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charts/style1.xml" ContentType="application/vnd.ms-office.chartstyle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charts/colors1.xml" ContentType="application/vnd.ms-office.chartcolorstyle+xml"/>
  <Override PartName="/ppt/charts/chart1.xml" ContentType="application/vnd.openxmlformats-officedocument.drawingml.chart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  <a:prstDash val="dashDot"/>
            </a:ln>
          </a:left>
          <a:right>
            <a:ln w="12700">
              <a:solidFill>
                <a:schemeClr val="lt1"/>
              </a:solidFill>
              <a:prstDash val="dashDot"/>
            </a:ln>
          </a:right>
          <a:top>
            <a:ln w="12700">
              <a:solidFill>
                <a:schemeClr val="lt1"/>
              </a:solidFill>
              <a:prstDash val="dashDot"/>
            </a:ln>
          </a:top>
          <a:bottom>
            <a:ln w="12700">
              <a:solidFill>
                <a:schemeClr val="lt1"/>
              </a:solidFill>
              <a:prstDash val="dashDot"/>
            </a:ln>
          </a:bottom>
          <a:insideH>
            <a:ln w="12700">
              <a:solidFill>
                <a:schemeClr val="lt1"/>
              </a:solidFill>
              <a:prstDash val="dashDot"/>
            </a:ln>
          </a:insideH>
          <a:insideV>
            <a:ln w="12700">
              <a:solidFill>
                <a:schemeClr val="lt1"/>
              </a:solidFill>
              <a:prstDash val="dashDot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  <a:prstDash val="dashDot"/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  <a:prstDash val="dashDot"/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378" y="90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presProps" Target="presProps.xml" /><Relationship Id="rId15" Type="http://schemas.openxmlformats.org/officeDocument/2006/relationships/tableStyles" Target="tableStyles.xml" /><Relationship Id="rId16" Type="http://schemas.openxmlformats.org/officeDocument/2006/relationships/viewProps" Target="viewProps.xml" /></Relationships>
</file>

<file path=ppt/charts/_rels/chart1.xml.rels><?xml version="1.0" encoding="UTF-8" standalone="yes"?><Relationships xmlns="http://schemas.openxmlformats.org/package/2006/relationships"><Relationship Id="rId1" Type="http://schemas.microsoft.com/office/2011/relationships/chartStyle" Target="style1.xml" /><Relationship Id="rId2" Type="http://schemas.microsoft.com/office/2011/relationships/chartColorStyle" Target="colors1.xml" /><Relationship Id="rId3" Type="http://schemas.openxmlformats.org/officeDocument/2006/relationships/package" Target="../embeddings/Microsoft_Excel_Worksheet1.xlsx" 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5="http://schemas.microsoft.com/office/drawing/2012/chart" xmlns:c14="http://schemas.microsoft.com/office/drawing/2007/8/2/chart" xmlns:c16r2="http://schemas.microsoft.com/office/drawing/2015/06/chart">
  <c:date1904 val="0"/>
  <c:lang val="en-US"/>
  <c:roundedCorners val="0"/>
  <mc:AlternateContent>
    <mc:Choice Requires="c14">
      <c14:style val="102"/>
    </mc:Choice>
    <mc:Fallback>
      <c:style val="2"/>
    </mc:Fallback>
  </mc:AlternateContent>
  <c:chart>
    <c:autoTitleDeleted val="0"/>
    <c:view3D>
      <c:rotX val="50"/>
      <c:rotY val="0"/>
      <c:depthPercent val="100"/>
      <c:rAngAx val="0"/>
    </c:view3D>
    <c:floor>
      <c:thickness val="0"/>
      <c:spPr bwMode="auto">
        <a:prstGeom prst="rect">
          <a:avLst/>
        </a:prstGeom>
        <a:noFill/>
        <a:ln>
          <a:noFill/>
        </a:ln>
      </c:spPr>
    </c:floor>
    <c:sideWall>
      <c:thickness val="0"/>
      <c:spPr bwMode="auto">
        <a:prstGeom prst="rect">
          <a:avLst/>
        </a:prstGeom>
        <a:noFill/>
        <a:ln>
          <a:noFill/>
        </a:ln>
      </c:spPr>
    </c:sideWall>
    <c:backWall>
      <c:thickness val="0"/>
      <c:spPr bwMode="auto">
        <a:prstGeom prst="rect">
          <a:avLst/>
        </a:prstGeom>
        <a:noFill/>
        <a:ln>
          <a:noFill/>
        </a:ln>
      </c:spPr>
    </c:backWall>
    <c:plotArea>
      <c:layout>
        <c:manualLayout/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Gold</c:v>
                </c:pt>
              </c:strCache>
            </c:strRef>
          </c:tx>
          <c:dPt>
            <c:idx val="0"/>
            <c:spPr bwMode="auto">
              <a:prstGeom prst="rect">
                <a:avLst/>
              </a:prstGeom>
              <a:solidFill>
                <a:schemeClr val="accent1">
                  <a:alpha val="70000"/>
                </a:schemeClr>
              </a:solidFill>
              <a:ln>
                <a:noFill/>
              </a:ln>
            </c:spPr>
          </c:dPt>
          <c:dPt>
            <c:idx val="1"/>
            <c:spPr bwMode="auto">
              <a:prstGeom prst="rect">
                <a:avLst/>
              </a:prstGeom>
              <a:solidFill>
                <a:schemeClr val="accent2">
                  <a:alpha val="70000"/>
                </a:schemeClr>
              </a:solidFill>
              <a:ln>
                <a:noFill/>
              </a:ln>
            </c:spPr>
          </c:dPt>
          <c:dPt>
            <c:idx val="2"/>
            <c:spPr bwMode="auto">
              <a:prstGeom prst="rect">
                <a:avLst/>
              </a:prstGeom>
              <a:solidFill>
                <a:schemeClr val="accent3">
                  <a:alpha val="70000"/>
                </a:schemeClr>
              </a:solidFill>
              <a:ln>
                <a:noFill/>
              </a:ln>
            </c:spPr>
          </c:dPt>
          <c:dPt>
            <c:idx val="3"/>
            <c:spPr bwMode="auto">
              <a:prstGeom prst="rect">
                <a:avLst/>
              </a:prstGeom>
              <a:solidFill>
                <a:schemeClr val="accent4">
                  <a:alpha val="70000"/>
                </a:schemeClr>
              </a:solidFill>
              <a:ln>
                <a:noFill/>
              </a:ln>
            </c:spPr>
          </c:dPt>
          <c:dPt>
            <c:idx val="4"/>
            <c:spPr bwMode="auto">
              <a:prstGeom prst="rect">
                <a:avLst/>
              </a:prstGeom>
              <a:solidFill>
                <a:schemeClr val="accent5">
                  <a:alpha val="70000"/>
                </a:schemeClr>
              </a:solidFill>
              <a:ln>
                <a:noFill/>
              </a:ln>
            </c:spPr>
          </c:dPt>
          <c:dPt>
            <c:idx val="5"/>
            <c:spPr bwMode="auto">
              <a:prstGeom prst="rect">
                <a:avLst/>
              </a:prstGeom>
              <a:solidFill>
                <a:schemeClr val="accent6">
                  <a:alpha val="70000"/>
                </a:schemeClr>
              </a:solidFill>
              <a:ln>
                <a:noFill/>
              </a:ln>
            </c:spPr>
          </c:dPt>
          <c:dLbls>
            <c:dLbl>
              <c:idx val="0"/>
              <c:dLblPos val="inEnd"/>
              <c:layout>
                <c:manualLayout>
                  <c:x val="-0.023890"/>
                  <c:y val="-0.034970"/>
                </c:manualLayout>
              </c:layout>
              <c:showBubbleSize val="0"/>
              <c:showCatName val="1"/>
              <c:showLegendKey val="0"/>
              <c:showPercent val="0"/>
              <c:showSerName val="0"/>
              <c:showVal val="0"/>
              <c:spPr bwMode="auto">
                <a:prstGeom prst="rect">
                  <a:avLst/>
                </a:prstGeom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/>
                  </a:solidFill>
                  <a:round/>
                </a:ln>
              </c:spPr>
              <c:tx>
                <c:rich>
                  <a:bodyPr rot="0" spcFirstLastPara="1" vertOverflow="clip" horzOverflow="clip" vert="horz" wrap="square" lIns="38098" tIns="19048" rIns="38098" bIns="19048" anchor="ctr" anchorCtr="1">
                    <a:spAutoFit/>
                  </a:bodyPr>
                  <a:p>
                    <a:pPr>
                      <a:defRPr sz="1000" b="0" i="0" u="none" strike="noStrike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/>
                      <a:t>9252</a:t>
                    </a:r>
                    <a:endParaRPr/>
                  </a:p>
                </c:rich>
              </c:tx>
              <c:txPr>
                <a:bodyPr rot="0" spcFirstLastPara="1" vertOverflow="clip" horzOverflow="clip" vert="horz" wrap="square" lIns="38098" tIns="19048" rIns="38098" bIns="19048" anchor="ctr" anchorCtr="1">
                  <a:spAutoFit/>
                </a:bodyPr>
                <a:p>
                  <a:pPr>
                    <a:defRPr sz="1000" b="0" i="0" u="none" strike="noStrike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/>
                </a:p>
              </c:txPr>
            </c:dLbl>
            <c:dLbl>
              <c:idx val="1"/>
              <c:dLblPos val="inEnd"/>
              <c:layout>
                <c:manualLayout>
                  <c:x val="0.003410"/>
                  <c:y val="0.052460"/>
                </c:manualLayout>
              </c:layout>
              <c:showBubbleSize val="0"/>
              <c:showCatName val="1"/>
              <c:showLegendKey val="0"/>
              <c:showPercent val="0"/>
              <c:showSerName val="0"/>
              <c:showVal val="0"/>
              <c:spPr bwMode="auto">
                <a:prstGeom prst="rect">
                  <a:avLst/>
                </a:prstGeom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/>
                  </a:solidFill>
                  <a:round/>
                </a:ln>
              </c:spPr>
              <c:tx>
                <c:rich>
                  <a:bodyPr rot="0" spcFirstLastPara="1" vertOverflow="clip" horzOverflow="clip" vert="horz" wrap="square" lIns="38098" tIns="19048" rIns="38098" bIns="19048" anchor="ctr" anchorCtr="1">
                    <a:spAutoFit/>
                  </a:bodyPr>
                  <a:p>
                    <a:pPr>
                      <a:defRPr sz="1000" b="0" i="0" u="none" strike="noStrike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/>
                      <a:t>4593</a:t>
                    </a:r>
                    <a:endParaRPr/>
                  </a:p>
                </c:rich>
              </c:tx>
              <c:txPr>
                <a:bodyPr rot="0" spcFirstLastPara="1" vertOverflow="clip" horzOverflow="clip" vert="horz" wrap="square" lIns="38098" tIns="19048" rIns="38098" bIns="19048" anchor="ctr" anchorCtr="1">
                  <a:spAutoFit/>
                </a:bodyPr>
                <a:p>
                  <a:pPr>
                    <a:defRPr sz="1000" b="0" i="0" u="none" strike="noStrike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/>
                </a:p>
              </c:txPr>
            </c:dLbl>
            <c:dLbl>
              <c:idx val="2"/>
              <c:dLblPos val="inEnd"/>
              <c:layout/>
              <c:showBubbleSize val="0"/>
              <c:showCatName val="1"/>
              <c:showLegendKey val="0"/>
              <c:showPercent val="0"/>
              <c:showSerName val="0"/>
              <c:showVal val="0"/>
              <c:spPr bwMode="auto">
                <a:prstGeom prst="rect">
                  <a:avLst/>
                </a:prstGeom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3"/>
                  </a:solidFill>
                  <a:round/>
                </a:ln>
              </c:spPr>
              <c:txPr>
                <a:bodyPr rot="0" spcFirstLastPara="1" vertOverflow="clip" horzOverflow="clip" vert="horz" wrap="square" lIns="38098" tIns="19048" rIns="38098" bIns="19048" anchor="ctr" anchorCtr="1">
                  <a:spAutoFit/>
                </a:bodyPr>
                <a:p>
                  <a:pPr>
                    <a:defRPr sz="1000" b="0" i="0" u="none" strike="noStrike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/>
                </a:p>
              </c:txPr>
            </c:dLbl>
            <c:dLbl>
              <c:idx val="3"/>
              <c:dLblPos val="inEnd"/>
              <c:layout/>
              <c:showBubbleSize val="0"/>
              <c:showCatName val="1"/>
              <c:showLegendKey val="0"/>
              <c:showPercent val="0"/>
              <c:showSerName val="0"/>
              <c:showVal val="0"/>
              <c:spPr bwMode="auto">
                <a:prstGeom prst="rect">
                  <a:avLst/>
                </a:prstGeom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/>
                  </a:solidFill>
                  <a:round/>
                </a:ln>
              </c:spPr>
              <c:txPr>
                <a:bodyPr rot="0" spcFirstLastPara="1" vertOverflow="clip" horzOverflow="clip" vert="horz" wrap="square" lIns="38098" tIns="19048" rIns="38098" bIns="19048" anchor="ctr" anchorCtr="1">
                  <a:spAutoFit/>
                </a:bodyPr>
                <a:p>
                  <a:pPr>
                    <a:defRPr sz="1000" b="0" i="0" u="none" strike="noStrike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/>
                </a:p>
              </c:txPr>
            </c:dLbl>
            <c:dLbl>
              <c:idx val="4"/>
              <c:dLblPos val="inEnd"/>
              <c:layout/>
              <c:showBubbleSize val="0"/>
              <c:showCatName val="1"/>
              <c:showLegendKey val="0"/>
              <c:showPercent val="0"/>
              <c:showSerName val="0"/>
              <c:showVal val="0"/>
              <c:spPr bwMode="auto">
                <a:prstGeom prst="rect">
                  <a:avLst/>
                </a:prstGeom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5"/>
                  </a:solidFill>
                  <a:round/>
                </a:ln>
              </c:spPr>
              <c:txPr>
                <a:bodyPr rot="0" spcFirstLastPara="1" vertOverflow="clip" horzOverflow="clip" vert="horz" wrap="square" lIns="38098" tIns="19048" rIns="38098" bIns="19048" anchor="ctr" anchorCtr="1">
                  <a:spAutoFit/>
                </a:bodyPr>
                <a:p>
                  <a:pPr>
                    <a:defRPr sz="1000" b="0" i="0" u="none" strike="noStrike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/>
                </a:p>
              </c:txPr>
            </c:dLbl>
            <c:dLbl>
              <c:idx val="5"/>
              <c:dLblPos val="inEnd"/>
              <c:layout/>
              <c:showBubbleSize val="0"/>
              <c:showCatName val="1"/>
              <c:showLegendKey val="0"/>
              <c:showPercent val="0"/>
              <c:showSerName val="0"/>
              <c:showVal val="0"/>
              <c:spPr bwMode="auto">
                <a:prstGeom prst="rect">
                  <a:avLst/>
                </a:prstGeom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6"/>
                  </a:solidFill>
                  <a:round/>
                </a:ln>
              </c:spPr>
              <c:txPr>
                <a:bodyPr rot="0" spcFirstLastPara="1" vertOverflow="clip" horzOverflow="clip" vert="horz" wrap="square" lIns="38098" tIns="19048" rIns="38098" bIns="19048" anchor="ctr" anchorCtr="1">
                  <a:spAutoFit/>
                </a:bodyPr>
                <a:p>
                  <a:pPr>
                    <a:defRPr sz="1000" b="0" i="0" u="none" strike="noStrike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/>
                </a:p>
              </c:txPr>
            </c:dLbl>
            <c:dLblPos val="inEnd"/>
            <c:showBubbleSize val="0"/>
            <c:showCatName val="1"/>
            <c:showLeaderLines val="1"/>
            <c:showLegendKey val="0"/>
            <c:showPercent val="0"/>
            <c:showSerName val="0"/>
            <c:showVal val="0"/>
            <c:spPr bwMode="auto">
              <a:prstGeom prst="rect">
                <a:avLst/>
              </a:prstGeom>
              <a:solidFill>
                <a:schemeClr val="lt1">
                  <a:alpha val="90000"/>
                </a:schemeClr>
              </a:solidFill>
              <a:ln w="12700" cap="flat" cmpd="sng" algn="ctr">
                <a:solidFill>
                  <a:schemeClr val="accent1"/>
                </a:solidFill>
                <a:round/>
              </a:ln>
            </c:spPr>
            <c:txPr>
              <a:bodyPr rot="0" spcFirstLastPara="1" vertOverflow="clip" horzOverflow="clip" vert="horz" wrap="square" lIns="38098" tIns="19048" rIns="38098" bIns="19048" anchor="ctr" anchorCtr="1">
                <a:spAutoFit/>
              </a:bodyPr>
              <a:p>
                <a:pPr>
                  <a:defRPr sz="1000" b="0" i="0" u="none" strike="noStrike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/>
              </a:p>
            </c:txPr>
          </c:dLbls>
          <c:cat>
            <c:strRef>
              <c:f>Sheet1!$A$2:$A$7</c:f>
              <c:strCache>
                <c:ptCount val="6"/>
                <c:pt idx="0">
                  <c:v>USA</c:v>
                </c:pt>
                <c:pt idx="1">
                  <c:v>CHN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9252</c:v>
                </c:pt>
                <c:pt idx="1">
                  <c:v>4593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dPt>
            <c:idx val="0"/>
            <c:spPr bwMode="auto">
              <a:prstGeom prst="rect">
                <a:avLst/>
              </a:prstGeom>
              <a:solidFill>
                <a:schemeClr val="accent1">
                  <a:alpha val="70000"/>
                </a:schemeClr>
              </a:solidFill>
              <a:ln>
                <a:noFill/>
              </a:ln>
            </c:spPr>
          </c:dPt>
          <c:dPt>
            <c:idx val="1"/>
            <c:spPr bwMode="auto">
              <a:prstGeom prst="rect">
                <a:avLst/>
              </a:prstGeom>
              <a:solidFill>
                <a:schemeClr val="accent2">
                  <a:alpha val="70000"/>
                </a:schemeClr>
              </a:solidFill>
              <a:ln>
                <a:noFill/>
              </a:ln>
            </c:spPr>
          </c:dPt>
          <c:dPt>
            <c:idx val="2"/>
            <c:spPr bwMode="auto">
              <a:prstGeom prst="rect">
                <a:avLst/>
              </a:prstGeom>
              <a:solidFill>
                <a:schemeClr val="accent3">
                  <a:alpha val="70000"/>
                </a:schemeClr>
              </a:solidFill>
              <a:ln>
                <a:noFill/>
              </a:ln>
            </c:spPr>
          </c:dPt>
          <c:dPt>
            <c:idx val="3"/>
            <c:spPr bwMode="auto">
              <a:prstGeom prst="rect">
                <a:avLst/>
              </a:prstGeom>
              <a:solidFill>
                <a:schemeClr val="accent4">
                  <a:alpha val="70000"/>
                </a:schemeClr>
              </a:solidFill>
              <a:ln>
                <a:noFill/>
              </a:ln>
            </c:spPr>
          </c:dPt>
          <c:dPt>
            <c:idx val="4"/>
            <c:spPr bwMode="auto">
              <a:prstGeom prst="rect">
                <a:avLst/>
              </a:prstGeom>
              <a:solidFill>
                <a:schemeClr val="accent5">
                  <a:alpha val="70000"/>
                </a:schemeClr>
              </a:solidFill>
              <a:ln>
                <a:noFill/>
              </a:ln>
            </c:spPr>
          </c:dPt>
          <c:dPt>
            <c:idx val="5"/>
            <c:spPr bwMode="auto">
              <a:prstGeom prst="rect">
                <a:avLst/>
              </a:prstGeom>
              <a:solidFill>
                <a:schemeClr val="accent6">
                  <a:alpha val="70000"/>
                </a:schemeClr>
              </a:solidFill>
              <a:ln>
                <a:noFill/>
              </a:ln>
            </c:spPr>
          </c:dPt>
          <c:dLbls>
            <c:dLbl>
              <c:idx val="0"/>
              <c:dLblPos val="inEnd"/>
              <c:layout/>
              <c:showBubbleSize val="0"/>
              <c:showCatName val="1"/>
              <c:showLegendKey val="0"/>
              <c:showPercent val="0"/>
              <c:showSerName val="0"/>
              <c:showVal val="0"/>
              <c:spPr bwMode="auto">
                <a:prstGeom prst="rect">
                  <a:avLst/>
                </a:prstGeom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/>
                  </a:solidFill>
                  <a:round/>
                </a:ln>
              </c:spPr>
              <c:txPr>
                <a:bodyPr rot="0" spcFirstLastPara="1" vertOverflow="clip" horzOverflow="clip" vert="horz" wrap="square" lIns="38098" tIns="19048" rIns="38098" bIns="19048" anchor="ctr" anchorCtr="1">
                  <a:spAutoFit/>
                </a:bodyPr>
                <a:p>
                  <a:pPr>
                    <a:defRPr sz="1000" b="0" i="0" u="none" strike="noStrike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/>
                </a:p>
              </c:txPr>
            </c:dLbl>
            <c:dLbl>
              <c:idx val="1"/>
              <c:dLblPos val="inEnd"/>
              <c:layout/>
              <c:showBubbleSize val="0"/>
              <c:showCatName val="1"/>
              <c:showLegendKey val="0"/>
              <c:showPercent val="0"/>
              <c:showSerName val="0"/>
              <c:showVal val="0"/>
              <c:spPr bwMode="auto">
                <a:prstGeom prst="rect">
                  <a:avLst/>
                </a:prstGeom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/>
                  </a:solidFill>
                  <a:round/>
                </a:ln>
              </c:spPr>
              <c:txPr>
                <a:bodyPr rot="0" spcFirstLastPara="1" vertOverflow="clip" horzOverflow="clip" vert="horz" wrap="square" lIns="38098" tIns="19048" rIns="38098" bIns="19048" anchor="ctr" anchorCtr="1">
                  <a:spAutoFit/>
                </a:bodyPr>
                <a:p>
                  <a:pPr>
                    <a:defRPr sz="1000" b="0" i="0" u="none" strike="noStrike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/>
                </a:p>
              </c:txPr>
            </c:dLbl>
            <c:dLbl>
              <c:idx val="2"/>
              <c:dLblPos val="inEnd"/>
              <c:layout/>
              <c:showBubbleSize val="0"/>
              <c:showCatName val="1"/>
              <c:showLegendKey val="0"/>
              <c:showPercent val="0"/>
              <c:showSerName val="0"/>
              <c:showVal val="0"/>
              <c:spPr bwMode="auto">
                <a:prstGeom prst="rect">
                  <a:avLst/>
                </a:prstGeom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3"/>
                  </a:solidFill>
                  <a:round/>
                </a:ln>
              </c:spPr>
              <c:txPr>
                <a:bodyPr rot="0" spcFirstLastPara="1" vertOverflow="clip" horzOverflow="clip" vert="horz" wrap="square" lIns="38098" tIns="19048" rIns="38098" bIns="19048" anchor="ctr" anchorCtr="1">
                  <a:spAutoFit/>
                </a:bodyPr>
                <a:p>
                  <a:pPr>
                    <a:defRPr sz="1000" b="0" i="0" u="none" strike="noStrike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/>
                </a:p>
              </c:txPr>
            </c:dLbl>
            <c:dLbl>
              <c:idx val="3"/>
              <c:dLblPos val="inEnd"/>
              <c:layout/>
              <c:showBubbleSize val="0"/>
              <c:showCatName val="1"/>
              <c:showLegendKey val="0"/>
              <c:showPercent val="0"/>
              <c:showSerName val="0"/>
              <c:showVal val="0"/>
              <c:spPr bwMode="auto">
                <a:prstGeom prst="rect">
                  <a:avLst/>
                </a:prstGeom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/>
                  </a:solidFill>
                  <a:round/>
                </a:ln>
              </c:spPr>
              <c:txPr>
                <a:bodyPr rot="0" spcFirstLastPara="1" vertOverflow="clip" horzOverflow="clip" vert="horz" wrap="square" lIns="38098" tIns="19048" rIns="38098" bIns="19048" anchor="ctr" anchorCtr="1">
                  <a:spAutoFit/>
                </a:bodyPr>
                <a:p>
                  <a:pPr>
                    <a:defRPr sz="1000" b="0" i="0" u="none" strike="noStrike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/>
                </a:p>
              </c:txPr>
            </c:dLbl>
            <c:dLbl>
              <c:idx val="4"/>
              <c:dLblPos val="inEnd"/>
              <c:layout/>
              <c:showBubbleSize val="0"/>
              <c:showCatName val="1"/>
              <c:showLegendKey val="0"/>
              <c:showPercent val="0"/>
              <c:showSerName val="0"/>
              <c:showVal val="0"/>
              <c:spPr bwMode="auto">
                <a:prstGeom prst="rect">
                  <a:avLst/>
                </a:prstGeom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5"/>
                  </a:solidFill>
                  <a:round/>
                </a:ln>
              </c:spPr>
              <c:txPr>
                <a:bodyPr rot="0" spcFirstLastPara="1" vertOverflow="clip" horzOverflow="clip" vert="horz" wrap="square" lIns="38098" tIns="19048" rIns="38098" bIns="19048" anchor="ctr" anchorCtr="1">
                  <a:spAutoFit/>
                </a:bodyPr>
                <a:p>
                  <a:pPr>
                    <a:defRPr sz="1000" b="0" i="0" u="none" strike="noStrike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/>
                </a:p>
              </c:txPr>
            </c:dLbl>
            <c:dLbl>
              <c:idx val="5"/>
              <c:dLblPos val="inEnd"/>
              <c:layout/>
              <c:showBubbleSize val="0"/>
              <c:showCatName val="1"/>
              <c:showLegendKey val="0"/>
              <c:showPercent val="0"/>
              <c:showSerName val="0"/>
              <c:showVal val="0"/>
              <c:spPr bwMode="auto">
                <a:prstGeom prst="rect">
                  <a:avLst/>
                </a:prstGeom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6"/>
                  </a:solidFill>
                  <a:round/>
                </a:ln>
              </c:spPr>
              <c:txPr>
                <a:bodyPr rot="0" spcFirstLastPara="1" vertOverflow="clip" horzOverflow="clip" vert="horz" wrap="square" lIns="38098" tIns="19048" rIns="38098" bIns="19048" anchor="ctr" anchorCtr="1">
                  <a:spAutoFit/>
                </a:bodyPr>
                <a:p>
                  <a:pPr>
                    <a:defRPr sz="1000" b="0" i="0" u="none" strike="noStrike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/>
                </a:p>
              </c:txPr>
            </c:dLbl>
            <c:dLblPos val="inEnd"/>
            <c:showBubbleSize val="0"/>
            <c:showCatName val="1"/>
            <c:showLeaderLines val="1"/>
            <c:showLegendKey val="0"/>
            <c:showPercent val="0"/>
            <c:showSerName val="0"/>
            <c:showVal val="0"/>
            <c:spPr bwMode="auto">
              <a:prstGeom prst="rect">
                <a:avLst/>
              </a:prstGeom>
              <a:solidFill>
                <a:schemeClr val="lt1">
                  <a:alpha val="90000"/>
                </a:schemeClr>
              </a:solidFill>
              <a:ln w="12700" cap="flat" cmpd="sng" algn="ctr">
                <a:solidFill>
                  <a:schemeClr val="accent2"/>
                </a:solidFill>
                <a:round/>
              </a:ln>
            </c:spPr>
            <c:txPr>
              <a:bodyPr rot="0" spcFirstLastPara="1" vertOverflow="clip" horzOverflow="clip" vert="horz" wrap="square" lIns="38098" tIns="19048" rIns="38098" bIns="19048" anchor="ctr" anchorCtr="1">
                <a:spAutoFit/>
              </a:bodyPr>
              <a:p>
                <a:pPr>
                  <a:defRPr sz="1000" b="0" i="0" u="none" strike="noStrike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/>
              </a:p>
            </c:txPr>
          </c:dLbls>
          <c:cat>
            <c:strRef>
              <c:f>Sheet1!$A$2:$A$7</c:f>
              <c:strCache>
                <c:ptCount val="6"/>
                <c:pt idx="0">
                  <c:v>USA</c:v>
                </c:pt>
                <c:pt idx="1">
                  <c:v>CHN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</c:strCache>
            </c:strRef>
          </c:tx>
          <c:dPt>
            <c:idx val="0"/>
            <c:spPr bwMode="auto">
              <a:prstGeom prst="rect">
                <a:avLst/>
              </a:prstGeom>
              <a:solidFill>
                <a:schemeClr val="accent1">
                  <a:alpha val="70000"/>
                </a:schemeClr>
              </a:solidFill>
              <a:ln>
                <a:noFill/>
              </a:ln>
            </c:spPr>
          </c:dPt>
          <c:dPt>
            <c:idx val="1"/>
            <c:spPr bwMode="auto">
              <a:prstGeom prst="rect">
                <a:avLst/>
              </a:prstGeom>
              <a:solidFill>
                <a:schemeClr val="accent2">
                  <a:alpha val="70000"/>
                </a:schemeClr>
              </a:solidFill>
              <a:ln>
                <a:noFill/>
              </a:ln>
            </c:spPr>
          </c:dPt>
          <c:dPt>
            <c:idx val="2"/>
            <c:spPr bwMode="auto">
              <a:prstGeom prst="rect">
                <a:avLst/>
              </a:prstGeom>
              <a:solidFill>
                <a:schemeClr val="accent3">
                  <a:alpha val="70000"/>
                </a:schemeClr>
              </a:solidFill>
              <a:ln>
                <a:noFill/>
              </a:ln>
            </c:spPr>
          </c:dPt>
          <c:dPt>
            <c:idx val="3"/>
            <c:spPr bwMode="auto">
              <a:prstGeom prst="rect">
                <a:avLst/>
              </a:prstGeom>
              <a:solidFill>
                <a:schemeClr val="accent4">
                  <a:alpha val="70000"/>
                </a:schemeClr>
              </a:solidFill>
              <a:ln>
                <a:noFill/>
              </a:ln>
            </c:spPr>
          </c:dPt>
          <c:dPt>
            <c:idx val="4"/>
            <c:spPr bwMode="auto">
              <a:prstGeom prst="rect">
                <a:avLst/>
              </a:prstGeom>
              <a:solidFill>
                <a:schemeClr val="accent5">
                  <a:alpha val="70000"/>
                </a:schemeClr>
              </a:solidFill>
              <a:ln>
                <a:noFill/>
              </a:ln>
            </c:spPr>
          </c:dPt>
          <c:dPt>
            <c:idx val="5"/>
            <c:spPr bwMode="auto">
              <a:prstGeom prst="rect">
                <a:avLst/>
              </a:prstGeom>
              <a:solidFill>
                <a:schemeClr val="accent6">
                  <a:alpha val="70000"/>
                </a:schemeClr>
              </a:solidFill>
              <a:ln>
                <a:noFill/>
              </a:ln>
            </c:spPr>
          </c:dPt>
          <c:dLbls>
            <c:dLbl>
              <c:idx val="0"/>
              <c:dLblPos val="inEnd"/>
              <c:layout/>
              <c:showBubbleSize val="0"/>
              <c:showCatName val="1"/>
              <c:showLegendKey val="0"/>
              <c:showPercent val="0"/>
              <c:showSerName val="0"/>
              <c:showVal val="0"/>
              <c:spPr bwMode="auto">
                <a:prstGeom prst="rect">
                  <a:avLst/>
                </a:prstGeom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/>
                  </a:solidFill>
                  <a:round/>
                </a:ln>
              </c:spPr>
              <c:txPr>
                <a:bodyPr rot="0" spcFirstLastPara="1" vertOverflow="clip" horzOverflow="clip" vert="horz" wrap="square" lIns="38098" tIns="19048" rIns="38098" bIns="19048" anchor="ctr" anchorCtr="1">
                  <a:spAutoFit/>
                </a:bodyPr>
                <a:p>
                  <a:pPr>
                    <a:defRPr sz="1000" b="0" i="0" u="none" strike="noStrike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/>
                </a:p>
              </c:txPr>
            </c:dLbl>
            <c:dLbl>
              <c:idx val="1"/>
              <c:dLblPos val="inEnd"/>
              <c:layout/>
              <c:showBubbleSize val="0"/>
              <c:showCatName val="1"/>
              <c:showLegendKey val="0"/>
              <c:showPercent val="0"/>
              <c:showSerName val="0"/>
              <c:showVal val="0"/>
              <c:spPr bwMode="auto">
                <a:prstGeom prst="rect">
                  <a:avLst/>
                </a:prstGeom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/>
                  </a:solidFill>
                  <a:round/>
                </a:ln>
              </c:spPr>
              <c:txPr>
                <a:bodyPr rot="0" spcFirstLastPara="1" vertOverflow="clip" horzOverflow="clip" vert="horz" wrap="square" lIns="38098" tIns="19048" rIns="38098" bIns="19048" anchor="ctr" anchorCtr="1">
                  <a:spAutoFit/>
                </a:bodyPr>
                <a:p>
                  <a:pPr>
                    <a:defRPr sz="1000" b="0" i="0" u="none" strike="noStrike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/>
                </a:p>
              </c:txPr>
            </c:dLbl>
            <c:dLbl>
              <c:idx val="2"/>
              <c:dLblPos val="inEnd"/>
              <c:layout/>
              <c:showBubbleSize val="0"/>
              <c:showCatName val="1"/>
              <c:showLegendKey val="0"/>
              <c:showPercent val="0"/>
              <c:showSerName val="0"/>
              <c:showVal val="0"/>
              <c:spPr bwMode="auto">
                <a:prstGeom prst="rect">
                  <a:avLst/>
                </a:prstGeom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3"/>
                  </a:solidFill>
                  <a:round/>
                </a:ln>
              </c:spPr>
              <c:txPr>
                <a:bodyPr rot="0" spcFirstLastPara="1" vertOverflow="clip" horzOverflow="clip" vert="horz" wrap="square" lIns="38098" tIns="19048" rIns="38098" bIns="19048" anchor="ctr" anchorCtr="1">
                  <a:spAutoFit/>
                </a:bodyPr>
                <a:p>
                  <a:pPr>
                    <a:defRPr sz="1000" b="0" i="0" u="none" strike="noStrike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/>
                </a:p>
              </c:txPr>
            </c:dLbl>
            <c:dLbl>
              <c:idx val="3"/>
              <c:dLblPos val="inEnd"/>
              <c:layout/>
              <c:showBubbleSize val="0"/>
              <c:showCatName val="1"/>
              <c:showLegendKey val="0"/>
              <c:showPercent val="0"/>
              <c:showSerName val="0"/>
              <c:showVal val="0"/>
              <c:spPr bwMode="auto">
                <a:prstGeom prst="rect">
                  <a:avLst/>
                </a:prstGeom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/>
                  </a:solidFill>
                  <a:round/>
                </a:ln>
              </c:spPr>
              <c:txPr>
                <a:bodyPr rot="0" spcFirstLastPara="1" vertOverflow="clip" horzOverflow="clip" vert="horz" wrap="square" lIns="38098" tIns="19048" rIns="38098" bIns="19048" anchor="ctr" anchorCtr="1">
                  <a:spAutoFit/>
                </a:bodyPr>
                <a:p>
                  <a:pPr>
                    <a:defRPr sz="1000" b="0" i="0" u="none" strike="noStrike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/>
                </a:p>
              </c:txPr>
            </c:dLbl>
            <c:dLbl>
              <c:idx val="4"/>
              <c:dLblPos val="inEnd"/>
              <c:layout/>
              <c:showBubbleSize val="0"/>
              <c:showCatName val="1"/>
              <c:showLegendKey val="0"/>
              <c:showPercent val="0"/>
              <c:showSerName val="0"/>
              <c:showVal val="0"/>
              <c:spPr bwMode="auto">
                <a:prstGeom prst="rect">
                  <a:avLst/>
                </a:prstGeom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5"/>
                  </a:solidFill>
                  <a:round/>
                </a:ln>
              </c:spPr>
              <c:txPr>
                <a:bodyPr rot="0" spcFirstLastPara="1" vertOverflow="clip" horzOverflow="clip" vert="horz" wrap="square" lIns="38098" tIns="19048" rIns="38098" bIns="19048" anchor="ctr" anchorCtr="1">
                  <a:spAutoFit/>
                </a:bodyPr>
                <a:p>
                  <a:pPr>
                    <a:defRPr sz="1000" b="0" i="0" u="none" strike="noStrike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/>
                </a:p>
              </c:txPr>
            </c:dLbl>
            <c:dLbl>
              <c:idx val="5"/>
              <c:dLblPos val="inEnd"/>
              <c:layout/>
              <c:showBubbleSize val="0"/>
              <c:showCatName val="1"/>
              <c:showLegendKey val="0"/>
              <c:showPercent val="0"/>
              <c:showSerName val="0"/>
              <c:showVal val="0"/>
              <c:spPr bwMode="auto">
                <a:prstGeom prst="rect">
                  <a:avLst/>
                </a:prstGeom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6"/>
                  </a:solidFill>
                  <a:round/>
                </a:ln>
              </c:spPr>
              <c:txPr>
                <a:bodyPr rot="0" spcFirstLastPara="1" vertOverflow="clip" horzOverflow="clip" vert="horz" wrap="square" lIns="38098" tIns="19048" rIns="38098" bIns="19048" anchor="ctr" anchorCtr="1">
                  <a:spAutoFit/>
                </a:bodyPr>
                <a:p>
                  <a:pPr>
                    <a:defRPr sz="1000" b="0" i="0" u="none" strike="noStrike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/>
                </a:p>
              </c:txPr>
            </c:dLbl>
            <c:dLblPos val="inEnd"/>
            <c:showBubbleSize val="0"/>
            <c:showCatName val="1"/>
            <c:showLeaderLines val="1"/>
            <c:showLegendKey val="0"/>
            <c:showPercent val="0"/>
            <c:showSerName val="0"/>
            <c:showVal val="0"/>
            <c:spPr bwMode="auto">
              <a:prstGeom prst="rect">
                <a:avLst/>
              </a:prstGeom>
              <a:solidFill>
                <a:schemeClr val="lt1">
                  <a:alpha val="90000"/>
                </a:schemeClr>
              </a:solidFill>
              <a:ln w="12700" cap="flat" cmpd="sng" algn="ctr">
                <a:solidFill>
                  <a:schemeClr val="accent3"/>
                </a:solidFill>
                <a:round/>
              </a:ln>
            </c:spPr>
            <c:txPr>
              <a:bodyPr rot="0" spcFirstLastPara="1" vertOverflow="clip" horzOverflow="clip" vert="horz" wrap="square" lIns="38098" tIns="19048" rIns="38098" bIns="19048" anchor="ctr" anchorCtr="1">
                <a:spAutoFit/>
              </a:bodyPr>
              <a:p>
                <a:pPr>
                  <a:defRPr sz="1000" b="0" i="0" u="none" strike="noStrike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/>
              </a:p>
            </c:txPr>
          </c:dLbls>
          <c:cat>
            <c:strRef>
              <c:f>Sheet1!$A$2:$A$7</c:f>
              <c:strCache>
                <c:ptCount val="6"/>
                <c:pt idx="0">
                  <c:v>USA</c:v>
                </c:pt>
                <c:pt idx="1">
                  <c:v>CHN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</c:numCache>
            </c:numRef>
          </c:val>
        </c:ser>
        <c:dLbls>
          <c:dLblPos val="inEnd"/>
          <c:showBubbleSize val="0"/>
          <c:showCatName val="1"/>
          <c:showLeaderLines val="1"/>
          <c:showLegendKey val="0"/>
          <c:showPercent val="0"/>
          <c:showSerName val="0"/>
          <c:showVal val="0"/>
          <c:spPr bwMode="auto">
            <a:prstGeom prst="rect">
              <a:avLst/>
            </a:prstGeom>
            <a:solidFill>
              <a:schemeClr val="lt1">
                <a:alpha val="90000"/>
              </a:schemeClr>
            </a:solidFill>
            <a:ln w="12700" cap="flat" cmpd="sng" algn="ctr">
              <a:solidFill>
                <a:schemeClr val="accent1"/>
              </a:solidFill>
              <a:round/>
            </a:ln>
          </c:spPr>
          <c:txPr>
            <a:bodyPr rot="0" spcFirstLastPara="1" vertOverflow="clip" horzOverflow="clip" vert="horz" wrap="square" lIns="38098" tIns="19048" rIns="38098" bIns="19048" anchor="ctr" anchorCtr="1">
              <a:spAutoFit/>
            </a:bodyPr>
            <a:p>
              <a:pPr>
                <a:defRPr sz="1000" b="0" i="0" u="none" strike="noStrike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c:txPr>
        </c:dLbls>
      </c:pie3DChart>
      <c:spPr bwMode="auto">
        <a:prstGeom prst="rect">
          <a:avLst/>
        </a:prstGeom>
        <a:noFill/>
        <a:ln>
          <a:noFill/>
        </a:ln>
      </c:spPr>
    </c:plotArea>
    <c:plotVisOnly val="1"/>
    <c:dispBlanksAs val="gap"/>
    <c:showDLblsOverMax val="0"/>
  </c:chart>
  <c:spPr bwMode="auto">
    <a:xfrm>
      <a:off x="1561662" y="2349369"/>
      <a:ext cx="5472000" cy="3203996"/>
    </a:xfrm>
    <a:prstGeom prst="rect">
      <a:avLst/>
    </a:prstGeom>
    <a:solidFill>
      <a:schemeClr val="bg1"/>
    </a:solidFill>
    <a:ln w="9525" cap="flat" cmpd="sng" algn="ctr">
      <a:noFill/>
      <a:prstDash val="solid"/>
      <a:round/>
    </a:ln>
  </c:spPr>
  <c:txPr>
    <a:bodyPr/>
    <a:p>
      <a:pPr>
        <a:defRPr sz="1000">
          <a:solidFill>
            <a:schemeClr val="tx1"/>
          </a:solidFill>
          <a:latin typeface="+mn-lt"/>
          <a:ea typeface="+mn-ea"/>
          <a:cs typeface="+mn-cs"/>
        </a:defRPr>
      </a:pPr>
      <a:endParaRPr/>
    </a:p>
  </c:txPr>
  <c:externalData r:id="rId3">
    <c:autoUpdate val="0"/>
  </c:externalData>
  <c:printSettings>
    <c:headerFooter/>
    <c:pageMargins l="0.69999999999999996" r="0.69999999999999996" t="0.75" b="0.75" header="0.29999999999999999" footer="0.29999999999999999"/>
    <c:pageSetup/>
  </c:printSettings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 bwMode="auto">
      <a:prstGeom prst="rect">
        <a:avLst/>
      </a:prstGeom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rotWithShape="0">
          <a:schemeClr val="phClr">
            <a:lumMod val="75000"/>
            <a:alpha val="40000"/>
          </a:schemeClr>
        </a:outerShdw>
      </a:effectLst>
    </cs:spPr>
    <cs:defRPr sz="1000" b="0" i="0" u="none" strike="noStrike"/>
    <cs:bodyPr rot="0" spcFirstLastPara="1" vertOverflow="clip" horzOverflow="clip" vert="horz" wrap="square" lIns="38098" tIns="19048" rIns="38098" bIns="19048" anchor="ctr" anchorCtr="1">
      <a:spAutoFit/>
    </cs:bodyPr>
  </cs:dataLabel>
  <cs:dataPoint>
    <cs:lnRef idx="0"/>
    <cs:fillRef idx="0">
      <cs:styleClr val="auto"/>
    </cs:fillRef>
    <cs:effectRef idx="0"/>
    <cs:fontRef idx="minor">
      <a:schemeClr val="tx1"/>
    </cs:fontRef>
    <cs:spPr bwMode="auto">
      <a:prstGeom prst="rect">
        <a:avLst/>
      </a:prstGeom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 bwMode="auto">
      <a:prstGeom prst="rect">
        <a:avLst/>
      </a:prstGeom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 bwMode="auto">
      <a:prstGeom prst="rect">
        <a:avLst/>
      </a:prstGeom>
      <a:solidFill>
        <a:schemeClr val="phClr"/>
      </a:solidFill>
      <a:ln w="9525">
        <a:solidFill>
          <a:schemeClr val="lt1"/>
        </a:solidFill>
      </a:ln>
    </cs:spPr>
  </cs:dataPointMarker>
  <cs:dataPointWirefram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 bwMode="auto">
      <a:prstGeom prst="rect">
        <a:avLst/>
      </a:prstGeom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 bwMode="auto">
      <a:prstGeom prst="rect">
        <a:avLst/>
      </a:prstGeom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 bwMode="auto">
      <a:prstGeom prst="rect">
        <a:avLst/>
      </a:prstGeom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 bwMode="auto">
      <a:prstGeom prst="rect">
        <a:avLst/>
      </a:prstGeom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 bwMode="auto">
      <a:prstGeom prst="rect">
        <a:avLst/>
      </a:prstGeom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/>
  </cs:seriesAxis>
  <cs:seriesLine>
    <cs:lnRef idx="0"/>
    <cs:fillRef idx="0"/>
    <cs:effectRef idx="0"/>
    <cs:fontRef idx="minor">
      <a:schemeClr val="dk1"/>
    </cs:fontRef>
    <cs:spPr bwMode="auto">
      <a:prstGeom prst="rect">
        <a:avLst/>
      </a:prstGeom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cap="all"/>
  </cs:title>
  <cs:trendline>
    <cs:lnRef idx="0">
      <cs:styleClr val="auto"/>
    </cs:lnRef>
    <cs:fillRef idx="0"/>
    <cs:effectRef idx="0"/>
    <cs:fontRef idx="minor">
      <a:schemeClr val="dk1"/>
    </cs:fontRef>
    <cs:spPr bwMode="auto">
      <a:prstGeom prst="rect">
        <a:avLst/>
      </a:prstGeom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spc="18"/>
  </cs:valueAxis>
  <cs:wall>
    <cs:lnRef idx="0"/>
    <cs:fillRef idx="0"/>
    <cs:effectRef idx="0"/>
    <cs:fontRef idx="minor">
      <a:schemeClr val="dk1"/>
    </cs:fontRef>
  </cs:wall>
  <cs:dataPointMarkerLayout symbol="circle" size="6"/>
</cs:chartStyle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914400" y="2130425"/>
            <a:ext cx="10363199" cy="1470025"/>
          </a:xfrm>
        </p:spPr>
        <p:txBody>
          <a:bodyPr/>
          <a:lstStyle>
            <a:lvl1pPr algn="ctr">
              <a:defRPr b="1"/>
            </a:lvl1pPr>
          </a:lstStyle>
          <a:p>
            <a:pPr>
              <a:defRPr/>
            </a:pPr>
            <a:r>
              <a:rPr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828800" y="3886200"/>
            <a:ext cx="8534399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/>
              <a:t/>
            </a:fld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/>
              <a:t>Образец текста</a:t>
            </a:r>
            <a:endParaRPr/>
          </a:p>
          <a:p>
            <a:pPr lvl="1">
              <a:defRPr/>
            </a:pPr>
            <a:r>
              <a:rPr/>
              <a:t>Второй уровень</a:t>
            </a:r>
            <a:endParaRPr/>
          </a:p>
          <a:p>
            <a:pPr lvl="2">
              <a:defRPr/>
            </a:pPr>
            <a:r>
              <a:rPr/>
              <a:t>Третий уровень</a:t>
            </a:r>
            <a:endParaRPr/>
          </a:p>
          <a:p>
            <a:pPr lvl="3">
              <a:defRPr/>
            </a:pPr>
            <a:r>
              <a:rPr/>
              <a:t>Четвертый уровень</a:t>
            </a:r>
            <a:endParaRPr/>
          </a:p>
          <a:p>
            <a:pPr lvl="4">
              <a:defRPr/>
            </a:pPr>
            <a:r>
              <a:rPr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/>
              <a:t/>
            </a:fld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963083" y="4406901"/>
            <a:ext cx="10363199" cy="136207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963083" y="2906713"/>
            <a:ext cx="10363199" cy="150018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/>
              <a:t/>
            </a:fld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1583497" y="1600201"/>
            <a:ext cx="4704522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/>
              <a:t>Образец текста</a:t>
            </a:r>
            <a:endParaRPr/>
          </a:p>
          <a:p>
            <a:pPr lvl="1">
              <a:defRPr/>
            </a:pPr>
            <a:r>
              <a:rPr/>
              <a:t>Второй уровень</a:t>
            </a:r>
            <a:endParaRPr/>
          </a:p>
          <a:p>
            <a:pPr lvl="2">
              <a:defRPr/>
            </a:pPr>
            <a:r>
              <a:rPr/>
              <a:t>Третий уровень</a:t>
            </a:r>
            <a:endParaRPr/>
          </a:p>
          <a:p>
            <a:pPr lvl="3">
              <a:defRPr/>
            </a:pPr>
            <a:r>
              <a:rPr/>
              <a:t>Четвертый уровень</a:t>
            </a:r>
            <a:endParaRPr/>
          </a:p>
          <a:p>
            <a:pPr lvl="4">
              <a:defRPr/>
            </a:pPr>
            <a:r>
              <a:rPr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576053" y="1600201"/>
            <a:ext cx="5006346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/>
              <a:t>Образец текста</a:t>
            </a:r>
            <a:endParaRPr/>
          </a:p>
          <a:p>
            <a:pPr lvl="1">
              <a:defRPr/>
            </a:pPr>
            <a:r>
              <a:rPr/>
              <a:t>Второй уровень</a:t>
            </a:r>
            <a:endParaRPr/>
          </a:p>
          <a:p>
            <a:pPr lvl="2">
              <a:defRPr/>
            </a:pPr>
            <a:r>
              <a:rPr/>
              <a:t>Третий уровень</a:t>
            </a:r>
            <a:endParaRPr/>
          </a:p>
          <a:p>
            <a:pPr lvl="3">
              <a:defRPr/>
            </a:pPr>
            <a:r>
              <a:rPr/>
              <a:t>Четвертый уровень</a:t>
            </a:r>
            <a:endParaRPr/>
          </a:p>
          <a:p>
            <a:pPr lvl="4">
              <a:defRPr/>
            </a:pPr>
            <a:r>
              <a:rPr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/>
              <a:t/>
            </a:fld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1583497" y="1535113"/>
            <a:ext cx="470452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1583497" y="2174874"/>
            <a:ext cx="470452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/>
              <a:t>Образец текста</a:t>
            </a:r>
            <a:endParaRPr/>
          </a:p>
          <a:p>
            <a:pPr lvl="1">
              <a:defRPr/>
            </a:pPr>
            <a:r>
              <a:rPr/>
              <a:t>Второй уровень</a:t>
            </a:r>
            <a:endParaRPr/>
          </a:p>
          <a:p>
            <a:pPr lvl="2">
              <a:defRPr/>
            </a:pPr>
            <a:r>
              <a:rPr/>
              <a:t>Третий уровень</a:t>
            </a:r>
            <a:endParaRPr/>
          </a:p>
          <a:p>
            <a:pPr lvl="3">
              <a:defRPr/>
            </a:pPr>
            <a:r>
              <a:rPr/>
              <a:t>Четвертый уровень</a:t>
            </a:r>
            <a:endParaRPr/>
          </a:p>
          <a:p>
            <a:pPr lvl="4">
              <a:defRPr/>
            </a:pPr>
            <a:r>
              <a:rPr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480042" y="1535113"/>
            <a:ext cx="510235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480042" y="2174874"/>
            <a:ext cx="510235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/>
              <a:t>Образец текста</a:t>
            </a:r>
            <a:endParaRPr/>
          </a:p>
          <a:p>
            <a:pPr lvl="1">
              <a:defRPr/>
            </a:pPr>
            <a:r>
              <a:rPr/>
              <a:t>Второй уровень</a:t>
            </a:r>
            <a:endParaRPr/>
          </a:p>
          <a:p>
            <a:pPr lvl="2">
              <a:defRPr/>
            </a:pPr>
            <a:r>
              <a:rPr/>
              <a:t>Третий уровень</a:t>
            </a:r>
            <a:endParaRPr/>
          </a:p>
          <a:p>
            <a:pPr lvl="3">
              <a:defRPr/>
            </a:pPr>
            <a:r>
              <a:rPr/>
              <a:t>Четвертый уровень</a:t>
            </a:r>
            <a:endParaRPr/>
          </a:p>
          <a:p>
            <a:pPr lvl="4">
              <a:defRPr/>
            </a:pPr>
            <a:r>
              <a:rPr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/>
              <a:t/>
            </a:fld>
            <a:endParaRPr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/>
              <a:t/>
            </a:fld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/>
              <a:t/>
            </a:fld>
            <a:endParaRPr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583497" y="273049"/>
            <a:ext cx="355239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327913" y="273050"/>
            <a:ext cx="625448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/>
              <a:t>Образец текста</a:t>
            </a:r>
            <a:endParaRPr/>
          </a:p>
          <a:p>
            <a:pPr lvl="1">
              <a:defRPr/>
            </a:pPr>
            <a:r>
              <a:rPr/>
              <a:t>Второй уровень</a:t>
            </a:r>
            <a:endParaRPr/>
          </a:p>
          <a:p>
            <a:pPr lvl="2">
              <a:defRPr/>
            </a:pPr>
            <a:r>
              <a:rPr/>
              <a:t>Третий уровень</a:t>
            </a:r>
            <a:endParaRPr/>
          </a:p>
          <a:p>
            <a:pPr lvl="3">
              <a:defRPr/>
            </a:pPr>
            <a:r>
              <a:rPr/>
              <a:t>Четвертый уровень</a:t>
            </a:r>
            <a:endParaRPr/>
          </a:p>
          <a:p>
            <a:pPr lvl="4">
              <a:defRPr/>
            </a:pPr>
            <a:r>
              <a:rPr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1583497" y="1435101"/>
            <a:ext cx="3552394" cy="46910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/>
              <a:t/>
            </a:fld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583497" y="4800600"/>
            <a:ext cx="9985109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1583497" y="612774"/>
            <a:ext cx="9985109" cy="41147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1583497" y="5367337"/>
            <a:ext cx="9985109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/>
              <a:t/>
            </a:fld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/>
              <a:t>Образец текста</a:t>
            </a:r>
            <a:endParaRPr/>
          </a:p>
          <a:p>
            <a:pPr lvl="1">
              <a:defRPr/>
            </a:pPr>
            <a:r>
              <a:rPr/>
              <a:t>Второй уровень</a:t>
            </a:r>
            <a:endParaRPr/>
          </a:p>
          <a:p>
            <a:pPr lvl="2">
              <a:defRPr/>
            </a:pPr>
            <a:r>
              <a:rPr/>
              <a:t>Третий уровень</a:t>
            </a:r>
            <a:endParaRPr/>
          </a:p>
          <a:p>
            <a:pPr lvl="3">
              <a:defRPr/>
            </a:pPr>
            <a:r>
              <a:rPr/>
              <a:t>Четвертый уровень</a:t>
            </a:r>
            <a:endParaRPr/>
          </a:p>
          <a:p>
            <a:pPr lvl="4">
              <a:defRPr/>
            </a:pPr>
            <a:r>
              <a:rPr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/>
              <a:t/>
            </a:fld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199" y="274638"/>
            <a:ext cx="2743200" cy="5851525"/>
          </a:xfrm>
        </p:spPr>
        <p:txBody>
          <a:bodyPr vert="eaVert"/>
          <a:lstStyle>
            <a:lvl1pPr algn="ctr">
              <a:defRPr/>
            </a:lvl1pPr>
          </a:lstStyle>
          <a:p>
            <a:pPr>
              <a:defRPr/>
            </a:pPr>
            <a:r>
              <a:rPr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599" y="274638"/>
            <a:ext cx="8026399" cy="5851525"/>
          </a:xfrm>
        </p:spPr>
        <p:txBody>
          <a:bodyPr vert="eaVert"/>
          <a:lstStyle/>
          <a:p>
            <a:pPr lvl="0">
              <a:defRPr/>
            </a:pPr>
            <a:r>
              <a:rPr/>
              <a:t>Образец текста</a:t>
            </a:r>
            <a:endParaRPr/>
          </a:p>
          <a:p>
            <a:pPr lvl="1">
              <a:defRPr/>
            </a:pPr>
            <a:r>
              <a:rPr/>
              <a:t>Второй уровень</a:t>
            </a:r>
            <a:endParaRPr/>
          </a:p>
          <a:p>
            <a:pPr lvl="2">
              <a:defRPr/>
            </a:pPr>
            <a:r>
              <a:rPr/>
              <a:t>Третий уровень</a:t>
            </a:r>
            <a:endParaRPr/>
          </a:p>
          <a:p>
            <a:pPr lvl="3">
              <a:defRPr/>
            </a:pPr>
            <a:r>
              <a:rPr/>
              <a:t>Четвертый уровень</a:t>
            </a:r>
            <a:endParaRPr/>
          </a:p>
          <a:p>
            <a:pPr lvl="4">
              <a:defRPr/>
            </a:pPr>
            <a:r>
              <a:rPr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6EB4D43-F783-4E09-8208-6AA351DBC29B}" type="datetimeFigureOut">
              <a:rPr/>
              <a:t/>
            </a:fld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8E3F0E9-0FC2-4DDE-87CF-3BA6A04EA4CC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1583497" y="1600201"/>
            <a:ext cx="9998901" cy="4525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/>
              <a:t>Образец текста</a:t>
            </a:r>
            <a:endParaRPr/>
          </a:p>
          <a:p>
            <a:pPr lvl="1">
              <a:defRPr/>
            </a:pPr>
            <a:r>
              <a:rPr/>
              <a:t>Второй уровень</a:t>
            </a:r>
            <a:endParaRPr/>
          </a:p>
          <a:p>
            <a:pPr lvl="2">
              <a:defRPr/>
            </a:pPr>
            <a:r>
              <a:rPr/>
              <a:t>Третий уровень</a:t>
            </a:r>
            <a:endParaRPr/>
          </a:p>
          <a:p>
            <a:pPr lvl="3">
              <a:defRPr/>
            </a:pPr>
            <a:r>
              <a:rPr/>
              <a:t>Четвертый уровень</a:t>
            </a:r>
            <a:endParaRPr/>
          </a:p>
          <a:p>
            <a:pPr lvl="4">
              <a:defRPr/>
            </a:pPr>
            <a:r>
              <a:rPr/>
              <a:t>Пятый уровень</a:t>
            </a:r>
            <a:endParaRPr/>
          </a:p>
        </p:txBody>
      </p:sp>
      <p:sp>
        <p:nvSpPr>
          <p:cNvPr id="46" name="Shape 1058"/>
          <p:cNvSpPr>
            <a:spLocks noChangeArrowheads="1" noGrp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6343" y="6641"/>
                </a:moveTo>
                <a:lnTo>
                  <a:pt x="6343" y="6641"/>
                </a:lnTo>
                <a:cubicBezTo>
                  <a:pt x="7781" y="2374"/>
                  <a:pt x="8594" y="0"/>
                  <a:pt x="8594" y="0"/>
                </a:cubicBezTo>
                <a:lnTo>
                  <a:pt x="0" y="0"/>
                </a:lnTo>
                <a:lnTo>
                  <a:pt x="0" y="43200"/>
                </a:lnTo>
                <a:lnTo>
                  <a:pt x="43200" y="43200"/>
                </a:lnTo>
                <a:lnTo>
                  <a:pt x="43200" y="37760"/>
                </a:lnTo>
                <a:lnTo>
                  <a:pt x="43200" y="37760"/>
                </a:lnTo>
                <a:cubicBezTo>
                  <a:pt x="43200" y="37760"/>
                  <a:pt x="34824" y="39282"/>
                  <a:pt x="21228" y="41101"/>
                </a:cubicBezTo>
                <a:lnTo>
                  <a:pt x="21228" y="41101"/>
                </a:lnTo>
                <a:cubicBezTo>
                  <a:pt x="3446" y="43478"/>
                  <a:pt x="-5241" y="41016"/>
                  <a:pt x="6343" y="6641"/>
                </a:cubicBezTo>
                <a:close/>
              </a:path>
            </a:pathLst>
          </a:custGeom>
          <a:solidFill>
            <a:schemeClr val="accent1"/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47" name="Shape 1059"/>
          <p:cNvSpPr>
            <a:spLocks noChangeArrowheads="1" noGrp="1"/>
          </p:cNvSpPr>
          <p:nvPr userDrawn="1"/>
        </p:nvSpPr>
        <p:spPr bwMode="auto">
          <a:xfrm>
            <a:off x="0" y="0"/>
            <a:ext cx="12191999" cy="6858000"/>
          </a:xfrm>
        </p:spPr>
      </p:sp>
      <p:sp>
        <p:nvSpPr>
          <p:cNvPr id="48" name="Shape 1060"/>
          <p:cNvSpPr>
            <a:spLocks noChangeArrowheads="1" noGrp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2361" y="36777"/>
                </a:moveTo>
                <a:lnTo>
                  <a:pt x="22361" y="36777"/>
                </a:lnTo>
                <a:cubicBezTo>
                  <a:pt x="5219" y="39070"/>
                  <a:pt x="-2372" y="36412"/>
                  <a:pt x="7775" y="6299"/>
                </a:cubicBezTo>
                <a:lnTo>
                  <a:pt x="7775" y="6299"/>
                </a:lnTo>
                <a:cubicBezTo>
                  <a:pt x="9119" y="2311"/>
                  <a:pt x="9892" y="58"/>
                  <a:pt x="9911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3612"/>
                </a:lnTo>
                <a:lnTo>
                  <a:pt x="43200" y="33612"/>
                </a:lnTo>
                <a:cubicBezTo>
                  <a:pt x="43110" y="33630"/>
                  <a:pt x="35168" y="35065"/>
                  <a:pt x="22361" y="36777"/>
                </a:cubicBezTo>
                <a:close/>
              </a:path>
            </a:pathLst>
          </a:custGeom>
          <a:solidFill>
            <a:schemeClr val="accent1">
              <a:alpha val="9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49" name="Shape 1061"/>
          <p:cNvSpPr>
            <a:spLocks noChangeArrowheads="1" noGrp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2276" y="37156"/>
                </a:moveTo>
                <a:lnTo>
                  <a:pt x="22276" y="37156"/>
                </a:lnTo>
                <a:cubicBezTo>
                  <a:pt x="5093" y="39454"/>
                  <a:pt x="-2596" y="36819"/>
                  <a:pt x="7680" y="6325"/>
                </a:cubicBezTo>
                <a:lnTo>
                  <a:pt x="7680" y="6325"/>
                </a:lnTo>
                <a:cubicBezTo>
                  <a:pt x="9010" y="2380"/>
                  <a:pt x="9781" y="117"/>
                  <a:pt x="9819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3980"/>
                </a:lnTo>
                <a:lnTo>
                  <a:pt x="43200" y="33980"/>
                </a:lnTo>
                <a:cubicBezTo>
                  <a:pt x="43020" y="34016"/>
                  <a:pt x="35046" y="35449"/>
                  <a:pt x="22276" y="37156"/>
                </a:cubicBezTo>
                <a:close/>
              </a:path>
            </a:pathLst>
          </a:custGeom>
          <a:solidFill>
            <a:schemeClr val="accent1">
              <a:alpha val="18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50" name="Shape 1062"/>
          <p:cNvSpPr>
            <a:spLocks noChangeArrowheads="1" noGrp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2192" y="37535"/>
                </a:moveTo>
                <a:lnTo>
                  <a:pt x="22192" y="37535"/>
                </a:lnTo>
                <a:cubicBezTo>
                  <a:pt x="4968" y="39839"/>
                  <a:pt x="-2820" y="37226"/>
                  <a:pt x="7585" y="6350"/>
                </a:cubicBezTo>
                <a:lnTo>
                  <a:pt x="7585" y="6350"/>
                </a:lnTo>
                <a:cubicBezTo>
                  <a:pt x="8900" y="2448"/>
                  <a:pt x="9670" y="176"/>
                  <a:pt x="9726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4348"/>
                </a:lnTo>
                <a:lnTo>
                  <a:pt x="43200" y="34348"/>
                </a:lnTo>
                <a:cubicBezTo>
                  <a:pt x="42885" y="34402"/>
                  <a:pt x="34924" y="35833"/>
                  <a:pt x="22192" y="37535"/>
                </a:cubicBezTo>
                <a:close/>
              </a:path>
            </a:pathLst>
          </a:custGeom>
          <a:solidFill>
            <a:schemeClr val="accent1">
              <a:alpha val="26998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51" name="Shape 1063"/>
          <p:cNvSpPr>
            <a:spLocks noChangeArrowheads="1" noGrp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2107" y="37914"/>
                </a:moveTo>
                <a:lnTo>
                  <a:pt x="22107" y="37914"/>
                </a:lnTo>
                <a:cubicBezTo>
                  <a:pt x="4842" y="40223"/>
                  <a:pt x="-3044" y="37634"/>
                  <a:pt x="7490" y="6376"/>
                </a:cubicBezTo>
                <a:lnTo>
                  <a:pt x="7490" y="6376"/>
                </a:lnTo>
                <a:cubicBezTo>
                  <a:pt x="8790" y="2517"/>
                  <a:pt x="9559" y="235"/>
                  <a:pt x="9634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4717"/>
                </a:lnTo>
                <a:lnTo>
                  <a:pt x="43200" y="34717"/>
                </a:lnTo>
                <a:cubicBezTo>
                  <a:pt x="42795" y="34789"/>
                  <a:pt x="34802" y="36217"/>
                  <a:pt x="22107" y="37914"/>
                </a:cubicBezTo>
                <a:close/>
              </a:path>
            </a:pathLst>
          </a:custGeom>
          <a:solidFill>
            <a:schemeClr val="accent1">
              <a:alpha val="36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52" name="Shape 1064"/>
          <p:cNvSpPr>
            <a:spLocks noChangeArrowheads="1" noGrp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2022" y="38293"/>
                </a:moveTo>
                <a:lnTo>
                  <a:pt x="22022" y="38293"/>
                </a:lnTo>
                <a:cubicBezTo>
                  <a:pt x="4717" y="40608"/>
                  <a:pt x="-3267" y="38041"/>
                  <a:pt x="7394" y="6401"/>
                </a:cubicBezTo>
                <a:lnTo>
                  <a:pt x="7394" y="6401"/>
                </a:lnTo>
                <a:cubicBezTo>
                  <a:pt x="8680" y="2586"/>
                  <a:pt x="9448" y="293"/>
                  <a:pt x="9542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5085"/>
                </a:lnTo>
                <a:lnTo>
                  <a:pt x="43200" y="35085"/>
                </a:lnTo>
                <a:cubicBezTo>
                  <a:pt x="42705" y="35175"/>
                  <a:pt x="34680" y="36601"/>
                  <a:pt x="22022" y="38293"/>
                </a:cubicBezTo>
                <a:close/>
              </a:path>
            </a:pathLst>
          </a:custGeom>
          <a:solidFill>
            <a:schemeClr val="accent1">
              <a:alpha val="4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53" name="Shape 1065"/>
          <p:cNvSpPr>
            <a:spLocks noChangeArrowheads="1" noGrp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1937" y="38673"/>
                </a:moveTo>
                <a:lnTo>
                  <a:pt x="21937" y="38673"/>
                </a:lnTo>
                <a:cubicBezTo>
                  <a:pt x="4591" y="40992"/>
                  <a:pt x="-3491" y="38448"/>
                  <a:pt x="7299" y="6427"/>
                </a:cubicBezTo>
                <a:lnTo>
                  <a:pt x="7299" y="6427"/>
                </a:lnTo>
                <a:cubicBezTo>
                  <a:pt x="8570" y="2655"/>
                  <a:pt x="9336" y="352"/>
                  <a:pt x="9449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5453"/>
                </a:lnTo>
                <a:lnTo>
                  <a:pt x="43200" y="35453"/>
                </a:lnTo>
                <a:cubicBezTo>
                  <a:pt x="42570" y="35561"/>
                  <a:pt x="34558" y="36985"/>
                  <a:pt x="21937" y="38673"/>
                </a:cubicBezTo>
                <a:close/>
              </a:path>
            </a:pathLst>
          </a:custGeom>
          <a:solidFill>
            <a:schemeClr val="accent1">
              <a:alpha val="55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54" name="Shape 1066"/>
          <p:cNvSpPr>
            <a:spLocks noChangeArrowheads="1" noGrp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1853" y="39052"/>
                </a:moveTo>
                <a:lnTo>
                  <a:pt x="21853" y="39052"/>
                </a:lnTo>
                <a:cubicBezTo>
                  <a:pt x="4466" y="41377"/>
                  <a:pt x="-3715" y="38855"/>
                  <a:pt x="7204" y="6453"/>
                </a:cubicBezTo>
                <a:lnTo>
                  <a:pt x="7204" y="6453"/>
                </a:lnTo>
                <a:cubicBezTo>
                  <a:pt x="8461" y="2724"/>
                  <a:pt x="9225" y="411"/>
                  <a:pt x="9357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5822"/>
                </a:lnTo>
                <a:lnTo>
                  <a:pt x="43200" y="35822"/>
                </a:lnTo>
                <a:cubicBezTo>
                  <a:pt x="42480" y="35948"/>
                  <a:pt x="34436" y="37369"/>
                  <a:pt x="21853" y="39052"/>
                </a:cubicBezTo>
                <a:close/>
              </a:path>
            </a:pathLst>
          </a:custGeom>
          <a:solidFill>
            <a:schemeClr val="accent1">
              <a:alpha val="63999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55" name="Shape 1067"/>
          <p:cNvSpPr>
            <a:spLocks noChangeArrowheads="1" noGrp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1768" y="39431"/>
                </a:moveTo>
                <a:lnTo>
                  <a:pt x="21768" y="39431"/>
                </a:lnTo>
                <a:cubicBezTo>
                  <a:pt x="4340" y="41761"/>
                  <a:pt x="-3939" y="39262"/>
                  <a:pt x="7109" y="6478"/>
                </a:cubicBezTo>
                <a:lnTo>
                  <a:pt x="7109" y="6478"/>
                </a:lnTo>
                <a:cubicBezTo>
                  <a:pt x="8351" y="2792"/>
                  <a:pt x="9114" y="470"/>
                  <a:pt x="9265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6190"/>
                </a:lnTo>
                <a:lnTo>
                  <a:pt x="43200" y="36190"/>
                </a:lnTo>
                <a:cubicBezTo>
                  <a:pt x="42390" y="36334"/>
                  <a:pt x="34314" y="37753"/>
                  <a:pt x="21768" y="39431"/>
                </a:cubicBezTo>
                <a:close/>
              </a:path>
            </a:pathLst>
          </a:custGeom>
          <a:solidFill>
            <a:schemeClr val="accent1">
              <a:alpha val="73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56" name="Shape 1068"/>
          <p:cNvSpPr>
            <a:spLocks noChangeArrowheads="1" noGrp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1683" y="39810"/>
                </a:moveTo>
                <a:lnTo>
                  <a:pt x="21683" y="39810"/>
                </a:lnTo>
                <a:cubicBezTo>
                  <a:pt x="4214" y="42146"/>
                  <a:pt x="-4163" y="39669"/>
                  <a:pt x="7014" y="6504"/>
                </a:cubicBezTo>
                <a:lnTo>
                  <a:pt x="7014" y="6504"/>
                </a:lnTo>
                <a:cubicBezTo>
                  <a:pt x="8241" y="2861"/>
                  <a:pt x="9003" y="528"/>
                  <a:pt x="9172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6558"/>
                </a:lnTo>
                <a:lnTo>
                  <a:pt x="43200" y="36558"/>
                </a:lnTo>
                <a:cubicBezTo>
                  <a:pt x="42300" y="36720"/>
                  <a:pt x="34192" y="38137"/>
                  <a:pt x="21683" y="39810"/>
                </a:cubicBezTo>
                <a:close/>
              </a:path>
            </a:pathLst>
          </a:custGeom>
          <a:solidFill>
            <a:schemeClr val="accent1">
              <a:alpha val="82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57" name="Shape 1069"/>
          <p:cNvSpPr>
            <a:spLocks noChangeArrowheads="1" noGrp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1599" y="40189"/>
                </a:moveTo>
                <a:lnTo>
                  <a:pt x="21599" y="40189"/>
                </a:lnTo>
                <a:cubicBezTo>
                  <a:pt x="4089" y="42530"/>
                  <a:pt x="-4386" y="40077"/>
                  <a:pt x="6918" y="6529"/>
                </a:cubicBezTo>
                <a:lnTo>
                  <a:pt x="6918" y="6529"/>
                </a:lnTo>
                <a:cubicBezTo>
                  <a:pt x="8131" y="2930"/>
                  <a:pt x="8892" y="587"/>
                  <a:pt x="9080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6926"/>
                </a:lnTo>
                <a:lnTo>
                  <a:pt x="43200" y="36926"/>
                </a:lnTo>
                <a:cubicBezTo>
                  <a:pt x="42165" y="37107"/>
                  <a:pt x="34070" y="38521"/>
                  <a:pt x="21599" y="40189"/>
                </a:cubicBezTo>
                <a:close/>
              </a:path>
            </a:pathLst>
          </a:custGeom>
          <a:solidFill>
            <a:schemeClr val="accent1">
              <a:alpha val="91000"/>
            </a:schemeClr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58" name="Shape 1070"/>
          <p:cNvSpPr>
            <a:spLocks noChangeArrowheads="1" noGrp="1"/>
          </p:cNvSpPr>
          <p:nvPr userDrawn="1"/>
        </p:nvSpPr>
        <p:spPr bwMode="auto">
          <a:xfrm>
            <a:off x="0" y="0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43200" h="43200" fill="norm" stroke="0" extrusionOk="0">
                <a:moveTo>
                  <a:pt x="21514" y="40568"/>
                </a:moveTo>
                <a:lnTo>
                  <a:pt x="21514" y="40568"/>
                </a:lnTo>
                <a:cubicBezTo>
                  <a:pt x="3963" y="42915"/>
                  <a:pt x="-4610" y="40484"/>
                  <a:pt x="6823" y="6555"/>
                </a:cubicBezTo>
                <a:lnTo>
                  <a:pt x="6823" y="6555"/>
                </a:lnTo>
                <a:cubicBezTo>
                  <a:pt x="8022" y="2999"/>
                  <a:pt x="8781" y="646"/>
                  <a:pt x="8988" y="0"/>
                </a:cubicBezTo>
                <a:lnTo>
                  <a:pt x="8597" y="0"/>
                </a:lnTo>
                <a:lnTo>
                  <a:pt x="8597" y="0"/>
                </a:lnTo>
                <a:cubicBezTo>
                  <a:pt x="8597" y="0"/>
                  <a:pt x="7784" y="2374"/>
                  <a:pt x="6346" y="6641"/>
                </a:cubicBezTo>
                <a:lnTo>
                  <a:pt x="6346" y="6641"/>
                </a:lnTo>
                <a:cubicBezTo>
                  <a:pt x="-5238" y="41016"/>
                  <a:pt x="3448" y="43478"/>
                  <a:pt x="21229" y="41101"/>
                </a:cubicBezTo>
                <a:lnTo>
                  <a:pt x="21229" y="41101"/>
                </a:lnTo>
                <a:cubicBezTo>
                  <a:pt x="34825" y="39282"/>
                  <a:pt x="43200" y="37760"/>
                  <a:pt x="43200" y="37760"/>
                </a:cubicBezTo>
                <a:lnTo>
                  <a:pt x="43200" y="37295"/>
                </a:lnTo>
                <a:lnTo>
                  <a:pt x="43200" y="37295"/>
                </a:lnTo>
                <a:cubicBezTo>
                  <a:pt x="42075" y="37493"/>
                  <a:pt x="33948" y="38905"/>
                  <a:pt x="21514" y="40568"/>
                </a:cubicBezTo>
                <a:close/>
              </a:path>
            </a:pathLst>
          </a:custGeom>
          <a:solidFill>
            <a:schemeClr val="accent1"/>
          </a:solidFill>
          <a:ln w="9524">
            <a:solidFill>
              <a:srgbClr val="000000"/>
            </a:solidFill>
            <a:round/>
            <a:headEnd/>
            <a:tailEnd/>
          </a:ln>
        </p:spPr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583497" y="274638"/>
            <a:ext cx="999890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/>
              <a:t>Образец заголовка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9264351" y="6356350"/>
            <a:ext cx="2318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8E3F0E9-0FC2-4DDE-87CF-3BA6A04EA4CC}" type="slidenum">
              <a:rPr/>
              <a:t/>
            </a:fld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1619018" y="6356350"/>
            <a:ext cx="28447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6EB4D43-F783-4E09-8208-6AA351DBC29B}" type="datetimeFigureOut">
              <a:rPr/>
              <a:t/>
            </a:fld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5125706" y="6356350"/>
            <a:ext cx="35625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lvl1pPr algn="r" defTabSz="914400">
        <a:spcBef>
          <a:spcPts val="0"/>
        </a:spcBef>
        <a:buNone/>
        <a:defRPr sz="44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Liberation Sans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Liberation Sans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Liberation Sans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Liberation Sans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Liberation Sans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599" indent="-228600" algn="l" defTabSz="914400">
        <a:spcBef>
          <a:spcPts val="0"/>
        </a:spcBef>
        <a:buFont typeface="Liberation Sans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Liberation Sans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Liberation Sans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Liberation Sans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frgu3.gosuslugi.ru/" TargetMode="Externa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Relationship Id="rId3" Type="http://schemas.openxmlformats.org/officeDocument/2006/relationships/image" Target="../media/image11.png"/><Relationship Id="rId4" Type="http://schemas.openxmlformats.org/officeDocument/2006/relationships/image" Target="../media/image12.jpg"/><Relationship Id="rId5" Type="http://schemas.openxmlformats.org/officeDocument/2006/relationships/image" Target="../media/image13.jpg"/><Relationship Id="rId6" Type="http://schemas.openxmlformats.org/officeDocument/2006/relationships/image" Target="../media/image14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Relationship Id="rId3" Type="http://schemas.openxmlformats.org/officeDocument/2006/relationships/chart" Target="../charts/chart1.xml" 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 flipH="0" flipV="0">
            <a:off x="2214117" y="1525880"/>
            <a:ext cx="8235642" cy="1408231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 fontScale="90000" lnSpcReduction="2000"/>
          </a:bodyPr>
          <a:lstStyle/>
          <a:p>
            <a:pPr>
              <a:defRPr/>
            </a:pPr>
            <a:r>
              <a:rPr lang="ru-RU">
                <a:latin typeface="Arial"/>
                <a:ea typeface="Arial"/>
                <a:cs typeface="Arial"/>
              </a:rPr>
              <a:t>ФРГУ 3.0: Основные проблемы при начале работы 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 flipH="0" flipV="0">
            <a:off x="4726102" y="6448051"/>
            <a:ext cx="7526617" cy="382867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/>
          </a:bodyPr>
          <a:lstStyle/>
          <a:p>
            <a:pPr>
              <a:defRPr/>
            </a:pPr>
            <a:r>
              <a:rPr sz="1400">
                <a:solidFill>
                  <a:schemeClr val="tx1"/>
                </a:solidFill>
                <a:latin typeface="Arial"/>
                <a:ea typeface="Arial"/>
                <a:cs typeface="Arial"/>
              </a:rPr>
              <a:t>Горошков Иван Алексеевич – главный специалист сектора государственных услуг</a:t>
            </a:r>
            <a:r>
              <a:rPr sz="160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73938797" name="Заголовок 1"/>
          <p:cNvSpPr>
            <a:spLocks noGrp="1"/>
          </p:cNvSpPr>
          <p:nvPr>
            <p:ph type="title"/>
          </p:nvPr>
        </p:nvSpPr>
        <p:spPr bwMode="auto">
          <a:xfrm>
            <a:off x="995189" y="162579"/>
            <a:ext cx="9998901" cy="1143000"/>
          </a:xfrm>
        </p:spPr>
        <p:txBody>
          <a:bodyPr/>
          <a:lstStyle/>
          <a:p>
            <a:pPr>
              <a:defRPr/>
            </a:pPr>
            <a:r>
              <a:rPr/>
              <a:t>ФРГУ 3.0: Структура услуги</a:t>
            </a:r>
            <a:endParaRPr/>
          </a:p>
        </p:txBody>
      </p:sp>
      <p:sp>
        <p:nvSpPr>
          <p:cNvPr id="182212201" name="Объект 2"/>
          <p:cNvSpPr>
            <a:spLocks noGrp="1"/>
          </p:cNvSpPr>
          <p:nvPr>
            <p:ph idx="1"/>
          </p:nvPr>
        </p:nvSpPr>
        <p:spPr bwMode="auto">
          <a:xfrm flipH="0" flipV="0">
            <a:off x="1583497" y="2065431"/>
            <a:ext cx="3338706" cy="483906"/>
          </a:xfrm>
        </p:spPr>
        <p:txBody>
          <a:bodyPr/>
          <a:lstStyle/>
          <a:p>
            <a:pPr marL="0" indent="0">
              <a:buFont typeface="Liberation Sans"/>
              <a:buNone/>
              <a:defRPr/>
            </a:pPr>
            <a:r>
              <a:rPr sz="2000">
                <a:latin typeface="Arial"/>
                <a:ea typeface="Arial"/>
                <a:cs typeface="Arial"/>
              </a:rPr>
              <a:t>ФРГУ 1.0 (РРГУ)</a:t>
            </a:r>
            <a:endParaRPr/>
          </a:p>
        </p:txBody>
      </p:sp>
      <p:sp>
        <p:nvSpPr>
          <p:cNvPr id="9062700" name=""/>
          <p:cNvSpPr txBox="1"/>
          <p:nvPr/>
        </p:nvSpPr>
        <p:spPr bwMode="auto">
          <a:xfrm flipH="0" flipV="0">
            <a:off x="7639632" y="4164852"/>
            <a:ext cx="914400" cy="366119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endParaRPr/>
          </a:p>
        </p:txBody>
      </p:sp>
      <p:sp>
        <p:nvSpPr>
          <p:cNvPr id="1776372167" name=""/>
          <p:cNvSpPr txBox="1"/>
          <p:nvPr/>
        </p:nvSpPr>
        <p:spPr bwMode="auto">
          <a:xfrm flipH="0" flipV="0">
            <a:off x="3897086" y="2065071"/>
            <a:ext cx="1944152" cy="3356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600">
                <a:latin typeface="Arial"/>
                <a:ea typeface="Arial"/>
                <a:cs typeface="Arial"/>
              </a:rPr>
              <a:t>Карточка услуги</a:t>
            </a:r>
            <a:endParaRPr/>
          </a:p>
        </p:txBody>
      </p:sp>
      <p:cxnSp>
        <p:nvCxnSpPr>
          <p:cNvPr id="2109215393" name="Straight Connector 32"/>
          <p:cNvCxnSpPr>
            <a:cxnSpLocks/>
          </p:cNvCxnSpPr>
          <p:nvPr/>
        </p:nvCxnSpPr>
        <p:spPr bwMode="auto">
          <a:xfrm flipH="0" flipV="0">
            <a:off x="1583497" y="2065071"/>
            <a:ext cx="10566501" cy="360"/>
          </a:xfrm>
          <a:prstGeom prst="line">
            <a:avLst/>
          </a:prstGeom>
          <a:ln w="25400" cap="rnd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70000">
                  <a:schemeClr val="bg1">
                    <a:lumMod val="8500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0498717" name="Straight Connector 32"/>
          <p:cNvCxnSpPr>
            <a:cxnSpLocks/>
          </p:cNvCxnSpPr>
          <p:nvPr/>
        </p:nvCxnSpPr>
        <p:spPr bwMode="auto">
          <a:xfrm flipH="0" flipV="0">
            <a:off x="1212956" y="2796441"/>
            <a:ext cx="10993072" cy="0"/>
          </a:xfrm>
          <a:prstGeom prst="line">
            <a:avLst/>
          </a:prstGeom>
          <a:ln w="25400" cap="rnd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70000">
                  <a:schemeClr val="bg1">
                    <a:lumMod val="8500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753165" name=""/>
          <p:cNvSpPr txBox="1"/>
          <p:nvPr/>
        </p:nvSpPr>
        <p:spPr bwMode="auto">
          <a:xfrm flipH="0" flipV="0">
            <a:off x="1583497" y="2848161"/>
            <a:ext cx="2787113" cy="3965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2000">
                <a:latin typeface="Arial"/>
                <a:ea typeface="Arial"/>
                <a:cs typeface="Arial"/>
              </a:rPr>
              <a:t>ФРГУ 3.0</a:t>
            </a:r>
            <a:endParaRPr sz="2200">
              <a:latin typeface="Arial"/>
              <a:ea typeface="Arial"/>
              <a:cs typeface="Arial"/>
            </a:endParaRPr>
          </a:p>
        </p:txBody>
      </p:sp>
      <p:sp>
        <p:nvSpPr>
          <p:cNvPr id="2011864763" name=""/>
          <p:cNvSpPr txBox="1"/>
          <p:nvPr/>
        </p:nvSpPr>
        <p:spPr bwMode="auto">
          <a:xfrm flipH="0" flipV="0">
            <a:off x="3795504" y="2796441"/>
            <a:ext cx="1944511" cy="3356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600">
                <a:latin typeface="Arial"/>
                <a:ea typeface="Arial"/>
                <a:cs typeface="Arial"/>
              </a:rPr>
              <a:t>Карточка услуги</a:t>
            </a:r>
            <a:endParaRPr/>
          </a:p>
        </p:txBody>
      </p:sp>
      <p:sp>
        <p:nvSpPr>
          <p:cNvPr id="1425388076" name=""/>
          <p:cNvSpPr txBox="1"/>
          <p:nvPr/>
        </p:nvSpPr>
        <p:spPr bwMode="auto">
          <a:xfrm flipH="0" flipV="0">
            <a:off x="6246385" y="2796441"/>
            <a:ext cx="1949910" cy="3356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600">
                <a:latin typeface="Arial"/>
                <a:ea typeface="Arial"/>
                <a:cs typeface="Arial"/>
              </a:rPr>
              <a:t>Паспорт услуги</a:t>
            </a:r>
            <a:endParaRPr/>
          </a:p>
        </p:txBody>
      </p:sp>
      <p:sp>
        <p:nvSpPr>
          <p:cNvPr id="1463531374" name=""/>
          <p:cNvSpPr txBox="1"/>
          <p:nvPr/>
        </p:nvSpPr>
        <p:spPr bwMode="auto">
          <a:xfrm flipH="0" flipV="0">
            <a:off x="8314423" y="2796441"/>
            <a:ext cx="3101139" cy="3356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600">
                <a:latin typeface="Arial"/>
                <a:ea typeface="Arial"/>
                <a:cs typeface="Arial"/>
              </a:rPr>
              <a:t>Административный регламент</a:t>
            </a:r>
            <a:endParaRPr sz="1400"/>
          </a:p>
        </p:txBody>
      </p:sp>
      <p:sp>
        <p:nvSpPr>
          <p:cNvPr id="1992436678" name=""/>
          <p:cNvSpPr/>
          <p:nvPr/>
        </p:nvSpPr>
        <p:spPr bwMode="auto">
          <a:xfrm flipH="0" flipV="0">
            <a:off x="3456581" y="3348025"/>
            <a:ext cx="308161" cy="2894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/>
          </a:p>
        </p:txBody>
      </p:sp>
      <p:sp>
        <p:nvSpPr>
          <p:cNvPr id="1554333187" name=""/>
          <p:cNvSpPr txBox="1"/>
          <p:nvPr/>
        </p:nvSpPr>
        <p:spPr bwMode="auto">
          <a:xfrm flipH="0" flipV="0">
            <a:off x="3444445" y="3309706"/>
            <a:ext cx="215859" cy="3356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600">
                <a:solidFill>
                  <a:schemeClr val="bg1"/>
                </a:solidFill>
              </a:rPr>
              <a:t>1</a:t>
            </a:r>
            <a:endParaRPr/>
          </a:p>
        </p:txBody>
      </p:sp>
      <p:sp>
        <p:nvSpPr>
          <p:cNvPr id="1063075813" name=""/>
          <p:cNvSpPr/>
          <p:nvPr/>
        </p:nvSpPr>
        <p:spPr bwMode="auto">
          <a:xfrm flipH="0" flipV="0">
            <a:off x="3897086" y="3355863"/>
            <a:ext cx="308160" cy="2894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/>
          </a:p>
        </p:txBody>
      </p:sp>
      <p:sp>
        <p:nvSpPr>
          <p:cNvPr id="482320359" name=""/>
          <p:cNvSpPr/>
          <p:nvPr/>
        </p:nvSpPr>
        <p:spPr bwMode="auto">
          <a:xfrm flipH="0" flipV="0">
            <a:off x="4381633" y="3355862"/>
            <a:ext cx="308160" cy="2894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/>
          </a:p>
        </p:txBody>
      </p:sp>
      <p:sp>
        <p:nvSpPr>
          <p:cNvPr id="1592571347" name=""/>
          <p:cNvSpPr/>
          <p:nvPr/>
        </p:nvSpPr>
        <p:spPr bwMode="auto">
          <a:xfrm flipH="0" flipV="0">
            <a:off x="4898902" y="3363264"/>
            <a:ext cx="308160" cy="2894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/>
          </a:p>
        </p:txBody>
      </p:sp>
      <p:sp>
        <p:nvSpPr>
          <p:cNvPr id="1436526686" name=""/>
          <p:cNvSpPr txBox="1"/>
          <p:nvPr/>
        </p:nvSpPr>
        <p:spPr bwMode="auto">
          <a:xfrm flipH="0" flipV="0">
            <a:off x="3881087" y="3309706"/>
            <a:ext cx="217298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>
                <a:solidFill>
                  <a:schemeClr val="bg1"/>
                </a:solidFill>
              </a:rPr>
              <a:t>2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529681105" name=""/>
          <p:cNvSpPr txBox="1"/>
          <p:nvPr/>
        </p:nvSpPr>
        <p:spPr bwMode="auto">
          <a:xfrm flipH="0" flipV="0">
            <a:off x="4370612" y="3317545"/>
            <a:ext cx="217298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>
                <a:solidFill>
                  <a:schemeClr val="bg1"/>
                </a:solidFill>
              </a:rPr>
              <a:t>3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1976407236" name=""/>
          <p:cNvSpPr txBox="1"/>
          <p:nvPr/>
        </p:nvSpPr>
        <p:spPr bwMode="auto">
          <a:xfrm flipH="0" flipV="0">
            <a:off x="4898902" y="3316610"/>
            <a:ext cx="217298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>
                <a:solidFill>
                  <a:schemeClr val="bg1"/>
                </a:solidFill>
              </a:rPr>
              <a:t>4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278923124" name="Прямоугольник: скругленные углы 13"/>
          <p:cNvSpPr/>
          <p:nvPr/>
        </p:nvSpPr>
        <p:spPr bwMode="auto">
          <a:xfrm rot="18827159">
            <a:off x="2608940" y="3916694"/>
            <a:ext cx="1122361" cy="282193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800">
                <a:solidFill>
                  <a:srgbClr val="000000"/>
                </a:solidFill>
                <a:latin typeface="Montserrat Medium"/>
              </a:rPr>
              <a:t>Разработка КУ</a:t>
            </a:r>
            <a:endParaRPr/>
          </a:p>
        </p:txBody>
      </p:sp>
      <p:sp>
        <p:nvSpPr>
          <p:cNvPr id="1740308659" name="Прямоугольник: скругленные углы 14"/>
          <p:cNvSpPr/>
          <p:nvPr/>
        </p:nvSpPr>
        <p:spPr bwMode="auto">
          <a:xfrm rot="18682744">
            <a:off x="2822447" y="4107168"/>
            <a:ext cx="1531948" cy="27993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  <a:defRPr/>
            </a:pPr>
            <a:r>
              <a:rPr lang="ru-RU" sz="800">
                <a:solidFill>
                  <a:srgbClr val="000000"/>
                </a:solidFill>
                <a:latin typeface="Montserrat Medium"/>
              </a:rPr>
              <a:t>Внутриведомственное согласование</a:t>
            </a:r>
            <a:endParaRPr/>
          </a:p>
        </p:txBody>
      </p:sp>
      <p:sp>
        <p:nvSpPr>
          <p:cNvPr id="1870642225" name="Прямоугольник: скругленные углы 15"/>
          <p:cNvSpPr/>
          <p:nvPr/>
        </p:nvSpPr>
        <p:spPr bwMode="auto">
          <a:xfrm rot="18572083">
            <a:off x="3591698" y="3981627"/>
            <a:ext cx="1159736" cy="245404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  <a:defRPr/>
            </a:pPr>
            <a:r>
              <a:rPr lang="ru-RU" sz="800">
                <a:solidFill>
                  <a:srgbClr val="000000"/>
                </a:solidFill>
                <a:latin typeface="Montserrat Medium"/>
              </a:rPr>
              <a:t>Согласование КУ</a:t>
            </a:r>
            <a:endParaRPr/>
          </a:p>
        </p:txBody>
      </p:sp>
      <p:sp>
        <p:nvSpPr>
          <p:cNvPr id="2057058659" name="Прямоугольник: скругленные углы 16"/>
          <p:cNvSpPr/>
          <p:nvPr/>
        </p:nvSpPr>
        <p:spPr bwMode="auto">
          <a:xfrm rot="18534061">
            <a:off x="4008993" y="3987671"/>
            <a:ext cx="1227889" cy="276831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  <a:defRPr/>
            </a:pPr>
            <a:r>
              <a:rPr lang="ru-RU" sz="800">
                <a:solidFill>
                  <a:srgbClr val="000000"/>
                </a:solidFill>
                <a:latin typeface="Montserrat Medium"/>
              </a:rPr>
              <a:t>Опубликование</a:t>
            </a:r>
            <a:endParaRPr/>
          </a:p>
        </p:txBody>
      </p:sp>
      <p:sp>
        <p:nvSpPr>
          <p:cNvPr id="1164067975" name=""/>
          <p:cNvSpPr/>
          <p:nvPr/>
        </p:nvSpPr>
        <p:spPr bwMode="auto">
          <a:xfrm flipH="0" flipV="0">
            <a:off x="5888635" y="3340261"/>
            <a:ext cx="308160" cy="2894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/>
          </a:p>
        </p:txBody>
      </p:sp>
      <p:sp>
        <p:nvSpPr>
          <p:cNvPr id="382686943" name=""/>
          <p:cNvSpPr/>
          <p:nvPr/>
        </p:nvSpPr>
        <p:spPr bwMode="auto">
          <a:xfrm flipH="0" flipV="0">
            <a:off x="6330664" y="3340261"/>
            <a:ext cx="308160" cy="2894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/>
          </a:p>
        </p:txBody>
      </p:sp>
      <p:sp>
        <p:nvSpPr>
          <p:cNvPr id="119769004" name=""/>
          <p:cNvSpPr/>
          <p:nvPr/>
        </p:nvSpPr>
        <p:spPr bwMode="auto">
          <a:xfrm flipH="0" flipV="0">
            <a:off x="6792210" y="3363265"/>
            <a:ext cx="308160" cy="2894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/>
          </a:p>
        </p:txBody>
      </p:sp>
      <p:sp>
        <p:nvSpPr>
          <p:cNvPr id="1778089341" name=""/>
          <p:cNvSpPr txBox="1"/>
          <p:nvPr/>
        </p:nvSpPr>
        <p:spPr bwMode="auto">
          <a:xfrm flipH="0" flipV="0">
            <a:off x="5877621" y="3286630"/>
            <a:ext cx="218376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>
                <a:solidFill>
                  <a:schemeClr val="bg1"/>
                </a:solidFill>
              </a:rPr>
              <a:t>5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341543799" name=""/>
          <p:cNvSpPr txBox="1"/>
          <p:nvPr/>
        </p:nvSpPr>
        <p:spPr bwMode="auto">
          <a:xfrm flipH="0" flipV="0">
            <a:off x="6330664" y="3301943"/>
            <a:ext cx="218376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>
                <a:solidFill>
                  <a:schemeClr val="bg1"/>
                </a:solidFill>
              </a:rPr>
              <a:t>6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1961328557" name=""/>
          <p:cNvSpPr txBox="1"/>
          <p:nvPr/>
        </p:nvSpPr>
        <p:spPr bwMode="auto">
          <a:xfrm flipH="0" flipV="0">
            <a:off x="6792203" y="3294288"/>
            <a:ext cx="218376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>
                <a:solidFill>
                  <a:schemeClr val="bg1"/>
                </a:solidFill>
              </a:rPr>
              <a:t>7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1715891773" name="Прямоугольник: скругленные углы 17"/>
          <p:cNvSpPr/>
          <p:nvPr/>
        </p:nvSpPr>
        <p:spPr bwMode="auto">
          <a:xfrm rot="18438664">
            <a:off x="5089311" y="3950845"/>
            <a:ext cx="1124436" cy="260719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800">
                <a:solidFill>
                  <a:srgbClr val="000000"/>
                </a:solidFill>
                <a:latin typeface="Montserrat Medium"/>
              </a:rPr>
              <a:t>Разработка ПУ</a:t>
            </a:r>
            <a:endParaRPr/>
          </a:p>
        </p:txBody>
      </p:sp>
      <p:sp>
        <p:nvSpPr>
          <p:cNvPr id="1550564332" name="Прямоугольник: скругленные углы 35"/>
          <p:cNvSpPr/>
          <p:nvPr/>
        </p:nvSpPr>
        <p:spPr bwMode="auto">
          <a:xfrm rot="18298438">
            <a:off x="5221407" y="4147850"/>
            <a:ext cx="1573921" cy="31437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  <a:defRPr/>
            </a:pPr>
            <a:r>
              <a:rPr lang="ru-RU" sz="800">
                <a:solidFill>
                  <a:srgbClr val="000000"/>
                </a:solidFill>
                <a:latin typeface="Montserrat Medium"/>
              </a:rPr>
              <a:t>Внутриведомственное согласование</a:t>
            </a:r>
            <a:endParaRPr/>
          </a:p>
        </p:txBody>
      </p:sp>
      <p:sp>
        <p:nvSpPr>
          <p:cNvPr id="1872911230" name="Прямоугольник: скругленные углы 19"/>
          <p:cNvSpPr/>
          <p:nvPr/>
        </p:nvSpPr>
        <p:spPr bwMode="auto">
          <a:xfrm rot="18129781">
            <a:off x="6000152" y="4050616"/>
            <a:ext cx="1176222" cy="257823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  <a:defRPr/>
            </a:pPr>
            <a:r>
              <a:rPr lang="ru-RU" sz="800">
                <a:solidFill>
                  <a:srgbClr val="000000"/>
                </a:solidFill>
                <a:latin typeface="Montserrat Medium"/>
              </a:rPr>
              <a:t>Опубликование</a:t>
            </a:r>
            <a:endParaRPr/>
          </a:p>
        </p:txBody>
      </p:sp>
      <p:sp>
        <p:nvSpPr>
          <p:cNvPr id="651130935" name=""/>
          <p:cNvSpPr/>
          <p:nvPr/>
        </p:nvSpPr>
        <p:spPr bwMode="auto">
          <a:xfrm flipH="0" flipV="0">
            <a:off x="7788671" y="3340261"/>
            <a:ext cx="308160" cy="2894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/>
          </a:p>
        </p:txBody>
      </p:sp>
      <p:sp>
        <p:nvSpPr>
          <p:cNvPr id="1302511329" name=""/>
          <p:cNvSpPr/>
          <p:nvPr/>
        </p:nvSpPr>
        <p:spPr bwMode="auto">
          <a:xfrm flipH="0" flipV="0">
            <a:off x="8245871" y="3340261"/>
            <a:ext cx="308160" cy="2894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/>
          </a:p>
        </p:txBody>
      </p:sp>
      <p:sp>
        <p:nvSpPr>
          <p:cNvPr id="1319027677" name=""/>
          <p:cNvSpPr/>
          <p:nvPr/>
        </p:nvSpPr>
        <p:spPr bwMode="auto">
          <a:xfrm flipH="0" flipV="0">
            <a:off x="8679037" y="3348025"/>
            <a:ext cx="308160" cy="2894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/>
          </a:p>
        </p:txBody>
      </p:sp>
      <p:sp>
        <p:nvSpPr>
          <p:cNvPr id="1345115512" name=""/>
          <p:cNvSpPr/>
          <p:nvPr/>
        </p:nvSpPr>
        <p:spPr bwMode="auto">
          <a:xfrm flipH="0" flipV="0">
            <a:off x="9117934" y="3340261"/>
            <a:ext cx="308160" cy="2894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/>
          </a:p>
        </p:txBody>
      </p:sp>
      <p:sp>
        <p:nvSpPr>
          <p:cNvPr id="323498657" name=""/>
          <p:cNvSpPr/>
          <p:nvPr/>
        </p:nvSpPr>
        <p:spPr bwMode="auto">
          <a:xfrm flipH="0" flipV="0">
            <a:off x="9556832" y="3348025"/>
            <a:ext cx="308160" cy="2894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/>
          </a:p>
        </p:txBody>
      </p:sp>
      <p:sp>
        <p:nvSpPr>
          <p:cNvPr id="1578164989" name=""/>
          <p:cNvSpPr/>
          <p:nvPr/>
        </p:nvSpPr>
        <p:spPr bwMode="auto">
          <a:xfrm flipH="0" flipV="0">
            <a:off x="10002079" y="3340261"/>
            <a:ext cx="308160" cy="2894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/>
          </a:p>
        </p:txBody>
      </p:sp>
      <p:sp>
        <p:nvSpPr>
          <p:cNvPr id="1046941642" name=""/>
          <p:cNvSpPr/>
          <p:nvPr/>
        </p:nvSpPr>
        <p:spPr bwMode="auto">
          <a:xfrm flipH="0" flipV="0">
            <a:off x="10471150" y="3340261"/>
            <a:ext cx="308160" cy="2894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/>
          </a:p>
        </p:txBody>
      </p:sp>
      <p:sp>
        <p:nvSpPr>
          <p:cNvPr id="303937384" name=""/>
          <p:cNvSpPr/>
          <p:nvPr/>
        </p:nvSpPr>
        <p:spPr bwMode="auto">
          <a:xfrm flipH="0" flipV="0">
            <a:off x="10929552" y="3340261"/>
            <a:ext cx="308160" cy="2894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/>
          </a:p>
        </p:txBody>
      </p:sp>
      <p:sp>
        <p:nvSpPr>
          <p:cNvPr id="1496320307" name=""/>
          <p:cNvSpPr/>
          <p:nvPr/>
        </p:nvSpPr>
        <p:spPr bwMode="auto">
          <a:xfrm flipH="0" flipV="0">
            <a:off x="11368449" y="3340261"/>
            <a:ext cx="308160" cy="2894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/>
          </a:p>
        </p:txBody>
      </p:sp>
      <p:sp>
        <p:nvSpPr>
          <p:cNvPr id="35405894" name=""/>
          <p:cNvSpPr/>
          <p:nvPr/>
        </p:nvSpPr>
        <p:spPr bwMode="auto">
          <a:xfrm flipH="0" flipV="0">
            <a:off x="11779330" y="3340261"/>
            <a:ext cx="308160" cy="2894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>
              <a:defRPr/>
            </a:pPr>
            <a:endParaRPr/>
          </a:p>
        </p:txBody>
      </p:sp>
      <p:sp>
        <p:nvSpPr>
          <p:cNvPr id="662463323" name=""/>
          <p:cNvSpPr txBox="1"/>
          <p:nvPr/>
        </p:nvSpPr>
        <p:spPr bwMode="auto">
          <a:xfrm flipH="0" flipV="0">
            <a:off x="7788671" y="3294288"/>
            <a:ext cx="219456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>
                <a:solidFill>
                  <a:schemeClr val="bg1"/>
                </a:solidFill>
              </a:rPr>
              <a:t>8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430705151" name=""/>
          <p:cNvSpPr txBox="1"/>
          <p:nvPr/>
        </p:nvSpPr>
        <p:spPr bwMode="auto">
          <a:xfrm flipH="0" flipV="0">
            <a:off x="8245871" y="3301943"/>
            <a:ext cx="219456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>
                <a:solidFill>
                  <a:schemeClr val="bg1"/>
                </a:solidFill>
              </a:rPr>
              <a:t>9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1749254181" name=""/>
          <p:cNvSpPr txBox="1"/>
          <p:nvPr/>
        </p:nvSpPr>
        <p:spPr bwMode="auto">
          <a:xfrm flipH="0" flipV="0">
            <a:off x="8613308" y="3317545"/>
            <a:ext cx="439977" cy="3356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600">
                <a:solidFill>
                  <a:schemeClr val="bg1"/>
                </a:solidFill>
              </a:rPr>
              <a:t>10</a:t>
            </a:r>
            <a:endParaRPr sz="1600">
              <a:solidFill>
                <a:schemeClr val="bg1"/>
              </a:solidFill>
            </a:endParaRPr>
          </a:p>
        </p:txBody>
      </p:sp>
      <p:sp>
        <p:nvSpPr>
          <p:cNvPr id="65110353" name=""/>
          <p:cNvSpPr txBox="1"/>
          <p:nvPr/>
        </p:nvSpPr>
        <p:spPr bwMode="auto">
          <a:xfrm flipH="0" flipV="0">
            <a:off x="9117934" y="3294288"/>
            <a:ext cx="219096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endParaRPr>
              <a:solidFill>
                <a:schemeClr val="bg1"/>
              </a:solidFill>
            </a:endParaRPr>
          </a:p>
        </p:txBody>
      </p:sp>
      <p:sp>
        <p:nvSpPr>
          <p:cNvPr id="344489884" name=""/>
          <p:cNvSpPr txBox="1"/>
          <p:nvPr/>
        </p:nvSpPr>
        <p:spPr bwMode="auto">
          <a:xfrm flipH="0" flipV="0">
            <a:off x="9053286" y="3317184"/>
            <a:ext cx="441056" cy="3356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600">
                <a:solidFill>
                  <a:schemeClr val="bg1"/>
                </a:solidFill>
              </a:rPr>
              <a:t>11</a:t>
            </a:r>
            <a:endParaRPr sz="1600">
              <a:solidFill>
                <a:schemeClr val="bg1"/>
              </a:solidFill>
            </a:endParaRPr>
          </a:p>
        </p:txBody>
      </p:sp>
      <p:sp>
        <p:nvSpPr>
          <p:cNvPr id="1204783425" name=""/>
          <p:cNvSpPr txBox="1"/>
          <p:nvPr/>
        </p:nvSpPr>
        <p:spPr bwMode="auto">
          <a:xfrm flipH="0" flipV="0">
            <a:off x="9490744" y="3309706"/>
            <a:ext cx="441056" cy="3356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600">
                <a:solidFill>
                  <a:schemeClr val="bg1"/>
                </a:solidFill>
              </a:rPr>
              <a:t>12</a:t>
            </a:r>
            <a:endParaRPr sz="1600">
              <a:solidFill>
                <a:schemeClr val="bg1"/>
              </a:solidFill>
            </a:endParaRPr>
          </a:p>
        </p:txBody>
      </p:sp>
      <p:sp>
        <p:nvSpPr>
          <p:cNvPr id="51629632" name=""/>
          <p:cNvSpPr txBox="1"/>
          <p:nvPr/>
        </p:nvSpPr>
        <p:spPr bwMode="auto">
          <a:xfrm flipH="0" flipV="0">
            <a:off x="9931802" y="3317545"/>
            <a:ext cx="441056" cy="3356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600">
                <a:solidFill>
                  <a:schemeClr val="bg1"/>
                </a:solidFill>
              </a:rPr>
              <a:t>13</a:t>
            </a:r>
            <a:endParaRPr sz="1600">
              <a:solidFill>
                <a:schemeClr val="bg1"/>
              </a:solidFill>
            </a:endParaRPr>
          </a:p>
        </p:txBody>
      </p:sp>
      <p:sp>
        <p:nvSpPr>
          <p:cNvPr id="758460580" name=""/>
          <p:cNvSpPr txBox="1"/>
          <p:nvPr/>
        </p:nvSpPr>
        <p:spPr bwMode="auto">
          <a:xfrm flipH="0" flipV="0">
            <a:off x="10405062" y="3309706"/>
            <a:ext cx="441056" cy="3356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600">
                <a:solidFill>
                  <a:schemeClr val="bg1"/>
                </a:solidFill>
              </a:rPr>
              <a:t>14</a:t>
            </a:r>
            <a:endParaRPr sz="1600">
              <a:solidFill>
                <a:schemeClr val="bg1"/>
              </a:solidFill>
            </a:endParaRPr>
          </a:p>
        </p:txBody>
      </p:sp>
      <p:sp>
        <p:nvSpPr>
          <p:cNvPr id="1076620513" name=""/>
          <p:cNvSpPr txBox="1"/>
          <p:nvPr/>
        </p:nvSpPr>
        <p:spPr bwMode="auto">
          <a:xfrm flipH="0" flipV="0">
            <a:off x="10863104" y="3301943"/>
            <a:ext cx="441056" cy="3356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600">
                <a:solidFill>
                  <a:schemeClr val="bg1"/>
                </a:solidFill>
              </a:rPr>
              <a:t>15</a:t>
            </a:r>
            <a:endParaRPr sz="1600">
              <a:solidFill>
                <a:schemeClr val="bg1"/>
              </a:solidFill>
            </a:endParaRPr>
          </a:p>
        </p:txBody>
      </p:sp>
      <p:sp>
        <p:nvSpPr>
          <p:cNvPr id="585787287" name=""/>
          <p:cNvSpPr txBox="1"/>
          <p:nvPr/>
        </p:nvSpPr>
        <p:spPr bwMode="auto">
          <a:xfrm flipH="0" flipV="0">
            <a:off x="11302361" y="3309706"/>
            <a:ext cx="441056" cy="3356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600">
                <a:solidFill>
                  <a:schemeClr val="bg1"/>
                </a:solidFill>
              </a:rPr>
              <a:t>16</a:t>
            </a:r>
            <a:endParaRPr sz="1600">
              <a:solidFill>
                <a:schemeClr val="bg1"/>
              </a:solidFill>
            </a:endParaRPr>
          </a:p>
        </p:txBody>
      </p:sp>
      <p:sp>
        <p:nvSpPr>
          <p:cNvPr id="743497789" name=""/>
          <p:cNvSpPr txBox="1"/>
          <p:nvPr/>
        </p:nvSpPr>
        <p:spPr bwMode="auto">
          <a:xfrm flipH="0" flipV="0">
            <a:off x="11743416" y="3309705"/>
            <a:ext cx="441056" cy="3356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600">
                <a:solidFill>
                  <a:schemeClr val="bg1"/>
                </a:solidFill>
              </a:rPr>
              <a:t>17</a:t>
            </a:r>
            <a:endParaRPr sz="1600">
              <a:solidFill>
                <a:schemeClr val="bg1"/>
              </a:solidFill>
            </a:endParaRPr>
          </a:p>
        </p:txBody>
      </p:sp>
      <p:sp>
        <p:nvSpPr>
          <p:cNvPr id="1053134333" name="Прямоугольник: скругленные углы 34"/>
          <p:cNvSpPr/>
          <p:nvPr/>
        </p:nvSpPr>
        <p:spPr bwMode="auto">
          <a:xfrm rot="17849743">
            <a:off x="6867634" y="4012958"/>
            <a:ext cx="1249098" cy="265761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800">
                <a:solidFill>
                  <a:srgbClr val="000000"/>
                </a:solidFill>
                <a:latin typeface="Montserrat Medium"/>
              </a:rPr>
              <a:t>Разработка АР</a:t>
            </a:r>
            <a:endParaRPr/>
          </a:p>
        </p:txBody>
      </p:sp>
      <p:sp>
        <p:nvSpPr>
          <p:cNvPr id="1696681738" name="Прямоугольник: скругленные углы 18"/>
          <p:cNvSpPr/>
          <p:nvPr/>
        </p:nvSpPr>
        <p:spPr bwMode="auto">
          <a:xfrm rot="17709586">
            <a:off x="7177196" y="4207205"/>
            <a:ext cx="1561878" cy="242620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  <a:defRPr/>
            </a:pPr>
            <a:r>
              <a:rPr lang="ru-RU" sz="800">
                <a:solidFill>
                  <a:srgbClr val="000000"/>
                </a:solidFill>
                <a:latin typeface="Montserrat Medium"/>
              </a:rPr>
              <a:t>Внутриведомственное согласование</a:t>
            </a:r>
            <a:endParaRPr/>
          </a:p>
        </p:txBody>
      </p:sp>
      <p:sp>
        <p:nvSpPr>
          <p:cNvPr id="1482143753" name="Прямоугольник: скругленные углы 22"/>
          <p:cNvSpPr/>
          <p:nvPr/>
        </p:nvSpPr>
        <p:spPr bwMode="auto">
          <a:xfrm rot="17574552">
            <a:off x="7553419" y="4269070"/>
            <a:ext cx="1672445" cy="256105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  <a:defRPr/>
            </a:pPr>
            <a:r>
              <a:rPr lang="ru-RU" sz="800">
                <a:solidFill>
                  <a:srgbClr val="000000"/>
                </a:solidFill>
                <a:latin typeface="Montserrat Medium"/>
              </a:rPr>
              <a:t>Межведомственное согласование / НАКЭ</a:t>
            </a:r>
            <a:endParaRPr/>
          </a:p>
        </p:txBody>
      </p:sp>
      <p:sp>
        <p:nvSpPr>
          <p:cNvPr id="440117208" name="Прямоугольник: скругленные углы 26"/>
          <p:cNvSpPr/>
          <p:nvPr/>
        </p:nvSpPr>
        <p:spPr bwMode="auto">
          <a:xfrm rot="17446427">
            <a:off x="7948656" y="4346279"/>
            <a:ext cx="1773100" cy="206139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  <a:defRPr/>
            </a:pPr>
            <a:r>
              <a:rPr lang="ru-RU" sz="800">
                <a:solidFill>
                  <a:srgbClr val="000000"/>
                </a:solidFill>
                <a:latin typeface="Montserrat Medium"/>
              </a:rPr>
              <a:t>Разработка </a:t>
            </a:r>
            <a:br>
              <a:rPr lang="ru-RU" sz="800">
                <a:solidFill>
                  <a:srgbClr val="000000"/>
                </a:solidFill>
                <a:latin typeface="Montserrat Medium"/>
              </a:rPr>
            </a:br>
            <a:r>
              <a:rPr lang="ru-RU" sz="800">
                <a:solidFill>
                  <a:srgbClr val="000000"/>
                </a:solidFill>
                <a:latin typeface="Montserrat Medium"/>
              </a:rPr>
              <a:t>протокола разногласий</a:t>
            </a:r>
            <a:endParaRPr/>
          </a:p>
        </p:txBody>
      </p:sp>
      <p:sp>
        <p:nvSpPr>
          <p:cNvPr id="959790709" name="Прямоугольник: скругленные углы 36"/>
          <p:cNvSpPr/>
          <p:nvPr/>
        </p:nvSpPr>
        <p:spPr bwMode="auto">
          <a:xfrm rot="17368011">
            <a:off x="8466471" y="4344978"/>
            <a:ext cx="1741122" cy="22777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  <a:defRPr/>
            </a:pPr>
            <a:r>
              <a:rPr lang="ru-RU" sz="800">
                <a:solidFill>
                  <a:srgbClr val="000000"/>
                </a:solidFill>
                <a:latin typeface="Montserrat Medium"/>
              </a:rPr>
              <a:t>Согласование </a:t>
            </a:r>
            <a:br>
              <a:rPr lang="ru-RU" sz="800">
                <a:solidFill>
                  <a:srgbClr val="000000"/>
                </a:solidFill>
                <a:latin typeface="Montserrat Medium"/>
              </a:rPr>
            </a:br>
            <a:r>
              <a:rPr lang="ru-RU" sz="800">
                <a:solidFill>
                  <a:srgbClr val="000000"/>
                </a:solidFill>
                <a:latin typeface="Montserrat Medium"/>
              </a:rPr>
              <a:t>протокола разногласий</a:t>
            </a:r>
            <a:endParaRPr/>
          </a:p>
        </p:txBody>
      </p:sp>
      <p:sp>
        <p:nvSpPr>
          <p:cNvPr id="1944119727" name="Прямоугольник: скругленные углы 27"/>
          <p:cNvSpPr/>
          <p:nvPr/>
        </p:nvSpPr>
        <p:spPr bwMode="auto">
          <a:xfrm rot="17232530">
            <a:off x="9207483" y="4190411"/>
            <a:ext cx="1327347" cy="185607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  <a:defRPr/>
            </a:pPr>
            <a:r>
              <a:rPr lang="ru-RU" sz="800">
                <a:solidFill>
                  <a:srgbClr val="000000"/>
                </a:solidFill>
                <a:latin typeface="Montserrat Medium"/>
              </a:rPr>
              <a:t>Экспертиза АР</a:t>
            </a:r>
            <a:endParaRPr/>
          </a:p>
        </p:txBody>
      </p:sp>
      <p:sp>
        <p:nvSpPr>
          <p:cNvPr id="1873131741" name="Прямоугольник: скругленные углы 28"/>
          <p:cNvSpPr/>
          <p:nvPr/>
        </p:nvSpPr>
        <p:spPr bwMode="auto">
          <a:xfrm rot="17208604">
            <a:off x="9665092" y="4208088"/>
            <a:ext cx="1347435" cy="182085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  <a:defRPr/>
            </a:pPr>
            <a:r>
              <a:rPr lang="ru-RU" sz="800">
                <a:solidFill>
                  <a:srgbClr val="000000"/>
                </a:solidFill>
                <a:latin typeface="Montserrat Medium"/>
              </a:rPr>
              <a:t>Утверждение АР</a:t>
            </a:r>
            <a:endParaRPr/>
          </a:p>
        </p:txBody>
      </p:sp>
      <p:sp>
        <p:nvSpPr>
          <p:cNvPr id="760397266" name="Прямоугольник: скругленные углы 29"/>
          <p:cNvSpPr/>
          <p:nvPr/>
        </p:nvSpPr>
        <p:spPr bwMode="auto">
          <a:xfrm rot="17257557">
            <a:off x="10111937" y="4235698"/>
            <a:ext cx="1405203" cy="20511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  <a:defRPr/>
            </a:pPr>
            <a:r>
              <a:rPr lang="ru-RU" sz="800">
                <a:solidFill>
                  <a:srgbClr val="000000"/>
                </a:solidFill>
                <a:latin typeface="Montserrat Medium"/>
              </a:rPr>
              <a:t>Гос.регистрация</a:t>
            </a:r>
            <a:r>
              <a:rPr lang="ru-RU" sz="800">
                <a:solidFill>
                  <a:srgbClr val="000000"/>
                </a:solidFill>
                <a:latin typeface="Montserrat Medium"/>
              </a:rPr>
              <a:t> АР</a:t>
            </a:r>
            <a:endParaRPr/>
          </a:p>
        </p:txBody>
      </p:sp>
      <p:sp>
        <p:nvSpPr>
          <p:cNvPr id="1813134380" name="Прямоугольник: скругленные углы 33"/>
          <p:cNvSpPr/>
          <p:nvPr/>
        </p:nvSpPr>
        <p:spPr bwMode="auto">
          <a:xfrm rot="17186602">
            <a:off x="10725298" y="4103826"/>
            <a:ext cx="1154125" cy="206325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  <a:defRPr/>
            </a:pPr>
            <a:r>
              <a:rPr lang="ru-RU" sz="800">
                <a:solidFill>
                  <a:srgbClr val="000000"/>
                </a:solidFill>
                <a:latin typeface="Montserrat Medium"/>
              </a:rPr>
              <a:t>Публикация АР</a:t>
            </a:r>
            <a:endParaRPr/>
          </a:p>
        </p:txBody>
      </p:sp>
      <p:sp>
        <p:nvSpPr>
          <p:cNvPr id="295843551" name="Прямоугольник: скругленные углы 37"/>
          <p:cNvSpPr/>
          <p:nvPr/>
        </p:nvSpPr>
        <p:spPr bwMode="auto">
          <a:xfrm rot="17079272">
            <a:off x="11150666" y="4093791"/>
            <a:ext cx="1185503" cy="25439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  <a:defRPr/>
            </a:pPr>
            <a:r>
              <a:rPr lang="ru-RU" sz="800">
                <a:solidFill>
                  <a:srgbClr val="000000"/>
                </a:solidFill>
                <a:latin typeface="Montserrat Medium"/>
              </a:rPr>
              <a:t>АР вступил в силу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98856237" name="Заголовок 1"/>
          <p:cNvSpPr>
            <a:spLocks noGrp="1"/>
          </p:cNvSpPr>
          <p:nvPr>
            <p:ph type="title"/>
          </p:nvPr>
        </p:nvSpPr>
        <p:spPr bwMode="auto">
          <a:xfrm flipH="0" flipV="0">
            <a:off x="3199661" y="-18676"/>
            <a:ext cx="7466207" cy="1090800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/>
          </a:bodyPr>
          <a:lstStyle/>
          <a:p>
            <a:pPr>
              <a:defRPr/>
            </a:pPr>
            <a:r>
              <a:rPr>
                <a:latin typeface="Arial"/>
                <a:ea typeface="Arial"/>
                <a:cs typeface="Arial"/>
              </a:rPr>
              <a:t>ФРГУ 3.0: Интеграция</a:t>
            </a:r>
            <a:r>
              <a:rPr/>
              <a:t> </a:t>
            </a:r>
            <a:endParaRPr/>
          </a:p>
        </p:txBody>
      </p:sp>
      <p:sp>
        <p:nvSpPr>
          <p:cNvPr id="1609959301" name="Прямоугольник: скругленные углы 45"/>
          <p:cNvSpPr/>
          <p:nvPr/>
        </p:nvSpPr>
        <p:spPr bwMode="auto">
          <a:xfrm rot="10799989" flipH="0" flipV="0">
            <a:off x="5266343" y="1457006"/>
            <a:ext cx="2306543" cy="1579589"/>
          </a:xfrm>
          <a:prstGeom prst="roundRect">
            <a:avLst>
              <a:gd name="adj" fmla="val 9393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279400" dir="1080000" sx="102000" sy="102000" algn="ctr" rotWithShape="0">
              <a:prstClr val="black">
                <a:alpha val="15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ru-RU" sz="900">
              <a:latin typeface="Montserrat Medium"/>
            </a:endParaRPr>
          </a:p>
        </p:txBody>
      </p:sp>
      <p:sp>
        <p:nvSpPr>
          <p:cNvPr id="1113422578" name=""/>
          <p:cNvSpPr txBox="1"/>
          <p:nvPr/>
        </p:nvSpPr>
        <p:spPr bwMode="auto">
          <a:xfrm flipH="0" flipV="0">
            <a:off x="5795068" y="1610516"/>
            <a:ext cx="1261381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>
                <a:latin typeface="Arial"/>
                <a:ea typeface="Arial"/>
                <a:cs typeface="Arial"/>
              </a:rPr>
              <a:t>ФРГУ 3.0</a:t>
            </a:r>
            <a:endParaRPr>
              <a:latin typeface="Arial"/>
              <a:ea typeface="Arial"/>
              <a:cs typeface="Arial"/>
            </a:endParaRPr>
          </a:p>
        </p:txBody>
      </p:sp>
      <p:sp>
        <p:nvSpPr>
          <p:cNvPr id="1185423813" name="Прямоугольник: скругленные углы 37"/>
          <p:cNvSpPr/>
          <p:nvPr/>
        </p:nvSpPr>
        <p:spPr bwMode="auto">
          <a:xfrm rot="0" flipH="0" flipV="0">
            <a:off x="9494820" y="3894043"/>
            <a:ext cx="1842751" cy="566162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  <a:alpha val="96000"/>
            </a:schemeClr>
          </a:solidFill>
          <a:ln>
            <a:noFill/>
          </a:ln>
          <a:effectLst>
            <a:outerShdw blurRad="279400" dir="1080000" sx="102000" sy="102000" algn="ctr" rotWithShape="0">
              <a:prstClr val="black">
                <a:alpha val="15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800" b="1">
                <a:solidFill>
                  <a:schemeClr val="tx2"/>
                </a:solidFill>
                <a:latin typeface="Montserrat"/>
              </a:rPr>
              <a:t>ГАСУ</a:t>
            </a:r>
            <a:endParaRPr lang="ru-RU" sz="2200" b="1">
              <a:solidFill>
                <a:schemeClr val="tx2"/>
              </a:solidFill>
              <a:latin typeface="Montserrat"/>
            </a:endParaRPr>
          </a:p>
        </p:txBody>
      </p:sp>
      <p:sp>
        <p:nvSpPr>
          <p:cNvPr id="429675508" name="Прямоугольник: скругленные углы 37"/>
          <p:cNvSpPr/>
          <p:nvPr/>
        </p:nvSpPr>
        <p:spPr bwMode="auto">
          <a:xfrm rot="0" flipH="0" flipV="0">
            <a:off x="7416822" y="3894043"/>
            <a:ext cx="1717947" cy="566162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  <a:alpha val="96000"/>
            </a:schemeClr>
          </a:solidFill>
          <a:ln>
            <a:noFill/>
          </a:ln>
          <a:effectLst>
            <a:outerShdw blurRad="279400" dir="1080000" sx="102000" sy="102000" algn="ctr" rotWithShape="0">
              <a:prstClr val="black">
                <a:alpha val="15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800" b="1">
                <a:solidFill>
                  <a:schemeClr val="tx2"/>
                </a:solidFill>
                <a:latin typeface="Montserrat"/>
              </a:rPr>
              <a:t>ГИС ДО</a:t>
            </a:r>
            <a:endParaRPr lang="ru-RU" sz="1800" b="1">
              <a:solidFill>
                <a:schemeClr val="tx2"/>
              </a:solidFill>
              <a:latin typeface="Montserrat"/>
            </a:endParaRPr>
          </a:p>
        </p:txBody>
      </p:sp>
      <p:sp>
        <p:nvSpPr>
          <p:cNvPr id="354089729" name="Прямоугольник: скругленные углы 37"/>
          <p:cNvSpPr/>
          <p:nvPr/>
        </p:nvSpPr>
        <p:spPr bwMode="auto">
          <a:xfrm rot="0" flipH="0" flipV="0">
            <a:off x="3125382" y="3894043"/>
            <a:ext cx="1815499" cy="566162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  <a:alpha val="96000"/>
            </a:schemeClr>
          </a:solidFill>
          <a:ln>
            <a:noFill/>
          </a:ln>
          <a:effectLst>
            <a:outerShdw blurRad="279400" dir="1080000" sx="102000" sy="102000" algn="ctr" rotWithShape="0">
              <a:prstClr val="black">
                <a:alpha val="15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800" b="1">
                <a:solidFill>
                  <a:schemeClr val="tx2"/>
                </a:solidFill>
                <a:latin typeface="Montserrat"/>
              </a:rPr>
              <a:t>МКГУ</a:t>
            </a:r>
            <a:endParaRPr lang="ru-RU" sz="1800" b="1">
              <a:solidFill>
                <a:schemeClr val="tx2"/>
              </a:solidFill>
              <a:latin typeface="Montserrat"/>
            </a:endParaRPr>
          </a:p>
        </p:txBody>
      </p:sp>
      <p:sp>
        <p:nvSpPr>
          <p:cNvPr id="58460650" name="Прямоугольник: скругленные углы 37"/>
          <p:cNvSpPr/>
          <p:nvPr/>
        </p:nvSpPr>
        <p:spPr bwMode="auto">
          <a:xfrm rot="0" flipH="0" flipV="0">
            <a:off x="5266346" y="3894043"/>
            <a:ext cx="1790102" cy="566162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  <a:alpha val="96000"/>
            </a:schemeClr>
          </a:solidFill>
          <a:ln>
            <a:noFill/>
          </a:ln>
          <a:effectLst>
            <a:outerShdw blurRad="279400" dir="1080000" sx="102000" sy="102000" algn="ctr" rotWithShape="0">
              <a:prstClr val="black">
                <a:alpha val="15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800" b="1">
                <a:solidFill>
                  <a:schemeClr val="tx2"/>
                </a:solidFill>
                <a:latin typeface="Montserrat"/>
              </a:rPr>
              <a:t>ЕПГУ</a:t>
            </a:r>
            <a:endParaRPr lang="ru-RU" sz="1800" b="1">
              <a:solidFill>
                <a:schemeClr val="tx2"/>
              </a:solidFill>
              <a:latin typeface="Montserrat"/>
            </a:endParaRPr>
          </a:p>
        </p:txBody>
      </p:sp>
      <p:sp>
        <p:nvSpPr>
          <p:cNvPr id="200526746" name="Прямоугольник: скругленные углы 37"/>
          <p:cNvSpPr/>
          <p:nvPr/>
        </p:nvSpPr>
        <p:spPr bwMode="auto">
          <a:xfrm rot="0" flipH="0" flipV="0">
            <a:off x="1007366" y="3894043"/>
            <a:ext cx="1753272" cy="566162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  <a:alpha val="96000"/>
            </a:schemeClr>
          </a:solidFill>
          <a:ln>
            <a:noFill/>
          </a:ln>
          <a:effectLst>
            <a:outerShdw blurRad="279400" dir="1080000" sx="102000" sy="102000" algn="ctr" rotWithShape="0">
              <a:prstClr val="black">
                <a:alpha val="15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800" b="1">
                <a:solidFill>
                  <a:schemeClr val="tx2"/>
                </a:solidFill>
                <a:latin typeface="Montserrat"/>
              </a:rPr>
              <a:t>МДМ</a:t>
            </a:r>
            <a:endParaRPr lang="ru-RU" sz="900" b="1">
              <a:solidFill>
                <a:schemeClr val="tx2"/>
              </a:solidFill>
              <a:latin typeface="Montserrat"/>
            </a:endParaRPr>
          </a:p>
        </p:txBody>
      </p:sp>
      <p:sp>
        <p:nvSpPr>
          <p:cNvPr id="1411255935" name="Полилиния: фигура 50"/>
          <p:cNvSpPr/>
          <p:nvPr/>
        </p:nvSpPr>
        <p:spPr bwMode="auto">
          <a:xfrm rot="6252400" flipH="0" flipV="0">
            <a:off x="7988389" y="1796346"/>
            <a:ext cx="45720" cy="3295274"/>
          </a:xfrm>
          <a:custGeom>
            <a:avLst/>
            <a:gdLst>
              <a:gd name="connsiteX0" fmla="*/ 0 w 1866900"/>
              <a:gd name="connsiteY0" fmla="*/ 2413000 h 2413000"/>
              <a:gd name="connsiteX1" fmla="*/ 533400 w 1866900"/>
              <a:gd name="connsiteY1" fmla="*/ 749300 h 2413000"/>
              <a:gd name="connsiteX2" fmla="*/ 1866900 w 1866900"/>
              <a:gd name="connsiteY2" fmla="*/ 0 h 241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6900" h="2413000" fill="norm" stroke="1" extrusionOk="0">
                <a:moveTo>
                  <a:pt x="0" y="2413000"/>
                </a:moveTo>
                <a:cubicBezTo>
                  <a:pt x="111125" y="1782233"/>
                  <a:pt x="222250" y="1151467"/>
                  <a:pt x="533400" y="749300"/>
                </a:cubicBezTo>
                <a:cubicBezTo>
                  <a:pt x="844550" y="347133"/>
                  <a:pt x="1355725" y="173566"/>
                  <a:pt x="1866900" y="0"/>
                </a:cubicBezTo>
              </a:path>
            </a:pathLst>
          </a:custGeom>
          <a:noFill/>
          <a:ln w="25400" cap="flat" cmpd="sng" algn="ctr">
            <a:solidFill>
              <a:schemeClr val="bg1">
                <a:lumMod val="65098"/>
              </a:schemeClr>
            </a:solidFill>
            <a:prstDash val="soli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400">
              <a:solidFill>
                <a:schemeClr val="tx2"/>
              </a:solidFill>
              <a:latin typeface="Montserrat"/>
            </a:endParaRPr>
          </a:p>
        </p:txBody>
      </p:sp>
      <p:sp>
        <p:nvSpPr>
          <p:cNvPr id="482886185" name="Полилиния: фигура 50"/>
          <p:cNvSpPr/>
          <p:nvPr/>
        </p:nvSpPr>
        <p:spPr bwMode="auto">
          <a:xfrm rot="11340370" flipH="1" flipV="0">
            <a:off x="6351281" y="3012183"/>
            <a:ext cx="64261" cy="878690"/>
          </a:xfrm>
          <a:custGeom>
            <a:avLst/>
            <a:gdLst>
              <a:gd name="connsiteX0" fmla="*/ 0 w 1866900"/>
              <a:gd name="connsiteY0" fmla="*/ 2413000 h 2413000"/>
              <a:gd name="connsiteX1" fmla="*/ 533400 w 1866900"/>
              <a:gd name="connsiteY1" fmla="*/ 749300 h 2413000"/>
              <a:gd name="connsiteX2" fmla="*/ 1866900 w 1866900"/>
              <a:gd name="connsiteY2" fmla="*/ 0 h 241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6900" h="2413000" fill="norm" stroke="1" extrusionOk="0">
                <a:moveTo>
                  <a:pt x="0" y="2413000"/>
                </a:moveTo>
                <a:cubicBezTo>
                  <a:pt x="111125" y="1782233"/>
                  <a:pt x="222250" y="1151467"/>
                  <a:pt x="533400" y="749300"/>
                </a:cubicBezTo>
                <a:cubicBezTo>
                  <a:pt x="844550" y="347133"/>
                  <a:pt x="1355725" y="173566"/>
                  <a:pt x="1866900" y="0"/>
                </a:cubicBezTo>
              </a:path>
            </a:pathLst>
          </a:custGeom>
          <a:noFill/>
          <a:ln w="25400" cap="flat" cmpd="sng" algn="ctr">
            <a:solidFill>
              <a:schemeClr val="bg1">
                <a:lumMod val="65098"/>
              </a:schemeClr>
            </a:solidFill>
            <a:prstDash val="soli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400">
              <a:solidFill>
                <a:schemeClr val="tx2"/>
              </a:solidFill>
              <a:latin typeface="Montserrat"/>
            </a:endParaRPr>
          </a:p>
        </p:txBody>
      </p:sp>
      <p:sp>
        <p:nvSpPr>
          <p:cNvPr id="608657225" name="Полилиния: фигура 50"/>
          <p:cNvSpPr/>
          <p:nvPr/>
        </p:nvSpPr>
        <p:spPr bwMode="auto">
          <a:xfrm rot="14373458" flipH="0" flipV="0">
            <a:off x="5459560" y="2474507"/>
            <a:ext cx="150007" cy="1938952"/>
          </a:xfrm>
          <a:custGeom>
            <a:avLst/>
            <a:gdLst>
              <a:gd name="connsiteX0" fmla="*/ 0 w 1866900"/>
              <a:gd name="connsiteY0" fmla="*/ 2413000 h 2413000"/>
              <a:gd name="connsiteX1" fmla="*/ 533400 w 1866900"/>
              <a:gd name="connsiteY1" fmla="*/ 749300 h 2413000"/>
              <a:gd name="connsiteX2" fmla="*/ 1866900 w 1866900"/>
              <a:gd name="connsiteY2" fmla="*/ 0 h 241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6900" h="2413000" fill="norm" stroke="1" extrusionOk="0">
                <a:moveTo>
                  <a:pt x="0" y="2413000"/>
                </a:moveTo>
                <a:cubicBezTo>
                  <a:pt x="111125" y="1782233"/>
                  <a:pt x="222250" y="1151467"/>
                  <a:pt x="533400" y="749300"/>
                </a:cubicBezTo>
                <a:cubicBezTo>
                  <a:pt x="844550" y="347133"/>
                  <a:pt x="1355725" y="173566"/>
                  <a:pt x="1866900" y="0"/>
                </a:cubicBezTo>
              </a:path>
            </a:pathLst>
          </a:custGeom>
          <a:noFill/>
          <a:ln w="25400" cap="flat" cmpd="sng" algn="ctr">
            <a:solidFill>
              <a:schemeClr val="bg1">
                <a:lumMod val="65098"/>
              </a:schemeClr>
            </a:solidFill>
            <a:prstDash val="soli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400">
              <a:solidFill>
                <a:schemeClr val="tx2"/>
              </a:solidFill>
              <a:latin typeface="Montserrat"/>
            </a:endParaRPr>
          </a:p>
        </p:txBody>
      </p:sp>
      <p:sp>
        <p:nvSpPr>
          <p:cNvPr id="1007091310" name="Полилиния: фигура 50"/>
          <p:cNvSpPr/>
          <p:nvPr/>
        </p:nvSpPr>
        <p:spPr bwMode="auto">
          <a:xfrm rot="10799989" flipH="1" flipV="0">
            <a:off x="6425758" y="3017449"/>
            <a:ext cx="1814261" cy="823099"/>
          </a:xfrm>
          <a:custGeom>
            <a:avLst/>
            <a:gdLst>
              <a:gd name="connsiteX0" fmla="*/ 0 w 1866900"/>
              <a:gd name="connsiteY0" fmla="*/ 2413000 h 2413000"/>
              <a:gd name="connsiteX1" fmla="*/ 533400 w 1866900"/>
              <a:gd name="connsiteY1" fmla="*/ 749300 h 2413000"/>
              <a:gd name="connsiteX2" fmla="*/ 1866900 w 1866900"/>
              <a:gd name="connsiteY2" fmla="*/ 0 h 241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6900" h="2413000" fill="norm" stroke="1" extrusionOk="0">
                <a:moveTo>
                  <a:pt x="0" y="2413000"/>
                </a:moveTo>
                <a:cubicBezTo>
                  <a:pt x="111125" y="1782233"/>
                  <a:pt x="222250" y="1151467"/>
                  <a:pt x="533400" y="749300"/>
                </a:cubicBezTo>
                <a:cubicBezTo>
                  <a:pt x="844550" y="347133"/>
                  <a:pt x="1355725" y="173566"/>
                  <a:pt x="1866900" y="0"/>
                </a:cubicBezTo>
              </a:path>
            </a:pathLst>
          </a:custGeom>
          <a:noFill/>
          <a:ln w="25400" cap="flat" cmpd="sng" algn="ctr">
            <a:solidFill>
              <a:schemeClr val="bg1">
                <a:lumMod val="65098"/>
              </a:schemeClr>
            </a:solidFill>
            <a:prstDash val="soli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400">
              <a:solidFill>
                <a:schemeClr val="tx2"/>
              </a:solidFill>
              <a:latin typeface="Montserrat"/>
            </a:endParaRPr>
          </a:p>
        </p:txBody>
      </p:sp>
      <p:sp>
        <p:nvSpPr>
          <p:cNvPr id="27177456" name=""/>
          <p:cNvSpPr txBox="1"/>
          <p:nvPr/>
        </p:nvSpPr>
        <p:spPr bwMode="auto">
          <a:xfrm flipH="0" flipV="0">
            <a:off x="5293278" y="2711223"/>
            <a:ext cx="2252674" cy="2746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200"/>
              <a:t>Источник данных для ВИС</a:t>
            </a:r>
            <a:endParaRPr sz="1400"/>
          </a:p>
        </p:txBody>
      </p:sp>
      <p:sp>
        <p:nvSpPr>
          <p:cNvPr id="1424933903" name="Прямоугольник: скругленные углы 109"/>
          <p:cNvSpPr/>
          <p:nvPr/>
        </p:nvSpPr>
        <p:spPr bwMode="auto">
          <a:xfrm rot="0" flipH="0" flipV="0">
            <a:off x="8275795" y="1457003"/>
            <a:ext cx="1680010" cy="755807"/>
          </a:xfrm>
          <a:prstGeom prst="roundRect">
            <a:avLst>
              <a:gd name="adj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279400" dir="1080000" sx="102000" sy="102000" algn="ctr" rotWithShape="0">
              <a:prstClr val="black">
                <a:alpha val="15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200">
                <a:latin typeface="Arial"/>
                <a:ea typeface="Arial"/>
                <a:cs typeface="Arial"/>
              </a:rPr>
              <a:t>ФРГУ 1.0 (РРГУ)</a:t>
            </a:r>
            <a:endParaRPr lang="ru-RU" sz="1200">
              <a:latin typeface="Montserrat Medium"/>
            </a:endParaRPr>
          </a:p>
        </p:txBody>
      </p:sp>
      <p:sp>
        <p:nvSpPr>
          <p:cNvPr id="1738818559" name=""/>
          <p:cNvSpPr txBox="1"/>
          <p:nvPr/>
        </p:nvSpPr>
        <p:spPr bwMode="auto">
          <a:xfrm flipH="0" flipV="0">
            <a:off x="8407344" y="1968603"/>
            <a:ext cx="1416913" cy="2441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1000"/>
              <a:t>Перенос данных</a:t>
            </a:r>
            <a:endParaRPr sz="1000"/>
          </a:p>
        </p:txBody>
      </p:sp>
      <p:sp>
        <p:nvSpPr>
          <p:cNvPr id="310386717" name="Полилиния: фигура 50"/>
          <p:cNvSpPr/>
          <p:nvPr/>
        </p:nvSpPr>
        <p:spPr bwMode="auto">
          <a:xfrm rot="16787273" flipH="1" flipV="0">
            <a:off x="7822101" y="1594510"/>
            <a:ext cx="210428" cy="670951"/>
          </a:xfrm>
          <a:custGeom>
            <a:avLst/>
            <a:gdLst>
              <a:gd name="connsiteX0" fmla="*/ 0 w 1866900"/>
              <a:gd name="connsiteY0" fmla="*/ 2413000 h 2413000"/>
              <a:gd name="connsiteX1" fmla="*/ 533400 w 1866900"/>
              <a:gd name="connsiteY1" fmla="*/ 749300 h 2413000"/>
              <a:gd name="connsiteX2" fmla="*/ 1866900 w 1866900"/>
              <a:gd name="connsiteY2" fmla="*/ 0 h 241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6900" h="2413000" fill="norm" stroke="1" extrusionOk="0">
                <a:moveTo>
                  <a:pt x="0" y="2413000"/>
                </a:moveTo>
                <a:cubicBezTo>
                  <a:pt x="111125" y="1782233"/>
                  <a:pt x="222250" y="1151467"/>
                  <a:pt x="533400" y="749300"/>
                </a:cubicBezTo>
                <a:cubicBezTo>
                  <a:pt x="844550" y="347133"/>
                  <a:pt x="1355725" y="173566"/>
                  <a:pt x="1866900" y="0"/>
                </a:cubicBezTo>
              </a:path>
            </a:pathLst>
          </a:custGeom>
          <a:noFill/>
          <a:ln w="25400" cap="flat" cmpd="sng" algn="ctr">
            <a:solidFill>
              <a:schemeClr val="bg1">
                <a:lumMod val="65098"/>
              </a:schemeClr>
            </a:solidFill>
            <a:prstDash val="soli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sz="240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914100658" name="Полилиния: фигура 50"/>
          <p:cNvSpPr/>
          <p:nvPr/>
        </p:nvSpPr>
        <p:spPr bwMode="auto">
          <a:xfrm rot="15201956" flipH="0" flipV="0">
            <a:off x="4394815" y="1513041"/>
            <a:ext cx="304524" cy="3845889"/>
          </a:xfrm>
          <a:custGeom>
            <a:avLst/>
            <a:gdLst>
              <a:gd name="connsiteX0" fmla="*/ 0 w 1866900"/>
              <a:gd name="connsiteY0" fmla="*/ 2413000 h 2413000"/>
              <a:gd name="connsiteX1" fmla="*/ 533400 w 1866900"/>
              <a:gd name="connsiteY1" fmla="*/ 749300 h 2413000"/>
              <a:gd name="connsiteX2" fmla="*/ 1866900 w 1866900"/>
              <a:gd name="connsiteY2" fmla="*/ 0 h 241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6900" h="2413000" fill="norm" stroke="1" extrusionOk="0">
                <a:moveTo>
                  <a:pt x="0" y="2413000"/>
                </a:moveTo>
                <a:cubicBezTo>
                  <a:pt x="111125" y="1782233"/>
                  <a:pt x="222250" y="1151467"/>
                  <a:pt x="533400" y="749300"/>
                </a:cubicBezTo>
                <a:cubicBezTo>
                  <a:pt x="844550" y="347133"/>
                  <a:pt x="1355725" y="173566"/>
                  <a:pt x="1866900" y="0"/>
                </a:cubicBezTo>
              </a:path>
            </a:pathLst>
          </a:custGeom>
          <a:noFill/>
          <a:ln w="25400" cap="flat" cmpd="sng" algn="ctr">
            <a:solidFill>
              <a:schemeClr val="bg1">
                <a:lumMod val="65098"/>
              </a:schemeClr>
            </a:solidFill>
            <a:prstDash val="soli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400">
              <a:solidFill>
                <a:schemeClr val="tx2"/>
              </a:solidFill>
              <a:latin typeface="Montserra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09967417" name="Заголовок 1"/>
          <p:cNvSpPr>
            <a:spLocks noGrp="1"/>
          </p:cNvSpPr>
          <p:nvPr>
            <p:ph type="title"/>
          </p:nvPr>
        </p:nvSpPr>
        <p:spPr bwMode="auto">
          <a:xfrm flipH="0" flipV="0">
            <a:off x="2398404" y="741550"/>
            <a:ext cx="9431617" cy="1143000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 fontScale="90000" lnSpcReduction="2000"/>
          </a:bodyPr>
          <a:lstStyle/>
          <a:p>
            <a:pPr>
              <a:defRPr/>
            </a:pPr>
            <a:r>
              <a:rPr sz="4800">
                <a:latin typeface="Arial"/>
                <a:ea typeface="Arial"/>
                <a:cs typeface="Arial"/>
              </a:rPr>
              <a:t>О</a:t>
            </a:r>
            <a:r>
              <a:rPr sz="4800">
                <a:latin typeface="Arial"/>
                <a:ea typeface="Arial"/>
                <a:cs typeface="Arial"/>
              </a:rPr>
              <a:t>сновные проблемы в ФРГУ 3.0: Анализ и рекомендации</a:t>
            </a:r>
            <a:endParaRPr sz="4800"/>
          </a:p>
        </p:txBody>
      </p:sp>
      <p:sp>
        <p:nvSpPr>
          <p:cNvPr id="1514281602" name=""/>
          <p:cNvSpPr txBox="1"/>
          <p:nvPr/>
        </p:nvSpPr>
        <p:spPr bwMode="auto">
          <a:xfrm flipH="0" flipV="0">
            <a:off x="1513749" y="2795837"/>
            <a:ext cx="4722670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endParaRPr/>
          </a:p>
        </p:txBody>
      </p:sp>
      <p:pic>
        <p:nvPicPr>
          <p:cNvPr id="2127274444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7807720" y="1931241"/>
            <a:ext cx="4364216" cy="3544027"/>
          </a:xfrm>
          <a:prstGeom prst="rect">
            <a:avLst/>
          </a:prstGeom>
        </p:spPr>
      </p:pic>
      <p:sp>
        <p:nvSpPr>
          <p:cNvPr id="728623464" name=""/>
          <p:cNvSpPr txBox="1"/>
          <p:nvPr/>
        </p:nvSpPr>
        <p:spPr bwMode="auto">
          <a:xfrm flipH="0" flipV="0">
            <a:off x="1719191" y="2605367"/>
            <a:ext cx="4345180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283879" indent="-283879">
              <a:buFont typeface="Liberation Sans"/>
              <a:buChar char="–"/>
              <a:defRPr/>
            </a:pPr>
            <a:r>
              <a:rPr>
                <a:latin typeface="Arial"/>
                <a:ea typeface="Arial"/>
                <a:cs typeface="Arial"/>
              </a:rPr>
              <a:t>Проблема с доступом в ФРГУ 3.0</a:t>
            </a:r>
            <a:endParaRPr>
              <a:latin typeface="Arial"/>
              <a:ea typeface="Arial"/>
              <a:cs typeface="Arial"/>
            </a:endParaRPr>
          </a:p>
        </p:txBody>
      </p:sp>
      <p:sp>
        <p:nvSpPr>
          <p:cNvPr id="812563922" name=""/>
          <p:cNvSpPr txBox="1"/>
          <p:nvPr/>
        </p:nvSpPr>
        <p:spPr bwMode="auto">
          <a:xfrm flipH="0" flipV="0">
            <a:off x="1719191" y="3245940"/>
            <a:ext cx="4375780" cy="91476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283878" indent="-283878">
              <a:buFont typeface="Liberation Sans"/>
              <a:buChar char="–"/>
              <a:defRPr/>
            </a:pPr>
            <a:r>
              <a:rPr>
                <a:latin typeface="Arial"/>
                <a:ea typeface="Arial"/>
                <a:cs typeface="Arial"/>
              </a:rPr>
              <a:t>Некорректные (искаженные) данные при переносе сведений из предыдущей версии ФРГУ</a:t>
            </a:r>
            <a:endParaRPr>
              <a:latin typeface="Arial"/>
              <a:ea typeface="Arial"/>
              <a:cs typeface="Arial"/>
            </a:endParaRPr>
          </a:p>
        </p:txBody>
      </p:sp>
      <p:sp>
        <p:nvSpPr>
          <p:cNvPr id="417572957" name=""/>
          <p:cNvSpPr txBox="1"/>
          <p:nvPr/>
        </p:nvSpPr>
        <p:spPr bwMode="auto">
          <a:xfrm flipH="0" flipV="0">
            <a:off x="1733538" y="4234882"/>
            <a:ext cx="4391260" cy="64044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283878" indent="-283878">
              <a:buFont typeface="Liberation Sans"/>
              <a:buChar char="–"/>
              <a:defRPr/>
            </a:pPr>
            <a:r>
              <a:rPr>
                <a:latin typeface="Arial"/>
                <a:ea typeface="Arial"/>
                <a:cs typeface="Arial"/>
              </a:rPr>
              <a:t>Технические проблемы при работе в ФРГУ 3.0</a:t>
            </a:r>
            <a:endParaRPr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83135754" name="Заголовок 1"/>
          <p:cNvSpPr>
            <a:spLocks noGrp="1"/>
          </p:cNvSpPr>
          <p:nvPr>
            <p:ph type="title"/>
          </p:nvPr>
        </p:nvSpPr>
        <p:spPr bwMode="auto">
          <a:xfrm>
            <a:off x="2000747" y="3828"/>
            <a:ext cx="9998901" cy="1143000"/>
          </a:xfrm>
        </p:spPr>
        <p:txBody>
          <a:bodyPr/>
          <a:lstStyle/>
          <a:p>
            <a:pPr>
              <a:defRPr/>
            </a:pPr>
            <a:r>
              <a:rPr sz="3600"/>
              <a:t>Проблема с доступом в ФРГУ</a:t>
            </a:r>
            <a:endParaRPr/>
          </a:p>
        </p:txBody>
      </p:sp>
      <p:sp>
        <p:nvSpPr>
          <p:cNvPr id="1333702548" name=""/>
          <p:cNvSpPr/>
          <p:nvPr/>
        </p:nvSpPr>
        <p:spPr bwMode="auto">
          <a:xfrm flipH="0" flipV="0">
            <a:off x="3715988" y="1003600"/>
            <a:ext cx="5709009" cy="518519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r>
              <a:rPr lang="ru-RU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Сотрудник заходит в систему по ссылке: </a:t>
            </a:r>
            <a:r>
              <a:rPr lang="ru-RU" sz="1400" b="0" i="0" u="sng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  <a:hlinkClick r:id="rId2" tooltip="https://frgu3.gosuslugi.ru/"/>
              </a:rPr>
              <a:t>https://frgu3.gosuslugi.ru</a:t>
            </a:r>
            <a:r>
              <a:rPr lang="en-US" sz="1400" b="0" i="0" u="sng" strike="noStrike" cap="none" spc="0">
                <a:solidFill>
                  <a:schemeClr val="tx1"/>
                </a:solidFill>
                <a:latin typeface="Montserrat"/>
                <a:ea typeface="Montserrat"/>
                <a:cs typeface="Times New Roman"/>
              </a:rPr>
              <a:t> </a:t>
            </a:r>
            <a:endParaRPr sz="2000">
              <a:latin typeface="Arial"/>
              <a:ea typeface="Arial"/>
              <a:cs typeface="Arial"/>
            </a:endParaRPr>
          </a:p>
          <a:p>
            <a:pPr>
              <a:defRPr/>
            </a:pPr>
            <a:endParaRPr sz="1400" b="0" i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391993974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295557" y="1522119"/>
            <a:ext cx="3420430" cy="2558688"/>
          </a:xfrm>
          <a:prstGeom prst="rect">
            <a:avLst/>
          </a:prstGeom>
        </p:spPr>
      </p:pic>
      <p:pic>
        <p:nvPicPr>
          <p:cNvPr id="1761397198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4184485" y="2740765"/>
            <a:ext cx="3053601" cy="3114307"/>
          </a:xfrm>
          <a:prstGeom prst="rect">
            <a:avLst/>
          </a:prstGeom>
        </p:spPr>
      </p:pic>
      <p:pic>
        <p:nvPicPr>
          <p:cNvPr id="1170484599" name="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 flipH="0" flipV="0">
            <a:off x="7714337" y="4220882"/>
            <a:ext cx="4332942" cy="1634190"/>
          </a:xfrm>
          <a:prstGeom prst="rect">
            <a:avLst/>
          </a:prstGeom>
        </p:spPr>
      </p:pic>
      <p:cxnSp>
        <p:nvCxnSpPr>
          <p:cNvPr id="0" name=""/>
          <p:cNvCxnSpPr>
            <a:cxnSpLocks/>
          </p:cNvCxnSpPr>
          <p:nvPr/>
        </p:nvCxnSpPr>
        <p:spPr bwMode="auto">
          <a:xfrm flipH="0" flipV="0">
            <a:off x="3715988" y="3585882"/>
            <a:ext cx="468496" cy="0"/>
          </a:xfrm>
          <a:prstGeom prst="line">
            <a:avLst/>
          </a:prstGeom>
          <a:ln w="76199" cap="flat" cmpd="sng" algn="ctr">
            <a:solidFill>
              <a:schemeClr val="bg1">
                <a:lumMod val="65098"/>
              </a:schemeClr>
            </a:solidFill>
            <a:prstDash val="solid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2047511" name=""/>
          <p:cNvCxnSpPr>
            <a:cxnSpLocks/>
          </p:cNvCxnSpPr>
          <p:nvPr/>
        </p:nvCxnSpPr>
        <p:spPr bwMode="auto">
          <a:xfrm flipH="0" flipV="0">
            <a:off x="7245840" y="5037976"/>
            <a:ext cx="468495" cy="0"/>
          </a:xfrm>
          <a:prstGeom prst="line">
            <a:avLst/>
          </a:prstGeom>
          <a:ln w="76199" cap="flat" cmpd="sng" algn="ctr">
            <a:solidFill>
              <a:schemeClr val="bg1">
                <a:lumMod val="65098"/>
              </a:schemeClr>
            </a:solidFill>
            <a:prstDash val="solid"/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82519928" name="Заголовок 1"/>
          <p:cNvSpPr>
            <a:spLocks noGrp="1"/>
          </p:cNvSpPr>
          <p:nvPr>
            <p:ph type="title"/>
          </p:nvPr>
        </p:nvSpPr>
        <p:spPr bwMode="auto">
          <a:xfrm flipH="0" flipV="0">
            <a:off x="4868366" y="159636"/>
            <a:ext cx="7164457" cy="838667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 fontScale="90000" lnSpcReduction="2000"/>
          </a:bodyPr>
          <a:lstStyle/>
          <a:p>
            <a:pPr>
              <a:defRPr/>
            </a:pPr>
            <a:r>
              <a:rPr sz="3600">
                <a:latin typeface="Arial"/>
                <a:ea typeface="Arial"/>
                <a:cs typeface="Arial"/>
              </a:rPr>
              <a:t>Некорректный перенос сведений из предыдущей версии</a:t>
            </a:r>
            <a:endParaRPr/>
          </a:p>
        </p:txBody>
      </p:sp>
      <p:pic>
        <p:nvPicPr>
          <p:cNvPr id="1324410490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94338" y="1024620"/>
            <a:ext cx="4360955" cy="5375804"/>
          </a:xfrm>
          <a:prstGeom prst="rect">
            <a:avLst/>
          </a:prstGeom>
        </p:spPr>
      </p:pic>
      <p:pic>
        <p:nvPicPr>
          <p:cNvPr id="746633125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5118308" y="1802279"/>
            <a:ext cx="6914516" cy="45981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54287366" name=""/>
          <p:cNvSpPr txBox="1"/>
          <p:nvPr/>
        </p:nvSpPr>
        <p:spPr bwMode="auto">
          <a:xfrm flipH="0" flipV="0">
            <a:off x="6593749" y="420220"/>
            <a:ext cx="5108821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endParaRPr/>
          </a:p>
        </p:txBody>
      </p:sp>
      <p:sp>
        <p:nvSpPr>
          <p:cNvPr id="469689942" name="Заголовок 1"/>
          <p:cNvSpPr>
            <a:spLocks noGrp="1"/>
          </p:cNvSpPr>
          <p:nvPr>
            <p:ph type="title"/>
          </p:nvPr>
        </p:nvSpPr>
        <p:spPr bwMode="auto">
          <a:xfrm flipH="0" flipV="0">
            <a:off x="4868365" y="159635"/>
            <a:ext cx="7164457" cy="838667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 fontScale="90000" lnSpcReduction="2000"/>
          </a:bodyPr>
          <a:lstStyle/>
          <a:p>
            <a:pPr>
              <a:defRPr/>
            </a:pPr>
            <a:r>
              <a:rPr sz="3600">
                <a:latin typeface="Arial"/>
                <a:ea typeface="Arial"/>
                <a:cs typeface="Arial"/>
              </a:rPr>
              <a:t>Некорректный перенос сведений из предыдущей версии</a:t>
            </a:r>
            <a:endParaRPr/>
          </a:p>
        </p:txBody>
      </p:sp>
      <p:pic>
        <p:nvPicPr>
          <p:cNvPr id="1046922812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329633" y="4090146"/>
            <a:ext cx="6716572" cy="2643165"/>
          </a:xfrm>
          <a:prstGeom prst="rect">
            <a:avLst/>
          </a:prstGeom>
        </p:spPr>
      </p:pic>
      <p:pic>
        <p:nvPicPr>
          <p:cNvPr id="150711386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329633" y="904675"/>
            <a:ext cx="6716572" cy="2788835"/>
          </a:xfrm>
          <a:prstGeom prst="rect">
            <a:avLst/>
          </a:prstGeom>
        </p:spPr>
      </p:pic>
      <p:pic>
        <p:nvPicPr>
          <p:cNvPr id="1817375842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7421236" y="2502646"/>
            <a:ext cx="1328725" cy="1190862"/>
          </a:xfrm>
          <a:prstGeom prst="rect">
            <a:avLst/>
          </a:prstGeom>
        </p:spPr>
      </p:pic>
      <p:sp>
        <p:nvSpPr>
          <p:cNvPr id="861971918" name=""/>
          <p:cNvSpPr/>
          <p:nvPr/>
        </p:nvSpPr>
        <p:spPr bwMode="auto">
          <a:xfrm rot="18785429" flipH="0" flipV="0">
            <a:off x="6989532" y="5542348"/>
            <a:ext cx="2101102" cy="756396"/>
          </a:xfrm>
          <a:prstGeom prst="mathMinus">
            <a:avLst>
              <a:gd name="adj1" fmla="val 23520"/>
            </a:avLst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6290171" name=""/>
          <p:cNvSpPr/>
          <p:nvPr/>
        </p:nvSpPr>
        <p:spPr bwMode="auto">
          <a:xfrm rot="13458950" flipH="0" flipV="0">
            <a:off x="7011534" y="5542348"/>
            <a:ext cx="2101101" cy="756396"/>
          </a:xfrm>
          <a:prstGeom prst="mathMinus">
            <a:avLst>
              <a:gd name="adj1" fmla="val 23520"/>
            </a:avLst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82880943" name=""/>
          <p:cNvSpPr txBox="1"/>
          <p:nvPr/>
        </p:nvSpPr>
        <p:spPr bwMode="auto">
          <a:xfrm flipH="0" flipV="0">
            <a:off x="4698088" y="242794"/>
            <a:ext cx="7462329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endParaRPr/>
          </a:p>
        </p:txBody>
      </p:sp>
      <p:pic>
        <p:nvPicPr>
          <p:cNvPr id="530734147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5778073" y="3374310"/>
            <a:ext cx="1382076" cy="987197"/>
          </a:xfrm>
          <a:prstGeom prst="rect">
            <a:avLst/>
          </a:prstGeom>
        </p:spPr>
      </p:pic>
      <p:pic>
        <p:nvPicPr>
          <p:cNvPr id="1514475942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75722" y="1157939"/>
            <a:ext cx="5929717" cy="2147793"/>
          </a:xfrm>
          <a:prstGeom prst="rect">
            <a:avLst/>
          </a:prstGeom>
        </p:spPr>
      </p:pic>
      <p:pic>
        <p:nvPicPr>
          <p:cNvPr id="387786917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100853" y="4444998"/>
            <a:ext cx="5995146" cy="2315882"/>
          </a:xfrm>
          <a:prstGeom prst="rect">
            <a:avLst/>
          </a:prstGeom>
        </p:spPr>
      </p:pic>
      <p:pic>
        <p:nvPicPr>
          <p:cNvPr id="1873296965" name="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 flipH="0" flipV="0">
            <a:off x="6789852" y="1157939"/>
            <a:ext cx="5232944" cy="2147793"/>
          </a:xfrm>
          <a:prstGeom prst="rect">
            <a:avLst/>
          </a:prstGeom>
        </p:spPr>
      </p:pic>
      <p:pic>
        <p:nvPicPr>
          <p:cNvPr id="1141547897" name="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 flipH="0" flipV="0">
            <a:off x="6789852" y="4444998"/>
            <a:ext cx="5232944" cy="2315881"/>
          </a:xfrm>
          <a:prstGeom prst="rect">
            <a:avLst/>
          </a:prstGeom>
        </p:spPr>
      </p:pic>
      <p:sp>
        <p:nvSpPr>
          <p:cNvPr id="494179661" name=""/>
          <p:cNvSpPr txBox="1"/>
          <p:nvPr/>
        </p:nvSpPr>
        <p:spPr bwMode="auto">
          <a:xfrm flipH="0" flipV="0">
            <a:off x="3754926" y="64141"/>
            <a:ext cx="8743827" cy="5185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2800" b="1">
                <a:latin typeface="Arial"/>
                <a:ea typeface="Arial"/>
                <a:cs typeface="Arial"/>
              </a:rPr>
              <a:t>Технические проблемы при работе в ФРГУ 3.0</a:t>
            </a:r>
            <a:endParaRPr sz="2600" b="1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31749200" name=""/>
          <p:cNvSpPr txBox="1"/>
          <p:nvPr/>
        </p:nvSpPr>
        <p:spPr bwMode="auto">
          <a:xfrm flipH="0" flipV="0">
            <a:off x="3173976" y="186764"/>
            <a:ext cx="7716349" cy="64044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3600" b="1">
                <a:latin typeface="Arial"/>
                <a:ea typeface="Arial"/>
                <a:cs typeface="Arial"/>
              </a:rPr>
              <a:t>Нет доступа в ФРГУ </a:t>
            </a:r>
            <a:endParaRPr/>
          </a:p>
        </p:txBody>
      </p:sp>
      <p:graphicFrame>
        <p:nvGraphicFramePr>
          <p:cNvPr id="1601338072" name="null"/>
          <p:cNvGraphicFramePr>
            <a:graphicFrameLocks xmlns:a="http://schemas.openxmlformats.org/drawingml/2006/main"/>
          </p:cNvGraphicFramePr>
          <p:nvPr/>
        </p:nvGraphicFramePr>
        <p:xfrm>
          <a:off x="1529090" y="1313329"/>
          <a:ext cx="9350909" cy="3677239"/>
        </p:xfrm>
        <a:graphic>
          <a:graphicData uri="http://schemas.openxmlformats.org/drawingml/2006/table">
            <a:tbl>
              <a:tblPr firstRow="0" firstCol="0" lastRow="0" lastCol="0" bandRow="1" bandCol="0">
                <a:tableStyleId>{5C22544A-7EE6-4342-B048-85BDC9FD1C3A}</a:tableStyleId>
              </a:tblPr>
              <a:tblGrid>
                <a:gridCol w="9338209"/>
              </a:tblGrid>
              <a:tr h="473533">
                <a:tc>
                  <a:txBody>
                    <a:bodyPr/>
                    <a:p>
                      <a:pPr>
                        <a:defRPr/>
                      </a:pPr>
                      <a:r>
                        <a:rPr b="0">
                          <a:solidFill>
                            <a:schemeClr val="tx1"/>
                          </a:solidFill>
                        </a:rPr>
                        <a:t>Гатчинский муниципальный округ</a:t>
                      </a:r>
                      <a:endParaRPr b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23571">
                <a:tc>
                  <a:txBody>
                    <a:bodyPr/>
                    <a:p>
                      <a:pPr>
                        <a:defRPr/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Мичуринское сельское поселение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65258">
                <a:tc>
                  <a:txBody>
                    <a:bodyPr/>
                    <a:p>
                      <a:pPr>
                        <a:defRPr/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Мельниковское сельское поселение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65258">
                <a:tc>
                  <a:txBody>
                    <a:bodyPr/>
                    <a:p>
                      <a:pPr>
                        <a:defRPr/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Красноозерное сельское поселение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65258">
                <a:tc>
                  <a:txBody>
                    <a:bodyPr/>
                    <a:p>
                      <a:pPr>
                        <a:defRPr/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Громовское сельское поселение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65258">
                <a:tc>
                  <a:txBody>
                    <a:bodyPr/>
                    <a:p>
                      <a:pPr>
                        <a:defRPr/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Кузнечинское городское поселение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65258">
                <a:tc>
                  <a:txBody>
                    <a:bodyPr/>
                    <a:p>
                      <a:pPr>
                        <a:defRPr/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Лаголовское сельское поселение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65258">
                <a:tc>
                  <a:txBody>
                    <a:bodyPr/>
                    <a:p>
                      <a:pPr>
                        <a:defRPr/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Мгинское городское поселение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65258">
                <a:tc>
                  <a:txBody>
                    <a:bodyPr/>
                    <a:p>
                      <a:pPr>
                        <a:defRPr/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Приморское городское поселение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65258">
                <a:tc>
                  <a:txBody>
                    <a:bodyPr/>
                    <a:p>
                      <a:pPr>
                        <a:defRPr/>
                      </a:pPr>
                      <a:r>
                        <a:rPr>
                          <a:solidFill>
                            <a:schemeClr val="tx1"/>
                          </a:solidFill>
                        </a:rPr>
                        <a:t>Сертоловское городское поселение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38389869" name="Заголовок 1"/>
          <p:cNvSpPr>
            <a:spLocks noGrp="1"/>
          </p:cNvSpPr>
          <p:nvPr>
            <p:ph type="title"/>
          </p:nvPr>
        </p:nvSpPr>
        <p:spPr bwMode="auto">
          <a:xfrm flipH="0" flipV="0">
            <a:off x="4156470" y="-5508"/>
            <a:ext cx="7379237" cy="1143000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/>
          </a:bodyPr>
          <a:lstStyle/>
          <a:p>
            <a:pPr>
              <a:defRPr/>
            </a:pPr>
            <a:r>
              <a:rPr sz="2800">
                <a:latin typeface="Arial"/>
                <a:ea typeface="Arial"/>
                <a:cs typeface="Arial"/>
              </a:rPr>
              <a:t>Промежуточные итоги</a:t>
            </a:r>
            <a:endParaRPr/>
          </a:p>
        </p:txBody>
      </p:sp>
      <p:pic>
        <p:nvPicPr>
          <p:cNvPr id="1508541266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10291691" y="3102791"/>
            <a:ext cx="1900932" cy="1995978"/>
          </a:xfrm>
          <a:prstGeom prst="rect">
            <a:avLst/>
          </a:prstGeom>
        </p:spPr>
      </p:pic>
      <p:sp>
        <p:nvSpPr>
          <p:cNvPr id="517735801" name=""/>
          <p:cNvSpPr txBox="1"/>
          <p:nvPr/>
        </p:nvSpPr>
        <p:spPr bwMode="auto">
          <a:xfrm flipH="0" flipV="0">
            <a:off x="2550294" y="1344704"/>
            <a:ext cx="6759571" cy="9147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/>
              <a:t>Органами местного самоуправления Ленинградской области опубликовано в системе ФРГУ 3.0 - </a:t>
            </a:r>
            <a:endParaRPr/>
          </a:p>
          <a:p>
            <a:pPr>
              <a:defRPr/>
            </a:pPr>
            <a:r>
              <a:rPr/>
              <a:t>4593 карточек муниципальных услуг из 9252 (49,6 %)</a:t>
            </a:r>
            <a:endParaRPr/>
          </a:p>
        </p:txBody>
      </p:sp>
      <p:graphicFrame>
        <p:nvGraphicFramePr>
          <p:cNvPr id="1767831414" name=""/>
          <p:cNvGraphicFramePr>
            <a:graphicFrameLocks xmlns:a="http://schemas.openxmlformats.org/drawingml/2006/main"/>
          </p:cNvGraphicFramePr>
          <p:nvPr/>
        </p:nvGraphicFramePr>
        <p:xfrm>
          <a:off x="1561662" y="2349369"/>
          <a:ext cx="5472000" cy="32039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28665927" name="Straight Connector 32"/>
          <p:cNvCxnSpPr>
            <a:cxnSpLocks/>
          </p:cNvCxnSpPr>
          <p:nvPr/>
        </p:nvCxnSpPr>
        <p:spPr bwMode="auto">
          <a:xfrm flipH="0" flipV="0">
            <a:off x="2090750" y="1190264"/>
            <a:ext cx="10993071" cy="0"/>
          </a:xfrm>
          <a:prstGeom prst="line">
            <a:avLst/>
          </a:prstGeom>
          <a:ln w="25400" cap="rnd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70000">
                  <a:schemeClr val="bg1">
                    <a:lumMod val="85000"/>
                  </a:schemeClr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56766828" name=""/>
          <p:cNvSpPr txBox="1"/>
          <p:nvPr/>
        </p:nvSpPr>
        <p:spPr bwMode="auto">
          <a:xfrm flipH="0" flipV="0">
            <a:off x="2662352" y="2605680"/>
            <a:ext cx="9610484" cy="82332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sz="4800" b="1">
                <a:latin typeface="Arial"/>
                <a:ea typeface="Arial"/>
                <a:cs typeface="Arial"/>
              </a:rPr>
              <a:t>Спасибо за внимание! </a:t>
            </a:r>
            <a:endParaRPr sz="4800" b="1"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Corn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Liberation Sans"/>
        <a:ea typeface="Liberation Sans"/>
        <a:cs typeface="Liberation Sans"/>
      </a:majorFont>
      <a:minorFont>
        <a:latin typeface="Liberation Sans"/>
        <a:ea typeface="Liberation Sans"/>
        <a:cs typeface="Liberation Sans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Р7-Офис/2026.1.2.1942</Application>
  <DocSecurity>0</DocSecurity>
  <PresentationFormat>Widescreen</PresentationFormat>
  <Paragraphs>0</Paragraphs>
  <Slides>11</Slides>
  <Notes>11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identifier/>
  <dc:language/>
  <cp:lastModifiedBy>ia_goroshkov</cp:lastModifiedBy>
  <cp:revision>10</cp:revision>
  <dcterms:modified xsi:type="dcterms:W3CDTF">2026-09-28T05:38:14Z</dcterms:modified>
  <cp:category/>
  <cp:contentStatus/>
  <cp:version/>
</cp:coreProperties>
</file>