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9144000" cy="5143500"/>
  <p:defaultTextStyle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 snapToObjects="1">
      <p:cViewPr varScale="1">
        <p:scale>
          <a:sx n="104" d="100"/>
          <a:sy n="104" d="100"/>
        </p:scale>
        <p:origin x="-180" y="-36"/>
      </p:cViewPr>
      <p:guideLst>
        <p:guide pos="1620" orient="horz"/>
        <p:guide pos="2880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presProps" Target="presProps.xml" /><Relationship Id="rId8" Type="http://schemas.openxmlformats.org/officeDocument/2006/relationships/tableStyles" Target="tableStyles.xml" /><Relationship Id="rId9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type="title" userDrawn="1">
  <p:cSld name="Title Slide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433534" y="4623976"/>
            <a:ext cx="2133599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100536" y="4623976"/>
            <a:ext cx="2895598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6529536" y="4623976"/>
            <a:ext cx="2133599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/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403646" y="2409732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/>
              <a:t>Образец подзаголовка</a:t>
            </a:r>
            <a:endParaRPr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 bwMode="auto">
          <a:xfrm>
            <a:off x="690040" y="903642"/>
            <a:ext cx="7754712" cy="1433036"/>
          </a:xfrm>
        </p:spPr>
        <p:txBody>
          <a:bodyPr anchor="b"/>
          <a:lstStyle>
            <a:lvl1pPr algn="ctr">
              <a:defRPr sz="5400" b="0" cap="none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" userDrawn="1">
  <p:cSld name="Title and Content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433534" y="4623976"/>
            <a:ext cx="2133599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100536" y="4623976"/>
            <a:ext cx="2895598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6529536" y="4623976"/>
            <a:ext cx="2133599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/>
            </a:fld>
            <a:endParaRPr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secHead" userDrawn="1">
  <p:cSld name="Section Header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99248" y="1113588"/>
            <a:ext cx="7734746" cy="3078342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</p:txBody>
      </p:sp>
      <p:sp>
        <p:nvSpPr>
          <p:cNvPr id="13" name="Title 10"/>
          <p:cNvSpPr>
            <a:spLocks noGrp="1"/>
          </p:cNvSpPr>
          <p:nvPr>
            <p:ph type="title"/>
          </p:nvPr>
        </p:nvSpPr>
        <p:spPr bwMode="auto">
          <a:xfrm>
            <a:off x="693868" y="87473"/>
            <a:ext cx="7756263" cy="790687"/>
          </a:xfrm>
        </p:spPr>
        <p:txBody>
          <a:bodyPr/>
          <a:lstStyle/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433534" y="4623976"/>
            <a:ext cx="2133599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100536" y="4623976"/>
            <a:ext cx="2895598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6529536" y="4623976"/>
            <a:ext cx="2133599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/>
            </a:fld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woObj" userDrawn="1">
  <p:cSld name="Two Content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433534" y="4623976"/>
            <a:ext cx="2133599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100536" y="4623976"/>
            <a:ext cx="2895598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6529536" y="4623976"/>
            <a:ext cx="2133599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/>
            </a:fld>
            <a:endParaRPr/>
          </a:p>
        </p:txBody>
      </p:sp>
      <p:sp>
        <p:nvSpPr>
          <p:cNvPr id="18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539551" y="1167594"/>
            <a:ext cx="3803904" cy="3422827"/>
          </a:xfrm>
        </p:spPr>
        <p:txBody>
          <a:bodyPr/>
          <a:lstStyle>
            <a:lvl1pPr marL="174623" indent="-174623">
              <a:defRPr sz="2400"/>
            </a:lvl1pPr>
            <a:lvl2pPr marL="533399" indent="-174623">
              <a:defRPr sz="2000"/>
            </a:lvl2pPr>
            <a:lvl3pPr marL="892174" indent="-173037">
              <a:tabLst>
                <a:tab pos="804862" algn="l"/>
              </a:tabLst>
              <a:defRPr sz="1800"/>
            </a:lvl3pPr>
            <a:lvl4pPr marL="1252537" indent="-174623">
              <a:defRPr sz="1600"/>
            </a:lvl4pPr>
            <a:lvl5pPr marL="1523999" indent="-174623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19" name="Content Placeholder 3"/>
          <p:cNvSpPr>
            <a:spLocks noGrp="1"/>
          </p:cNvSpPr>
          <p:nvPr>
            <p:ph sz="half" idx="13"/>
          </p:nvPr>
        </p:nvSpPr>
        <p:spPr bwMode="auto">
          <a:xfrm>
            <a:off x="4716015" y="1167594"/>
            <a:ext cx="3803904" cy="3422827"/>
          </a:xfrm>
        </p:spPr>
        <p:txBody>
          <a:bodyPr/>
          <a:lstStyle>
            <a:lvl1pPr marL="174623" indent="-174623">
              <a:defRPr sz="2400"/>
            </a:lvl1pPr>
            <a:lvl2pPr marL="533399" indent="-174623">
              <a:defRPr sz="2000"/>
            </a:lvl2pPr>
            <a:lvl3pPr marL="892174" indent="-173037">
              <a:tabLst>
                <a:tab pos="804862" algn="l"/>
              </a:tabLst>
              <a:defRPr sz="1800"/>
            </a:lvl3pPr>
            <a:lvl4pPr marL="1252537" indent="-174623">
              <a:defRPr sz="1600"/>
            </a:lvl4pPr>
            <a:lvl5pPr marL="1523999" indent="-174623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woTxTwoObj" userDrawn="1">
  <p:cSld name="Comparison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9551" y="1167593"/>
            <a:ext cx="3810438" cy="493776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539551" y="1869671"/>
            <a:ext cx="3803904" cy="2720749"/>
          </a:xfrm>
        </p:spPr>
        <p:txBody>
          <a:bodyPr/>
          <a:lstStyle>
            <a:lvl1pPr marL="174623" indent="-174623">
              <a:defRPr sz="2400"/>
            </a:lvl1pPr>
            <a:lvl2pPr marL="533399" indent="-174623">
              <a:defRPr sz="2000"/>
            </a:lvl2pPr>
            <a:lvl3pPr marL="892174" indent="-173037">
              <a:tabLst>
                <a:tab pos="804862" algn="l"/>
              </a:tabLst>
              <a:defRPr sz="1800"/>
            </a:lvl3pPr>
            <a:lvl4pPr marL="1252537" indent="-174623">
              <a:defRPr sz="1600"/>
            </a:lvl4pPr>
            <a:lvl5pPr marL="1523999" indent="-174623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788023" y="1167593"/>
            <a:ext cx="3805585" cy="493776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433534" y="4623976"/>
            <a:ext cx="2133599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100536" y="4623976"/>
            <a:ext cx="2895598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6529536" y="4623976"/>
            <a:ext cx="2133599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/>
            </a:fld>
            <a:endParaRPr/>
          </a:p>
        </p:txBody>
      </p:sp>
      <p:sp>
        <p:nvSpPr>
          <p:cNvPr id="19" name="Content Placeholder 3"/>
          <p:cNvSpPr>
            <a:spLocks noGrp="1"/>
          </p:cNvSpPr>
          <p:nvPr>
            <p:ph sz="half" idx="13"/>
          </p:nvPr>
        </p:nvSpPr>
        <p:spPr bwMode="auto">
          <a:xfrm>
            <a:off x="4716015" y="1869672"/>
            <a:ext cx="3803904" cy="2835049"/>
          </a:xfrm>
        </p:spPr>
        <p:txBody>
          <a:bodyPr/>
          <a:lstStyle>
            <a:lvl1pPr marL="174623" indent="-174623">
              <a:defRPr sz="2400"/>
            </a:lvl1pPr>
            <a:lvl2pPr marL="533399" indent="-174623">
              <a:defRPr sz="2000"/>
            </a:lvl2pPr>
            <a:lvl3pPr marL="892174" indent="-173037">
              <a:tabLst>
                <a:tab pos="804862" algn="l"/>
              </a:tabLst>
              <a:defRPr sz="1800"/>
            </a:lvl3pPr>
            <a:lvl4pPr marL="1252537" indent="-174623">
              <a:defRPr sz="1600"/>
            </a:lvl4pPr>
            <a:lvl5pPr marL="1523999" indent="-174623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itleOnly" userDrawn="1">
  <p:cSld name="Title Only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433534" y="4623976"/>
            <a:ext cx="2133599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100536" y="4623976"/>
            <a:ext cx="2895598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6529536" y="4623976"/>
            <a:ext cx="2133599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blank" userDrawn="1">
  <p:cSld name="Blank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433534" y="4623976"/>
            <a:ext cx="2133599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100536" y="4623976"/>
            <a:ext cx="2895598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6529536" y="4623976"/>
            <a:ext cx="2133599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Tx" userDrawn="1">
  <p:cSld name="Content with Caption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5034579" y="447730"/>
            <a:ext cx="3422482" cy="1415190"/>
          </a:xfrm>
        </p:spPr>
        <p:txBody>
          <a:bodyPr anchor="b"/>
          <a:lstStyle>
            <a:lvl1pPr algn="l">
              <a:defRPr sz="2800" b="0"/>
            </a:lvl1pPr>
          </a:lstStyle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692001" y="419548"/>
            <a:ext cx="4116666" cy="4175073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5034579" y="1964181"/>
            <a:ext cx="3411724" cy="262664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433534" y="4623976"/>
            <a:ext cx="2133599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100536" y="4623976"/>
            <a:ext cx="2895598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6529536" y="4623976"/>
            <a:ext cx="2133599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picTx" userDrawn="1">
  <p:cSld name="Picture with Caption">
    <p:bg>
      <p:bgPr shadeToTitle="0">
        <a:blipFill>
          <a:blip r:embed="rId2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77730" y="3501613"/>
            <a:ext cx="7767020" cy="483546"/>
          </a:xfrm>
        </p:spPr>
        <p:txBody>
          <a:bodyPr anchor="b"/>
          <a:lstStyle>
            <a:lvl1pPr algn="ctr">
              <a:defRPr sz="2800" b="0"/>
            </a:lvl1pPr>
          </a:lstStyle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88488" y="3993228"/>
            <a:ext cx="7756263" cy="60364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1907704" y="465515"/>
            <a:ext cx="5197090" cy="2923363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/>
              <a:t>Вставка рисунка</a:t>
            </a:r>
            <a:endParaRPr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433534" y="4623976"/>
            <a:ext cx="2133599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100536" y="4623976"/>
            <a:ext cx="2895598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6529536" y="4623976"/>
            <a:ext cx="2133599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blipFill>
          <a:blip r:embed="rId11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693868" y="87473"/>
            <a:ext cx="7756263" cy="790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99247" y="1329611"/>
            <a:ext cx="7745504" cy="3240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433534" y="4623976"/>
            <a:ext cx="2133599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/>
              <a:t/>
            </a:fld>
            <a:endParaRPr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100536" y="4623976"/>
            <a:ext cx="2895598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6529536" y="4623976"/>
            <a:ext cx="2133599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lvl1pPr algn="ctr" defTabSz="914400">
        <a:spcBef>
          <a:spcPts val="0"/>
        </a:spcBef>
        <a:buNone/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>
        <a:defRPr>
          <a:solidFill>
            <a:schemeClr val="tx2"/>
          </a:solidFill>
        </a:defRPr>
      </a:lvl2pPr>
      <a:lvl3pPr>
        <a:defRPr>
          <a:solidFill>
            <a:schemeClr val="tx2"/>
          </a:solidFill>
        </a:defRPr>
      </a:lvl3pPr>
      <a:lvl4pPr>
        <a:defRPr>
          <a:solidFill>
            <a:schemeClr val="tx2"/>
          </a:solidFill>
        </a:defRPr>
      </a:lvl4pPr>
      <a:lvl5pPr>
        <a:defRPr>
          <a:solidFill>
            <a:schemeClr val="tx2"/>
          </a:solidFill>
        </a:defRPr>
      </a:lvl5pPr>
      <a:lvl6pPr>
        <a:defRPr>
          <a:solidFill>
            <a:schemeClr val="tx2"/>
          </a:solidFill>
        </a:defRPr>
      </a:lvl6pPr>
      <a:lvl7pPr>
        <a:defRPr>
          <a:solidFill>
            <a:schemeClr val="tx2"/>
          </a:solidFill>
        </a:defRPr>
      </a:lvl7pPr>
      <a:lvl8pPr>
        <a:defRPr>
          <a:solidFill>
            <a:schemeClr val="tx2"/>
          </a:solidFill>
        </a:defRPr>
      </a:lvl8pPr>
      <a:lvl9pPr>
        <a:defRPr>
          <a:solidFill>
            <a:schemeClr val="tx2"/>
          </a:solidFill>
        </a:defRPr>
      </a:lvl9pPr>
    </p:titleStyle>
    <p:bodyStyle>
      <a:lvl1pPr marL="342900" indent="-342900" algn="l" defTabSz="914400">
        <a:spcBef>
          <a:spcPts val="0"/>
        </a:spcBef>
        <a:buClrTx/>
        <a:buFont typeface="Liberation Sans"/>
        <a:buChar char="•"/>
        <a:defRPr sz="24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54379" indent="-342900" algn="l" defTabSz="914400">
        <a:spcBef>
          <a:spcPts val="0"/>
        </a:spcBef>
        <a:buClrTx/>
        <a:buFont typeface="Liberation Serif"/>
        <a:buChar char="–"/>
        <a:defRPr sz="2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1120140" indent="-342900" algn="l" defTabSz="914400">
        <a:spcBef>
          <a:spcPts val="0"/>
        </a:spcBef>
        <a:buClrTx/>
        <a:buFont typeface="Liberation Sans"/>
        <a:buChar char="•"/>
        <a:defRPr sz="20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474470" indent="-285750" algn="l" defTabSz="914400">
        <a:spcBef>
          <a:spcPts val="0"/>
        </a:spcBef>
        <a:buClrTx/>
        <a:buFont typeface="Liberation Serif"/>
        <a:buChar char="–"/>
        <a:defRPr sz="18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1794509" indent="-285750" algn="l" defTabSz="914400">
        <a:spcBef>
          <a:spcPts val="0"/>
        </a:spcBef>
        <a:buClrTx/>
        <a:buFont typeface="Liberation Serif"/>
        <a:buChar char="»"/>
        <a:defRPr sz="16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>
        <a:spcBef>
          <a:spcPts val="398"/>
        </a:spcBef>
        <a:buClr>
          <a:schemeClr val="accent1"/>
        </a:buClr>
        <a:buFont typeface="Wingdings"/>
        <a:buChar char=""/>
        <a:defRPr sz="14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>
        <a:spcBef>
          <a:spcPts val="398"/>
        </a:spcBef>
        <a:buClr>
          <a:schemeClr val="accent1"/>
        </a:buClr>
        <a:buFont typeface="Wingdings"/>
        <a:buChar char=""/>
        <a:defRPr sz="14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>
        <a:spcBef>
          <a:spcPts val="398"/>
        </a:spcBef>
        <a:buClr>
          <a:schemeClr val="accent1"/>
        </a:buClr>
        <a:buFont typeface="Wingdings"/>
        <a:buChar char=""/>
        <a:defRPr sz="14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>
        <a:spcBef>
          <a:spcPts val="398"/>
        </a:spcBef>
        <a:buClr>
          <a:schemeClr val="accent1"/>
        </a:buClr>
        <a:buFont typeface="Wingdings"/>
        <a:buChar char="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">
    <p:bg>
      <p:bgPr shadeToTitle="0">
        <a:solidFill>
          <a:srgbClr val="F8ECDB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 bwMode="auto">
          <a:xfrm>
            <a:off x="560874" y="775274"/>
            <a:ext cx="8280750" cy="37382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ctr"/>
          <a:lstStyle/>
          <a:p>
            <a:pPr marL="0" indent="0" algn="ctr">
              <a:lnSpc>
                <a:spcPct val="100000"/>
              </a:lnSpc>
              <a:buNone/>
              <a:defRPr/>
            </a:pPr>
            <a:r>
              <a:rPr lang="en-US" sz="2800" b="1" i="1">
                <a:solidFill>
                  <a:srgbClr val="6B4D42"/>
                </a:solidFill>
                <a:latin typeface="Arial"/>
                <a:ea typeface="Arial"/>
                <a:cs typeface="Arial"/>
              </a:rPr>
              <a:t>О доработке и одобрении методических рекомендаций</a:t>
            </a:r>
            <a:r>
              <a:rPr lang="en-US" sz="2800" b="1">
                <a:solidFill>
                  <a:srgbClr val="6B4D42"/>
                </a:solidFill>
                <a:latin typeface="Arial"/>
                <a:ea typeface="Arial"/>
                <a:cs typeface="Arial"/>
              </a:rPr>
              <a:t> </a:t>
            </a:r>
            <a:br>
              <a:rPr lang="en-US" sz="2800" b="1">
                <a:solidFill>
                  <a:srgbClr val="6B4D42"/>
                </a:solidFill>
                <a:latin typeface="Arial"/>
                <a:ea typeface="Arial"/>
                <a:cs typeface="Arial"/>
              </a:rPr>
            </a:br>
            <a:br>
              <a:rPr lang="en-US" sz="3200">
                <a:solidFill>
                  <a:srgbClr val="2A3E5C"/>
                </a:solidFill>
                <a:latin typeface="Arial"/>
                <a:ea typeface="Arial"/>
                <a:cs typeface="Arial"/>
              </a:rPr>
            </a:br>
            <a:b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br>
              <a:rPr lang="en-US" sz="1600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br>
              <a:rPr lang="en-US" sz="1400" i="1">
                <a:solidFill>
                  <a:srgbClr val="000000"/>
                </a:solidFill>
                <a:latin typeface="Arial"/>
                <a:ea typeface="Arial"/>
                <a:cs typeface="Arial"/>
              </a:rPr>
            </a:br>
            <a:endParaRPr lang="en-US" sz="2800"/>
          </a:p>
        </p:txBody>
      </p:sp>
      <p:sp>
        <p:nvSpPr>
          <p:cNvPr id="175984295" name="TextBox 175984294"/>
          <p:cNvSpPr txBox="1"/>
          <p:nvPr/>
        </p:nvSpPr>
        <p:spPr bwMode="auto">
          <a:xfrm>
            <a:off x="621607" y="4381497"/>
            <a:ext cx="7533894" cy="5185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400" i="1">
                <a:solidFill>
                  <a:schemeClr val="accent2">
                    <a:lumMod val="75000"/>
                  </a:schemeClr>
                </a:solidFill>
                <a:latin typeface="Asana"/>
                <a:ea typeface="Asana"/>
                <a:cs typeface="Asana"/>
              </a:rPr>
              <a:t>Смородникова Евгения Валерьевна - заместитель начальника департамента процессного управления и государственных услуг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6">
    <p:bg>
      <p:bgPr shadeToTitle="0">
        <a:solidFill>
          <a:srgbClr val="F8ECDB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6989089" name="TextBox 666989088"/>
          <p:cNvSpPr txBox="1"/>
          <p:nvPr/>
        </p:nvSpPr>
        <p:spPr bwMode="auto">
          <a:xfrm>
            <a:off x="-898" y="794191"/>
            <a:ext cx="9088820" cy="305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indent="450212" algn="l">
              <a:lnSpc>
                <a:spcPct val="100000"/>
              </a:lnSpc>
              <a:spcAft>
                <a:spcPts val="0"/>
              </a:spcAft>
              <a:defRPr/>
            </a:pPr>
            <a:endParaRPr sz="1400" b="0" u="none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 1"/>
          <p:cNvSpPr txBox="1"/>
          <p:nvPr/>
        </p:nvSpPr>
        <p:spPr bwMode="auto">
          <a:xfrm>
            <a:off x="1024948" y="247124"/>
            <a:ext cx="7094100" cy="5694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ctr"/>
          <a:lstStyle/>
          <a:p>
            <a:pPr algn="ctr">
              <a:defRPr/>
            </a:pPr>
            <a:endParaRPr sz="2250"/>
          </a:p>
          <a:p>
            <a:pPr marL="333444" indent="-333444" algn="ctr">
              <a:buAutoNum type="arabicPeriod"/>
              <a:defRPr/>
            </a:pPr>
            <a:r>
              <a:rPr lang="en-US" sz="2250" b="1" i="1" u="none" strike="noStrike" cap="none" spc="0">
                <a:solidFill>
                  <a:srgbClr val="6B4D42"/>
                </a:solidFill>
                <a:latin typeface="Arial"/>
                <a:ea typeface="Arial"/>
                <a:cs typeface="Arial"/>
              </a:rPr>
              <a:t>Об одобрении изменений в методические рекомендаций </a:t>
            </a:r>
            <a:endParaRPr sz="2250" b="1" i="1" u="none" strike="noStrike" cap="none" spc="0">
              <a:solidFill>
                <a:srgbClr val="6B4D42"/>
              </a:solidFill>
              <a:latin typeface="Times New Roman"/>
              <a:cs typeface="Times New Roman"/>
            </a:endParaRPr>
          </a:p>
          <a:p>
            <a:pPr marL="0" indent="0" algn="ctr">
              <a:lnSpc>
                <a:spcPct val="100000"/>
              </a:lnSpc>
              <a:buNone/>
              <a:defRPr/>
            </a:pPr>
            <a:br>
              <a:rPr lang="en-US" sz="2250" b="1">
                <a:solidFill>
                  <a:srgbClr val="6B4D42"/>
                </a:solidFill>
                <a:latin typeface="Arial"/>
                <a:ea typeface="Arial"/>
                <a:cs typeface="Arial"/>
              </a:rPr>
            </a:br>
            <a:endParaRPr lang="en-US" sz="2250"/>
          </a:p>
        </p:txBody>
      </p:sp>
      <p:sp>
        <p:nvSpPr>
          <p:cNvPr id="5" name="Text 2"/>
          <p:cNvSpPr txBox="1"/>
          <p:nvPr/>
        </p:nvSpPr>
        <p:spPr bwMode="auto"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endParaRPr lang="en-US" sz="1400"/>
          </a:p>
        </p:txBody>
      </p:sp>
      <p:sp>
        <p:nvSpPr>
          <p:cNvPr id="1722223434" name=""/>
          <p:cNvSpPr/>
          <p:nvPr/>
        </p:nvSpPr>
        <p:spPr bwMode="auto">
          <a:xfrm flipH="0" flipV="0">
            <a:off x="148321" y="1405474"/>
            <a:ext cx="4151692" cy="32747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i="1">
                <a:solidFill>
                  <a:schemeClr val="tx2"/>
                </a:solidFill>
              </a:rPr>
              <a:t>На основании доведенного Минстроем РФ федерального оптимизационного стандарта (ОЦС)</a:t>
            </a:r>
            <a:endParaRPr i="1">
              <a:solidFill>
                <a:schemeClr val="tx2"/>
              </a:solidFill>
            </a:endParaRPr>
          </a:p>
          <a:p>
            <a:pPr>
              <a:defRPr/>
            </a:pPr>
            <a:r>
              <a:rPr/>
              <a:t> </a:t>
            </a:r>
            <a:endParaRPr/>
          </a:p>
          <a:p>
            <a:pPr marL="261850" indent="-261850">
              <a:buFont typeface="Liberation Sans"/>
              <a:buChar char="•"/>
              <a:defRPr/>
            </a:pPr>
            <a:r>
              <a:rPr sz="1600"/>
              <a:t>В градостроительной сфере (</a:t>
            </a:r>
            <a:r>
              <a:rPr sz="1600">
                <a:solidFill>
                  <a:schemeClr val="tx2"/>
                </a:solidFill>
              </a:rPr>
              <a:t>МР 21, 90, 91, 96, 97, 113, 114</a:t>
            </a:r>
            <a:r>
              <a:rPr sz="1600"/>
              <a:t>)</a:t>
            </a:r>
            <a:endParaRPr sz="1600"/>
          </a:p>
          <a:p>
            <a:pPr marL="261850" indent="-261850">
              <a:buFont typeface="Liberation Sans"/>
              <a:buChar char="•"/>
              <a:defRPr/>
            </a:pPr>
            <a:r>
              <a:rPr sz="1600"/>
              <a:t>Приватизация жилых помещений (</a:t>
            </a:r>
            <a:r>
              <a:rPr sz="1600">
                <a:solidFill>
                  <a:schemeClr val="tx2"/>
                </a:solidFill>
              </a:rPr>
              <a:t>МР 20</a:t>
            </a:r>
            <a:r>
              <a:rPr sz="1600"/>
              <a:t>)</a:t>
            </a:r>
            <a:endParaRPr sz="1600"/>
          </a:p>
          <a:p>
            <a:pPr marL="261850" indent="-261850">
              <a:buFont typeface="Liberation Sans"/>
              <a:buChar char="•"/>
              <a:defRPr/>
            </a:pPr>
            <a:r>
              <a:rPr sz="1600"/>
              <a:t>Социальный найм (</a:t>
            </a:r>
            <a:r>
              <a:rPr sz="1600">
                <a:solidFill>
                  <a:schemeClr val="tx2"/>
                </a:solidFill>
              </a:rPr>
              <a:t>МР 2, 81</a:t>
            </a:r>
            <a:r>
              <a:rPr sz="1600"/>
              <a:t>)</a:t>
            </a:r>
            <a:endParaRPr sz="1600"/>
          </a:p>
          <a:p>
            <a:pPr>
              <a:defRPr/>
            </a:pPr>
            <a:endParaRPr sz="1600"/>
          </a:p>
          <a:p>
            <a:pPr>
              <a:defRPr/>
            </a:pPr>
            <a:r>
              <a:rPr i="1">
                <a:solidFill>
                  <a:schemeClr val="tx2"/>
                </a:solidFill>
              </a:rPr>
              <a:t>Сокращены сроки и перечень документов</a:t>
            </a:r>
            <a:endParaRPr i="1">
              <a:solidFill>
                <a:schemeClr val="tx2"/>
              </a:solidFill>
            </a:endParaRPr>
          </a:p>
        </p:txBody>
      </p:sp>
      <p:sp>
        <p:nvSpPr>
          <p:cNvPr id="1346852012" name=""/>
          <p:cNvSpPr/>
          <p:nvPr/>
        </p:nvSpPr>
        <p:spPr bwMode="auto">
          <a:xfrm flipH="0" flipV="0">
            <a:off x="4929421" y="816523"/>
            <a:ext cx="3983181" cy="3123703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i="1">
                <a:solidFill>
                  <a:schemeClr val="tx2"/>
                </a:solidFill>
              </a:rPr>
              <a:t>В связи с изменением отраслевого законодательства, в том числе с учетом  информации районных прокуратур:</a:t>
            </a:r>
            <a:endParaRPr i="1">
              <a:solidFill>
                <a:schemeClr val="tx2"/>
              </a:solidFill>
            </a:endParaRPr>
          </a:p>
          <a:p>
            <a:pPr>
              <a:defRPr/>
            </a:pPr>
            <a:endParaRPr/>
          </a:p>
          <a:p>
            <a:pPr marL="261850" indent="-261850">
              <a:lnSpc>
                <a:spcPct val="114999"/>
              </a:lnSpc>
              <a:buFont typeface="Liberation Sans"/>
              <a:buChar char="•"/>
              <a:defRPr/>
            </a:pPr>
            <a:r>
              <a:rPr sz="1600"/>
              <a:t>Разрешение на строительство (</a:t>
            </a:r>
            <a:r>
              <a:rPr sz="1600">
                <a:solidFill>
                  <a:schemeClr val="tx2"/>
                </a:solidFill>
              </a:rPr>
              <a:t>МР 4</a:t>
            </a:r>
            <a:r>
              <a:rPr sz="1600"/>
              <a:t>)</a:t>
            </a:r>
            <a:endParaRPr sz="1600"/>
          </a:p>
          <a:p>
            <a:pPr marL="261850" indent="-261850">
              <a:lnSpc>
                <a:spcPct val="114999"/>
              </a:lnSpc>
              <a:buFont typeface="Liberation Sans"/>
              <a:buChar char="•"/>
              <a:defRPr/>
            </a:pPr>
            <a:r>
              <a:rPr sz="1600"/>
              <a:t>Разрешение на ввод в эксплуатацию (</a:t>
            </a:r>
            <a:r>
              <a:rPr sz="1600">
                <a:solidFill>
                  <a:schemeClr val="tx2"/>
                </a:solidFill>
              </a:rPr>
              <a:t>МР 3</a:t>
            </a:r>
            <a:r>
              <a:rPr sz="1600"/>
              <a:t>)</a:t>
            </a:r>
            <a:endParaRPr sz="1600"/>
          </a:p>
          <a:p>
            <a:pPr marL="261850" indent="-261850">
              <a:lnSpc>
                <a:spcPct val="114999"/>
              </a:lnSpc>
              <a:buFont typeface="Liberation Sans"/>
              <a:buChar char="•"/>
              <a:defRPr/>
            </a:pPr>
            <a:r>
              <a:rPr sz="1600"/>
              <a:t>Выдача </a:t>
            </a:r>
            <a:r>
              <a:rPr sz="1600">
                <a:latin typeface="Times New Roman"/>
                <a:ea typeface="Times New Roman"/>
                <a:cs typeface="Times New Roman"/>
              </a:rPr>
              <a:t>разрешения на использование ЗУ  без предоставления  и установления сервитута (</a:t>
            </a:r>
            <a:r>
              <a:rPr sz="1600">
                <a:solidFill>
                  <a:schemeClr val="tx2"/>
                </a:solidFill>
                <a:latin typeface="Times New Roman"/>
                <a:ea typeface="Times New Roman"/>
                <a:cs typeface="Times New Roman"/>
              </a:rPr>
              <a:t>МР 73</a:t>
            </a:r>
            <a:r>
              <a:rPr sz="1600">
                <a:latin typeface="Times New Roman"/>
                <a:ea typeface="Times New Roman"/>
                <a:cs typeface="Times New Roman"/>
              </a:rPr>
              <a:t>)</a:t>
            </a:r>
            <a:endParaRPr sz="16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6">
    <p:bg>
      <p:bgPr shadeToTitle="0">
        <a:solidFill>
          <a:srgbClr val="F8ECDB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4663611" name="TextBox 666989088"/>
          <p:cNvSpPr txBox="1"/>
          <p:nvPr/>
        </p:nvSpPr>
        <p:spPr bwMode="auto">
          <a:xfrm>
            <a:off x="-898" y="794191"/>
            <a:ext cx="9089180" cy="305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indent="450211" algn="l">
              <a:lnSpc>
                <a:spcPct val="100000"/>
              </a:lnSpc>
              <a:spcAft>
                <a:spcPts val="0"/>
              </a:spcAft>
              <a:defRPr/>
            </a:pPr>
            <a:endParaRPr sz="1400" b="0" u="none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242104444" name="Text 1"/>
          <p:cNvSpPr txBox="1"/>
          <p:nvPr/>
        </p:nvSpPr>
        <p:spPr bwMode="auto">
          <a:xfrm>
            <a:off x="1024947" y="247123"/>
            <a:ext cx="7094099" cy="5693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ctr"/>
          <a:lstStyle/>
          <a:p>
            <a:pPr algn="ctr">
              <a:defRPr/>
            </a:pPr>
            <a:endParaRPr sz="2250"/>
          </a:p>
          <a:p>
            <a:pPr algn="ctr">
              <a:defRPr/>
            </a:pPr>
            <a:r>
              <a:rPr lang="en-US" sz="2250" b="1" i="1" u="none" strike="noStrike" cap="none" spc="0">
                <a:solidFill>
                  <a:srgbClr val="6B4D42"/>
                </a:solidFill>
                <a:latin typeface="Arial"/>
                <a:ea typeface="Arial"/>
                <a:cs typeface="Arial"/>
              </a:rPr>
              <a:t>2. Об  одобрении методических рекомендаций в новой редакции</a:t>
            </a:r>
            <a:endParaRPr lang="en-US" sz="2250" b="1" i="0" u="none" strike="noStrike" cap="none" spc="0">
              <a:solidFill>
                <a:srgbClr val="6B4D42"/>
              </a:solidFill>
              <a:latin typeface="Times New Roman"/>
              <a:cs typeface="Times New Roman"/>
            </a:endParaRPr>
          </a:p>
          <a:p>
            <a:pPr marL="0" indent="0" algn="ctr">
              <a:lnSpc>
                <a:spcPct val="100000"/>
              </a:lnSpc>
              <a:buNone/>
              <a:defRPr/>
            </a:pPr>
            <a:br>
              <a:rPr lang="en-US" sz="2250" b="1">
                <a:solidFill>
                  <a:srgbClr val="6B4D42"/>
                </a:solidFill>
                <a:latin typeface="Arial"/>
                <a:ea typeface="Arial"/>
                <a:cs typeface="Arial"/>
              </a:rPr>
            </a:br>
            <a:endParaRPr lang="en-US" sz="2250"/>
          </a:p>
        </p:txBody>
      </p:sp>
      <p:sp>
        <p:nvSpPr>
          <p:cNvPr id="289915938" name="Text 2"/>
          <p:cNvSpPr txBox="1"/>
          <p:nvPr/>
        </p:nvSpPr>
        <p:spPr bwMode="auto">
          <a:xfrm>
            <a:off x="-900" y="4822699"/>
            <a:ext cx="534600" cy="7157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endParaRPr lang="en-US" sz="1400"/>
          </a:p>
        </p:txBody>
      </p:sp>
      <p:sp>
        <p:nvSpPr>
          <p:cNvPr id="793314788" name=""/>
          <p:cNvSpPr/>
          <p:nvPr/>
        </p:nvSpPr>
        <p:spPr bwMode="auto">
          <a:xfrm flipH="0" flipV="0">
            <a:off x="1068099" y="3060699"/>
            <a:ext cx="7607299" cy="736599"/>
          </a:xfrm>
          <a:prstGeom prst="rect">
            <a:avLst/>
          </a:prstGeom>
          <a:noFill/>
          <a:ln w="1905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 algn="ctr">
              <a:defRPr/>
            </a:pPr>
            <a:r>
              <a:rPr lang="en-US" sz="2200" b="1" i="1" u="none" strike="noStrike" cap="none" spc="0">
                <a:solidFill>
                  <a:srgbClr val="6B4D42"/>
                </a:solidFill>
                <a:latin typeface="Arial"/>
                <a:ea typeface="Arial"/>
                <a:cs typeface="Arial"/>
              </a:rPr>
              <a:t>3. Об  утверждении новых методических рекомендаций </a:t>
            </a:r>
            <a:endParaRPr sz="2200" i="1"/>
          </a:p>
        </p:txBody>
      </p:sp>
      <p:sp>
        <p:nvSpPr>
          <p:cNvPr id="1004912342" name=""/>
          <p:cNvSpPr/>
          <p:nvPr/>
        </p:nvSpPr>
        <p:spPr bwMode="auto">
          <a:xfrm flipH="0" flipV="0">
            <a:off x="433099" y="4025899"/>
            <a:ext cx="8483599" cy="952499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marL="305908" indent="-305908" algn="ctr">
              <a:buFont typeface="Liberation Sans"/>
              <a:buChar char="•"/>
              <a:defRPr/>
            </a:pPr>
            <a:r>
              <a:rPr sz="2000">
                <a:solidFill>
                  <a:schemeClr val="accent2"/>
                </a:solidFill>
              </a:rPr>
              <a:t> Запись в кружки и секции (</a:t>
            </a:r>
            <a:r>
              <a:rPr lang="en-US" sz="2000" b="0" i="0" u="none" strike="noStrike" cap="none" spc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МР 122</a:t>
            </a:r>
            <a:r>
              <a:rPr sz="2000">
                <a:solidFill>
                  <a:schemeClr val="accent2"/>
                </a:solidFill>
              </a:rPr>
              <a:t>)</a:t>
            </a:r>
            <a:endParaRPr sz="2000">
              <a:solidFill>
                <a:schemeClr val="tx1"/>
              </a:solidFill>
            </a:endParaRPr>
          </a:p>
        </p:txBody>
      </p:sp>
      <p:sp>
        <p:nvSpPr>
          <p:cNvPr id="334754739" name=""/>
          <p:cNvSpPr/>
          <p:nvPr/>
        </p:nvSpPr>
        <p:spPr bwMode="auto">
          <a:xfrm flipH="0" flipV="0">
            <a:off x="433099" y="946771"/>
            <a:ext cx="8420099" cy="2082799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 w="1905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/>
          <a:p>
            <a:pPr algn="ctr">
              <a:defRPr/>
            </a:pPr>
            <a:r>
              <a:rPr lang="en-US" sz="2200" b="0" i="0" u="none" strike="noStrike" cap="none" spc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 </a:t>
            </a:r>
            <a:endParaRPr sz="2200">
              <a:solidFill>
                <a:schemeClr val="accent2"/>
              </a:solidFill>
            </a:endParaRPr>
          </a:p>
          <a:p>
            <a:pPr marL="327936" indent="-327936" algn="ctr">
              <a:lnSpc>
                <a:spcPct val="150000"/>
              </a:lnSpc>
              <a:buFont typeface="Liberation Sans"/>
              <a:buChar char="•"/>
              <a:defRPr/>
            </a:pPr>
            <a:r>
              <a:rPr lang="en-US" sz="2200" b="0" i="0" u="none" strike="noStrike" cap="none" spc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 Разрешение на снос зеленых насаждений (</a:t>
            </a:r>
            <a:r>
              <a:rPr lang="en-US" sz="2200" b="0" i="0" u="none" strike="noStrike" cap="none" spc="0">
                <a:solidFill>
                  <a:schemeClr val="tx2"/>
                </a:solidFill>
                <a:latin typeface="Liberation Serif"/>
                <a:ea typeface="Liberation Sans"/>
                <a:cs typeface="Liberation Sans"/>
              </a:rPr>
              <a:t>МР 85</a:t>
            </a:r>
            <a:r>
              <a:rPr lang="en-US" sz="2200" b="0" i="0" u="none" strike="noStrike" cap="none" spc="0">
                <a:solidFill>
                  <a:schemeClr val="accent2"/>
                </a:solidFill>
                <a:latin typeface="Liberation Serif"/>
                <a:ea typeface="Liberation Sans"/>
                <a:cs typeface="Liberation Sans"/>
              </a:rPr>
              <a:t>)</a:t>
            </a:r>
            <a:endParaRPr lang="en-US" sz="2200" b="0" i="0" u="none" strike="noStrike" cap="none" spc="0">
              <a:solidFill>
                <a:schemeClr val="accent2"/>
              </a:solidFill>
              <a:latin typeface="Liberation Serif"/>
              <a:ea typeface="Liberation Sans"/>
              <a:cs typeface="Liberation Sans"/>
            </a:endParaRPr>
          </a:p>
          <a:p>
            <a:pPr marL="327935" indent="-327935" algn="ctr">
              <a:lnSpc>
                <a:spcPct val="150000"/>
              </a:lnSpc>
              <a:buFont typeface="Liberation Sans"/>
              <a:buChar char="•"/>
              <a:defRPr/>
            </a:pPr>
            <a:r>
              <a:rPr lang="en-US" sz="2200" b="0" i="0" u="none" strike="noStrike" cap="none" spc="0">
                <a:solidFill>
                  <a:schemeClr val="accent2"/>
                </a:solidFill>
                <a:latin typeface="Liberation Serif"/>
                <a:ea typeface="Liberation Sans"/>
                <a:cs typeface="Liberation Sans"/>
              </a:rPr>
              <a:t>Присвоение и аннулирование адресов (</a:t>
            </a:r>
            <a:r>
              <a:rPr lang="en-US" sz="2200" b="0" i="0" u="none" strike="noStrike" cap="none" spc="0">
                <a:solidFill>
                  <a:schemeClr val="tx2"/>
                </a:solidFill>
                <a:latin typeface="Liberation Serif"/>
                <a:ea typeface="Liberation Sans"/>
                <a:cs typeface="Liberation Sans"/>
              </a:rPr>
              <a:t>МР 18</a:t>
            </a:r>
            <a:r>
              <a:rPr lang="en-US" sz="2200" b="0" i="0" u="none" strike="noStrike" cap="none" spc="0">
                <a:solidFill>
                  <a:schemeClr val="accent2"/>
                </a:solidFill>
                <a:latin typeface="Liberation Serif"/>
                <a:ea typeface="Liberation Sans"/>
                <a:cs typeface="Liberation Sans"/>
              </a:rPr>
              <a:t>)</a:t>
            </a:r>
            <a:endParaRPr lang="en-US" sz="2200" b="0" i="0" u="none" strike="noStrike" cap="none" spc="0">
              <a:solidFill>
                <a:schemeClr val="accent2"/>
              </a:solidFill>
              <a:latin typeface="Liberation Serif"/>
              <a:ea typeface="Liberation Sans"/>
              <a:cs typeface="Liberation Sans"/>
            </a:endParaRPr>
          </a:p>
          <a:p>
            <a:pPr marL="327935" indent="-327935" algn="ctr">
              <a:buFont typeface="Liberation Sans"/>
              <a:buChar char="•"/>
              <a:defRPr/>
            </a:pPr>
            <a:endParaRPr sz="2200" b="0" i="0" u="none" strike="noStrike" cap="none" spc="0">
              <a:solidFill>
                <a:schemeClr val="accent2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6">
    <p:bg>
      <p:bgPr shadeToTitle="0">
        <a:solidFill>
          <a:srgbClr val="F8ECDB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4294145" name="Text 1"/>
          <p:cNvSpPr txBox="1"/>
          <p:nvPr/>
        </p:nvSpPr>
        <p:spPr bwMode="auto">
          <a:xfrm>
            <a:off x="1024948" y="247124"/>
            <a:ext cx="7094099" cy="5693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ctr"/>
          <a:lstStyle/>
          <a:p>
            <a:pPr algn="ctr">
              <a:defRPr/>
            </a:pPr>
            <a:endParaRPr sz="2250"/>
          </a:p>
          <a:p>
            <a:pPr algn="ctr">
              <a:defRPr/>
            </a:pPr>
            <a:r>
              <a:rPr lang="en-US" sz="2250" b="1" i="1" u="none" strike="noStrike" cap="none" spc="0">
                <a:solidFill>
                  <a:srgbClr val="6B4D42"/>
                </a:solidFill>
                <a:latin typeface="Arial"/>
                <a:ea typeface="Arial"/>
                <a:cs typeface="Arial"/>
              </a:rPr>
              <a:t>Рекомендации по внесению изменений в административные регламенты</a:t>
            </a:r>
            <a:endParaRPr lang="en-US" sz="2250" b="1" i="0" u="none" strike="noStrike" cap="none" spc="0">
              <a:solidFill>
                <a:srgbClr val="6B4D42"/>
              </a:solidFill>
              <a:latin typeface="Times New Roman"/>
              <a:cs typeface="Times New Roman"/>
            </a:endParaRPr>
          </a:p>
          <a:p>
            <a:pPr marL="0" indent="0" algn="ctr">
              <a:lnSpc>
                <a:spcPct val="100000"/>
              </a:lnSpc>
              <a:buNone/>
              <a:defRPr/>
            </a:pPr>
            <a:br>
              <a:rPr lang="en-US" sz="2250" b="1">
                <a:solidFill>
                  <a:srgbClr val="6B4D42"/>
                </a:solidFill>
                <a:latin typeface="Arial"/>
                <a:ea typeface="Arial"/>
                <a:cs typeface="Arial"/>
              </a:rPr>
            </a:br>
            <a:endParaRPr lang="en-US" sz="2250"/>
          </a:p>
        </p:txBody>
      </p:sp>
      <p:sp>
        <p:nvSpPr>
          <p:cNvPr id="1438557813" name="Text 2"/>
          <p:cNvSpPr txBox="1"/>
          <p:nvPr/>
        </p:nvSpPr>
        <p:spPr bwMode="auto">
          <a:xfrm>
            <a:off x="-900" y="4822699"/>
            <a:ext cx="534600" cy="715799"/>
          </a:xfrm>
          <a:prstGeom prst="rect">
            <a:avLst/>
          </a:prstGeom>
          <a:noFill/>
          <a:ln/>
        </p:spPr>
        <p:txBody>
          <a:bodyPr wrap="square" lIns="36000" tIns="36000" rIns="36000" bIns="36000" rtlCol="0" anchor="t"/>
          <a:lstStyle/>
          <a:p>
            <a:pPr marL="0" indent="0" algn="ctr">
              <a:lnSpc>
                <a:spcPct val="100000"/>
              </a:lnSpc>
              <a:buNone/>
              <a:defRPr/>
            </a:pPr>
            <a:endParaRPr lang="en-US" sz="1400"/>
          </a:p>
        </p:txBody>
      </p:sp>
      <p:sp>
        <p:nvSpPr>
          <p:cNvPr id="498910116" name="TextBox 498910115"/>
          <p:cNvSpPr txBox="1"/>
          <p:nvPr/>
        </p:nvSpPr>
        <p:spPr bwMode="auto">
          <a:xfrm>
            <a:off x="4799697" y="911772"/>
            <a:ext cx="4197888" cy="3036142"/>
          </a:xfrm>
          <a:prstGeom prst="rect">
            <a:avLst/>
          </a:prstGeom>
          <a:solidFill>
            <a:schemeClr val="bg2"/>
          </a:solidFill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360043" algn="just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cap="none" spc="0">
                <a:solidFill>
                  <a:schemeClr val="tx2">
                    <a:lumMod val="75000"/>
                  </a:schemeClr>
                </a:solidFill>
                <a:latin typeface="Liberation Serif"/>
                <a:ea typeface="Liberation Serif"/>
                <a:cs typeface="Liberation Serif"/>
              </a:rPr>
              <a:t>Актуализация административных регламентов </a:t>
            </a:r>
            <a:r>
              <a:rPr lang="en-US" sz="1400" b="0" i="0" u="none" strike="noStrike" cap="none" spc="0">
                <a:solidFill>
                  <a:schemeClr val="tx2">
                    <a:lumMod val="75000"/>
                  </a:schemeClr>
                </a:solidFill>
                <a:latin typeface="Liberation Serif"/>
                <a:ea typeface="Liberation Serif"/>
                <a:cs typeface="Liberation Serif"/>
              </a:rPr>
              <a:t>по</a:t>
            </a:r>
            <a:r>
              <a:rPr lang="en-US" sz="1400" b="0" i="0" u="none" strike="noStrike" cap="none" spc="0">
                <a:solidFill>
                  <a:schemeClr val="tx2">
                    <a:lumMod val="75000"/>
                  </a:schemeClr>
                </a:solidFill>
                <a:latin typeface="Liberation Serif"/>
                <a:ea typeface="Liberation Serif"/>
                <a:cs typeface="Liberation Serif"/>
              </a:rPr>
              <a:t> </a:t>
            </a:r>
            <a:r>
              <a:rPr lang="en-US" sz="1400" b="0" i="0" u="none" strike="noStrike" cap="none" spc="0">
                <a:solidFill>
                  <a:schemeClr val="tx2">
                    <a:lumMod val="75000"/>
                  </a:schemeClr>
                </a:solidFill>
                <a:latin typeface="Liberation Serif"/>
                <a:ea typeface="Liberation Serif"/>
                <a:cs typeface="Liberation Serif"/>
              </a:rPr>
              <a:t>муниципальным</a:t>
            </a:r>
            <a:r>
              <a:rPr lang="en-US" sz="1400" b="0" i="0" u="none" strike="noStrike" cap="none" spc="0">
                <a:solidFill>
                  <a:schemeClr val="tx2">
                    <a:lumMod val="75000"/>
                  </a:schemeClr>
                </a:solidFill>
                <a:latin typeface="Liberation Serif"/>
                <a:ea typeface="Liberation Serif"/>
                <a:cs typeface="Liberation Serif"/>
              </a:rPr>
              <a:t> </a:t>
            </a:r>
            <a:r>
              <a:rPr lang="en-US" sz="1400" b="0" i="0" u="none" strike="noStrike" cap="none" spc="0">
                <a:solidFill>
                  <a:schemeClr val="tx2">
                    <a:lumMod val="75000"/>
                  </a:schemeClr>
                </a:solidFill>
                <a:latin typeface="Liberation Serif"/>
                <a:ea typeface="Liberation Serif"/>
                <a:cs typeface="Liberation Serif"/>
              </a:rPr>
              <a:t>услугам </a:t>
            </a:r>
            <a:r>
              <a:rPr lang="en-US" sz="1400" b="0" i="0" u="none" strike="noStrike" cap="none" spc="0">
                <a:solidFill>
                  <a:schemeClr val="tx2">
                    <a:lumMod val="75000"/>
                  </a:schemeClr>
                </a:solidFill>
                <a:latin typeface="Liberation Serif"/>
                <a:ea typeface="Liberation Serif"/>
                <a:cs typeface="Liberation Serif"/>
              </a:rPr>
              <a:t>в РГУ</a:t>
            </a:r>
            <a:r>
              <a:rPr lang="en-US" sz="1400" b="0" i="0" u="none" strike="noStrike" cap="none" spc="0">
                <a:solidFill>
                  <a:schemeClr val="tx2">
                    <a:lumMod val="75000"/>
                  </a:schemeClr>
                </a:solidFill>
                <a:latin typeface="Liberation Serif"/>
                <a:ea typeface="Liberation Serif"/>
                <a:cs typeface="Liberation Serif"/>
              </a:rPr>
              <a:t> </a:t>
            </a:r>
            <a:r>
              <a:rPr lang="en-US" sz="1400" b="0" i="0" u="none" strike="noStrike" cap="none" spc="0">
                <a:solidFill>
                  <a:schemeClr val="tx2">
                    <a:lumMod val="75000"/>
                  </a:schemeClr>
                </a:solidFill>
                <a:latin typeface="Liberation Serif"/>
                <a:ea typeface="Liberation Serif"/>
                <a:cs typeface="Liberation Serif"/>
              </a:rPr>
              <a:t> </a:t>
            </a:r>
            <a:endParaRPr sz="1400" b="0" i="0" u="none" strike="noStrike" cap="none" spc="0">
              <a:solidFill>
                <a:schemeClr val="tx2">
                  <a:lumMod val="75000"/>
                </a:schemeClr>
              </a:solidFill>
              <a:latin typeface="Liberation Serif"/>
              <a:cs typeface="Liberation Serif"/>
            </a:endParaRPr>
          </a:p>
          <a:p>
            <a:pPr marL="0" marR="0" indent="360043" algn="just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cap="none" spc="0">
                <a:solidFill>
                  <a:schemeClr val="tx2">
                    <a:lumMod val="75000"/>
                  </a:schemeClr>
                </a:solidFill>
                <a:latin typeface="Liberation Serif"/>
                <a:ea typeface="Liberation Serif"/>
                <a:cs typeface="Liberation Serif"/>
              </a:rPr>
              <a:t>Ответственные</a:t>
            </a:r>
            <a:r>
              <a:rPr lang="en-US" sz="1400" b="0" i="0" u="none" strike="noStrike" cap="none" spc="0">
                <a:solidFill>
                  <a:schemeClr val="tx2">
                    <a:lumMod val="75000"/>
                  </a:schemeClr>
                </a:solidFill>
                <a:latin typeface="Liberation Serif"/>
                <a:ea typeface="Liberation Serif"/>
                <a:cs typeface="Liberation Serif"/>
              </a:rPr>
              <a:t>: </a:t>
            </a:r>
            <a:endParaRPr sz="1400" b="0" i="0" u="none" strike="noStrike" cap="none" spc="0">
              <a:solidFill>
                <a:schemeClr val="tx2">
                  <a:lumMod val="75000"/>
                </a:schemeClr>
              </a:solidFill>
              <a:latin typeface="Liberation Serif"/>
              <a:cs typeface="Liberation Serif"/>
            </a:endParaRPr>
          </a:p>
          <a:p>
            <a:pPr indent="360043" algn="just">
              <a:lnSpc>
                <a:spcPct val="114999"/>
              </a:lnSpc>
              <a:spcAft>
                <a:spcPts val="0"/>
              </a:spcAft>
              <a:defRPr/>
            </a:pPr>
            <a:r>
              <a:rPr sz="1400">
                <a:latin typeface="+mn-lt"/>
                <a:ea typeface="+mn-lt"/>
                <a:cs typeface="+mn-lt"/>
              </a:rPr>
              <a:t>Главы</a:t>
            </a:r>
            <a:r>
              <a:rPr sz="1400">
                <a:latin typeface="+mn-lt"/>
                <a:ea typeface="+mn-lt"/>
                <a:cs typeface="+mn-lt"/>
              </a:rPr>
              <a:t> </a:t>
            </a:r>
            <a:r>
              <a:rPr sz="1400">
                <a:latin typeface="+mn-lt"/>
                <a:ea typeface="+mn-lt"/>
                <a:cs typeface="+mn-lt"/>
              </a:rPr>
              <a:t>администраций</a:t>
            </a:r>
            <a:r>
              <a:rPr sz="1400">
                <a:latin typeface="+mn-lt"/>
                <a:ea typeface="+mn-lt"/>
                <a:cs typeface="+mn-lt"/>
              </a:rPr>
              <a:t> ОМСУ</a:t>
            </a:r>
            <a:endParaRPr sz="1400">
              <a:latin typeface="Liberation Serif"/>
              <a:ea typeface="Liberation Serif"/>
              <a:cs typeface="Liberation Serif"/>
            </a:endParaRPr>
          </a:p>
          <a:p>
            <a:pPr indent="360042" algn="just">
              <a:lnSpc>
                <a:spcPct val="114999"/>
              </a:lnSpc>
              <a:spcAft>
                <a:spcPts val="0"/>
              </a:spcAft>
              <a:defRPr/>
            </a:pPr>
            <a:r>
              <a:rPr sz="1400" b="1">
                <a:latin typeface="Liberation Serif"/>
                <a:ea typeface="Liberation Serif"/>
                <a:cs typeface="Liberation Serif"/>
              </a:rPr>
              <a:t>Срок</a:t>
            </a:r>
            <a:r>
              <a:rPr sz="1400" b="1">
                <a:latin typeface="Liberation Serif"/>
                <a:ea typeface="Liberation Serif"/>
                <a:cs typeface="Liberation Serif"/>
              </a:rPr>
              <a:t>: 15.11.2026 г</a:t>
            </a:r>
            <a:r>
              <a:rPr sz="1400" b="1">
                <a:latin typeface="Liberation Serif"/>
                <a:ea typeface="Liberation Serif"/>
                <a:cs typeface="Liberation Serif"/>
              </a:rPr>
              <a:t>.</a:t>
            </a:r>
            <a:endParaRPr sz="1400" b="1">
              <a:latin typeface="Liberation Serif"/>
              <a:ea typeface="Liberation Serif"/>
              <a:cs typeface="Liberation Serif"/>
            </a:endParaRPr>
          </a:p>
          <a:p>
            <a:pPr marL="0" marR="0" indent="360000" algn="just">
              <a:lnSpc>
                <a:spcPct val="114999"/>
              </a:lnSpc>
              <a:defRPr/>
            </a:pPr>
            <a:endParaRPr sz="1400" b="0">
              <a:latin typeface="+mn-lt"/>
              <a:ea typeface="+mn-lt"/>
              <a:cs typeface="+mn-lt"/>
            </a:endParaRPr>
          </a:p>
          <a:p>
            <a:pPr marL="0" marR="0" indent="360000" algn="just">
              <a:lnSpc>
                <a:spcPct val="114999"/>
              </a:lnSpc>
              <a:defRPr/>
            </a:pPr>
            <a:r>
              <a:rPr sz="1400" b="0">
                <a:latin typeface="+mn-lt"/>
                <a:ea typeface="+mn-lt"/>
                <a:cs typeface="+mn-lt"/>
              </a:rPr>
              <a:t>Проверка регламентов на соответствие федеральному, областному законодательству, методическим рекомендациям</a:t>
            </a:r>
            <a:endParaRPr sz="1400" b="0">
              <a:latin typeface="+mn-lt"/>
              <a:ea typeface="+mn-lt"/>
              <a:cs typeface="+mn-lt"/>
            </a:endParaRPr>
          </a:p>
          <a:p>
            <a:pPr indent="360042" algn="just">
              <a:lnSpc>
                <a:spcPct val="114999"/>
              </a:lnSpc>
              <a:spcAft>
                <a:spcPts val="0"/>
              </a:spcAft>
              <a:defRPr/>
            </a:pPr>
            <a:r>
              <a:rPr lang="en-US" sz="1400" b="1" i="0" u="none" strike="noStrike" cap="none" spc="0">
                <a:solidFill>
                  <a:schemeClr val="tx2">
                    <a:lumMod val="75000"/>
                  </a:schemeClr>
                </a:solidFill>
                <a:latin typeface="+mn-lt"/>
                <a:ea typeface="+mn-lt"/>
                <a:cs typeface="+mn-lt"/>
              </a:rPr>
              <a:t>Ответственные</a:t>
            </a:r>
            <a:r>
              <a:rPr lang="en-US" sz="1400" b="1" i="0" u="none" strike="noStrike" cap="none" spc="0">
                <a:solidFill>
                  <a:schemeClr val="tx2">
                    <a:lumMod val="75000"/>
                  </a:schemeClr>
                </a:solidFill>
                <a:latin typeface="+mn-lt"/>
                <a:ea typeface="+mn-lt"/>
                <a:cs typeface="+mn-lt"/>
              </a:rPr>
              <a:t>: </a:t>
            </a:r>
            <a:endParaRPr sz="1400" b="1">
              <a:latin typeface="+mn-lt"/>
              <a:ea typeface="+mn-lt"/>
              <a:cs typeface="+mn-lt"/>
            </a:endParaRPr>
          </a:p>
          <a:p>
            <a:pPr indent="360042" algn="just">
              <a:lnSpc>
                <a:spcPct val="114999"/>
              </a:lnSpc>
              <a:spcAft>
                <a:spcPts val="0"/>
              </a:spcAft>
              <a:defRPr/>
            </a:pPr>
            <a:r>
              <a:rPr lang="en-US" sz="1400" b="0" i="0" u="none" strike="noStrike" cap="none" spc="0">
                <a:solidFill>
                  <a:schemeClr val="tx2">
                    <a:lumMod val="75000"/>
                  </a:schemeClr>
                </a:solidFill>
                <a:latin typeface="+mn-lt"/>
                <a:ea typeface="+mn-lt"/>
                <a:cs typeface="+mn-lt"/>
              </a:rPr>
              <a:t>Комитет экономики</a:t>
            </a:r>
            <a:endParaRPr sz="1400" b="1">
              <a:latin typeface="+mn-lt"/>
              <a:ea typeface="+mn-lt"/>
              <a:cs typeface="+mn-lt"/>
            </a:endParaRPr>
          </a:p>
          <a:p>
            <a:pPr marL="0" marR="0" indent="360000" algn="just">
              <a:lnSpc>
                <a:spcPct val="114999"/>
              </a:lnSpc>
              <a:defRPr/>
            </a:pPr>
            <a:r>
              <a:rPr lang="en-US" sz="1400" b="1" i="0" u="none" strike="noStrike" cap="none" spc="0">
                <a:solidFill>
                  <a:schemeClr val="tx2">
                    <a:lumMod val="75000"/>
                  </a:schemeClr>
                </a:solidFill>
                <a:latin typeface="+mn-lt"/>
                <a:ea typeface="+mn-lt"/>
                <a:cs typeface="+mn-lt"/>
              </a:rPr>
              <a:t>Срок</a:t>
            </a:r>
            <a:r>
              <a:rPr lang="en-US" sz="1400" b="1" i="0" u="none" strike="noStrike" cap="none" spc="0">
                <a:solidFill>
                  <a:schemeClr val="tx2">
                    <a:lumMod val="75000"/>
                  </a:schemeClr>
                </a:solidFill>
                <a:latin typeface="+mn-lt"/>
                <a:ea typeface="+mn-lt"/>
                <a:cs typeface="+mn-lt"/>
              </a:rPr>
              <a:t>: 30.11.2026 г</a:t>
            </a:r>
            <a:r>
              <a:rPr lang="en-US" sz="1400" b="1" i="0" u="none" strike="noStrike" cap="none" spc="0">
                <a:solidFill>
                  <a:schemeClr val="tx2">
                    <a:lumMod val="75000"/>
                  </a:schemeClr>
                </a:solidFill>
                <a:latin typeface="+mn-lt"/>
                <a:ea typeface="+mn-lt"/>
                <a:cs typeface="+mn-lt"/>
              </a:rPr>
              <a:t>.</a:t>
            </a:r>
            <a:endParaRPr sz="1400" b="0">
              <a:latin typeface="+mn-lt"/>
              <a:ea typeface="+mn-lt"/>
              <a:cs typeface="+mn-lt"/>
            </a:endParaRPr>
          </a:p>
        </p:txBody>
      </p:sp>
      <p:sp>
        <p:nvSpPr>
          <p:cNvPr id="643002084" name="TextBox 643002083"/>
          <p:cNvSpPr txBox="1"/>
          <p:nvPr/>
        </p:nvSpPr>
        <p:spPr bwMode="auto">
          <a:xfrm flipH="0" flipV="0">
            <a:off x="266398" y="911772"/>
            <a:ext cx="4115089" cy="20836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indent="360043" algn="just">
              <a:lnSpc>
                <a:spcPct val="114999"/>
              </a:lnSpc>
              <a:spcAft>
                <a:spcPts val="0"/>
              </a:spcAft>
              <a:defRPr/>
            </a:pPr>
            <a:r>
              <a:rPr sz="1400" b="0">
                <a:solidFill>
                  <a:schemeClr val="tx2">
                    <a:lumMod val="75000"/>
                  </a:schemeClr>
                </a:solidFill>
                <a:latin typeface="+mn-lt"/>
                <a:ea typeface="+mn-lt"/>
                <a:cs typeface="+mn-lt"/>
              </a:rPr>
              <a:t>Внесение изменений в административные регламенты по муниципальным услугам по утвержденным методическим рекомендациям (одобренные 28.09.2026)  </a:t>
            </a:r>
            <a:endParaRPr b="0">
              <a:solidFill>
                <a:schemeClr val="tx2">
                  <a:lumMod val="75000"/>
                </a:schemeClr>
              </a:solidFill>
              <a:latin typeface="+mn-lt"/>
              <a:ea typeface="+mn-lt"/>
              <a:cs typeface="+mn-lt"/>
            </a:endParaRPr>
          </a:p>
          <a:p>
            <a:pPr indent="360043" algn="just">
              <a:lnSpc>
                <a:spcPct val="114999"/>
              </a:lnSpc>
              <a:spcAft>
                <a:spcPts val="0"/>
              </a:spcAft>
              <a:defRPr/>
            </a:pPr>
            <a:r>
              <a:rPr sz="1400" b="1">
                <a:solidFill>
                  <a:schemeClr val="tx2">
                    <a:lumMod val="75000"/>
                  </a:schemeClr>
                </a:solidFill>
                <a:latin typeface="+mn-lt"/>
                <a:ea typeface="+mn-lt"/>
                <a:cs typeface="+mn-lt"/>
              </a:rPr>
              <a:t>Ответственные: </a:t>
            </a:r>
            <a:endParaRPr sz="1400" b="1">
              <a:solidFill>
                <a:schemeClr val="tx2">
                  <a:lumMod val="75000"/>
                </a:schemeClr>
              </a:solidFill>
              <a:latin typeface="+mn-lt"/>
              <a:ea typeface="+mn-lt"/>
              <a:cs typeface="+mn-lt"/>
            </a:endParaRPr>
          </a:p>
          <a:p>
            <a:pPr indent="360043" algn="just">
              <a:lnSpc>
                <a:spcPct val="114999"/>
              </a:lnSpc>
              <a:spcAft>
                <a:spcPts val="0"/>
              </a:spcAft>
              <a:defRPr/>
            </a:pPr>
            <a:r>
              <a:rPr sz="1400" b="0">
                <a:solidFill>
                  <a:schemeClr val="tx2">
                    <a:lumMod val="75000"/>
                  </a:schemeClr>
                </a:solidFill>
                <a:latin typeface="+mn-lt"/>
                <a:ea typeface="+mn-lt"/>
                <a:cs typeface="+mn-lt"/>
              </a:rPr>
              <a:t>Главы администраций ОМСУ</a:t>
            </a:r>
            <a:endParaRPr sz="1400" b="0">
              <a:solidFill>
                <a:schemeClr val="tx2">
                  <a:lumMod val="75000"/>
                </a:schemeClr>
              </a:solidFill>
              <a:latin typeface="+mn-lt"/>
              <a:ea typeface="+mn-lt"/>
              <a:cs typeface="+mn-lt"/>
            </a:endParaRPr>
          </a:p>
          <a:p>
            <a:pPr indent="360043" algn="just">
              <a:lnSpc>
                <a:spcPct val="114999"/>
              </a:lnSpc>
              <a:spcAft>
                <a:spcPts val="0"/>
              </a:spcAft>
              <a:defRPr/>
            </a:pPr>
            <a:r>
              <a:rPr sz="1400" b="1">
                <a:solidFill>
                  <a:schemeClr val="tx2">
                    <a:lumMod val="75000"/>
                  </a:schemeClr>
                </a:solidFill>
                <a:latin typeface="+mn-lt"/>
                <a:ea typeface="+mn-lt"/>
                <a:cs typeface="+mn-lt"/>
              </a:rPr>
              <a:t>Срок: 30.10.2026 г.</a:t>
            </a:r>
            <a:endParaRPr sz="1400" b="1">
              <a:solidFill>
                <a:schemeClr val="tx2">
                  <a:lumMod val="75000"/>
                </a:schemeClr>
              </a:solidFill>
              <a:latin typeface="+mn-lt"/>
              <a:ea typeface="+mn-lt"/>
              <a:cs typeface="+mn-lt"/>
            </a:endParaRPr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Lines">
  <a:themeElements>
    <a:clrScheme name="Lines">
      <a:dk1>
        <a:sysClr val="windowText" lastClr="000000"/>
      </a:dk1>
      <a:lt1>
        <a:srgbClr val="D4735E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3300"/>
      </a:hlink>
      <a:folHlink>
        <a:srgbClr val="B2B2B2"/>
      </a:folHlink>
    </a:clrScheme>
    <a:fontScheme name="Liberation Serif">
      <a:majorFont>
        <a:latin typeface="Liberation Serif"/>
        <a:ea typeface="Liberation Sans"/>
        <a:cs typeface="Liberation Sans"/>
      </a:majorFont>
      <a:minorFont>
        <a:latin typeface="Liberation Serif"/>
        <a:ea typeface="Liberation Sans"/>
        <a:cs typeface="Liberation Sans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>
            <a:tint val="96000"/>
            <a:lumMod val="110000"/>
          </a:schemeClr>
        </a:solidFill>
        <a:blipFill>
          <a:blip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algn="tl" flip="none" sx="60000" sy="60000" tx="0" ty="0"/>
        </a:blipFill>
        <a:blipFill>
          <a:blip r:embed="rId1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>
    <a:spDef>
      <a:spPr bwMode="auto"/>
      <a:bodyPr/>
      <a:lstStyle/>
    </a:sp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Р7-Офис/2026.1.2.1942</Application>
  <DocSecurity>0</DocSecurity>
  <PresentationFormat>Экран (16:9)</PresentationFormat>
  <Paragraphs>0</Paragraphs>
  <Slides>4</Slides>
  <Notes>4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Theme 1</vt:lpstr>
      <vt:lpstr>Slide 1</vt:lpstr>
      <vt:lpstr>Slide 2</vt:lpstr>
      <vt:lpstr>Slide 3</vt:lpstr>
      <vt:lpstr>Slide 4</vt:lpstr>
    </vt:vector>
  </TitlesOfParts>
  <Manager/>
  <Company>PptxGenJS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keywords/>
  <dc:description/>
  <dc:identifier/>
  <dc:language/>
  <cp:lastModifiedBy>naa_orlova</cp:lastModifiedBy>
  <cp:revision>24</cp:revision>
  <dcterms:created xsi:type="dcterms:W3CDTF">2025-12-13T17:19:48Z</dcterms:created>
  <dcterms:modified xsi:type="dcterms:W3CDTF">2026-09-28T10:00:00Z</dcterms:modified>
  <cp:category/>
  <cp:contentStatus/>
  <cp:version/>
</cp:coreProperties>
</file>