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8B"/>
    <a:srgbClr val="0082A0"/>
    <a:srgbClr val="31B6B3"/>
    <a:srgbClr val="F0F0F0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45" autoAdjust="0"/>
  </p:normalViewPr>
  <p:slideViewPr>
    <p:cSldViewPr snapToGrid="0">
      <p:cViewPr varScale="1">
        <p:scale>
          <a:sx n="106" d="100"/>
          <a:sy n="106" d="100"/>
        </p:scale>
        <p:origin x="756" y="9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 /><Relationship Id="rId13" Type="http://schemas.openxmlformats.org/officeDocument/2006/relationships/tableStyles" Target="tableStyles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78457-627A-43E5-8684-DB5D7E3EB8E9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92058-3A8C-4412-9108-BDE509929A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92058-3A8C-4412-9108-BDE509929AC5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92058-3A8C-4412-9108-BDE509929AC5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92058-3A8C-4412-9108-BDE509929AC5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92058-3A8C-4412-9108-BDE509929AC5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92058-3A8C-4412-9108-BDE509929AC5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A4DDB-3E2D-401B-9B73-5A66F414AD32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425CD-0707-4775-9E3A-E4E03EEE9AB5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70C-9A63-46D6-BA98-98324A1A547F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89EA-7E00-4464-B2D5-40C0830129B6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7672D-6474-4433-810C-F6C226759AF2}" type="datetime1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35F7A-A874-4278-A19D-423BA1F070F3}" type="datetime1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0A8D4-A70E-4E7A-8E98-4B618F895E22}" type="datetime1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CAB46-99BD-4D96-AB73-3A26370BD45C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7FEF6-FE4E-4720-89E4-399BFBB2D0FB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8A1A-E290-4CEA-AD13-E66631B0B75F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5D74-C7C3-4D83-888B-51CB394C39F5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F60D4-48BD-411D-83D6-AAAC3E1D7F6A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17875-CFDF-4A17-A98A-A3CA434B2A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0082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r="25445"/>
          <a:stretch/>
        </p:blipFill>
        <p:spPr>
          <a:xfrm>
            <a:off x="20549" y="-32623"/>
            <a:ext cx="6598024" cy="6435625"/>
          </a:xfrm>
          <a:prstGeom prst="ellipse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675894" y="693037"/>
            <a:ext cx="5924427" cy="5856148"/>
          </a:xfrm>
          <a:prstGeom prst="ellipse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latin typeface="Arial" pitchFamily="34" charset="0" panose="020B0604020202020204"/>
                <a:cs typeface="Arial" pitchFamily="34" charset="0" panose="020B0604020202020204"/>
              </a:rPr>
              <a:t>Успешное внедрение принципов клиентоцентричности</a:t>
            </a:r>
          </a:p>
          <a:p>
            <a:pPr algn="ctr"/>
            <a:r>
              <a:rPr lang="ru-RU" sz="3000" dirty="0">
                <a:latin typeface="Arial" pitchFamily="34" charset="0" panose="020B0604020202020204"/>
                <a:cs typeface="Arial" pitchFamily="34" charset="0" panose="020B0604020202020204"/>
              </a:rPr>
              <a:t> </a:t>
            </a:r>
            <a:r>
              <a:rPr lang="ru-RU" sz="1400" dirty="0">
                <a:latin typeface="Arial" pitchFamily="34" charset="0" panose="020B0604020202020204"/>
                <a:cs typeface="Arial" pitchFamily="34" charset="0" panose="020B0604020202020204"/>
              </a:rPr>
              <a:t>опыт администрации Гатчинского муниципального округа Ленинградской области</a:t>
            </a:r>
          </a:p>
        </p:txBody>
      </p:sp>
      <p:sp>
        <p:nvSpPr>
          <p:cNvPr id="9" name="Овал 8"/>
          <p:cNvSpPr/>
          <p:nvPr/>
        </p:nvSpPr>
        <p:spPr>
          <a:xfrm>
            <a:off x="9672918" y="4338918"/>
            <a:ext cx="2445767" cy="2519082"/>
          </a:xfrm>
          <a:prstGeom prst="ellipse">
            <a:avLst/>
          </a:prstGeom>
          <a:solidFill>
            <a:srgbClr val="31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26794" y="5160374"/>
            <a:ext cx="2338013" cy="876170"/>
          </a:xfrm>
          <a:noFill/>
        </p:spPr>
        <p:txBody>
          <a:bodyPr>
            <a:no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от стандартов к реальным изменениям в качестве муниципальных услуг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54141" y="1057151"/>
            <a:ext cx="1981372" cy="1176630"/>
          </a:xfrm>
          <a:prstGeom prst="rect">
            <a:avLst/>
          </a:prstGeom>
        </p:spPr>
      </p:pic>
      <p:sp>
        <p:nvSpPr>
          <p:cNvPr id="2" name="Подзаголовок 2"/>
          <p:cNvSpPr txBox="1"/>
          <p:nvPr/>
        </p:nvSpPr>
        <p:spPr>
          <a:xfrm>
            <a:off x="-10317" y="6166837"/>
            <a:ext cx="4480579" cy="3599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Мадазимова Эльмира Дамировна</a:t>
            </a:r>
          </a:p>
        </p:txBody>
      </p:sp>
      <p:sp>
        <p:nvSpPr>
          <p:cNvPr id="3" name="Подзаголовок 2"/>
          <p:cNvSpPr txBox="1"/>
          <p:nvPr/>
        </p:nvSpPr>
        <p:spPr>
          <a:xfrm>
            <a:off x="0" y="6408135"/>
            <a:ext cx="9903604" cy="3599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 panose="020B0604020202020204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заместитель начальника отдела по экономическому развитию и инвестициям комитета экономического развития администрации Гатчинского муниципального округа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17875-CFDF-4A17-A98A-A3CA434B2A43}" type="slidenum">
              <a:rPr lang="ru-RU" smtClean="0"/>
              <a:t>2</a:t>
            </a:fld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422719" y="507731"/>
            <a:ext cx="4581625" cy="5842535"/>
          </a:xfrm>
          <a:prstGeom prst="roundRect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5612727" y="136526"/>
            <a:ext cx="6101617" cy="6584949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30175" y="629536"/>
            <a:ext cx="316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Нормативное обеспечение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56194" y="284048"/>
            <a:ext cx="564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Перечень услуг, подлежащих оптимизации в 2026 году в Гатчинском муниципальном округе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7656" y="1460533"/>
            <a:ext cx="43313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 panose="020B0604020202020204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Arial" pitchFamily="34" charset="0" panose="020B0604020202020204"/>
                <a:cs typeface="Arial" pitchFamily="34" charset="0" panose="020B0604020202020204"/>
              </a:rPr>
              <a:t>Указ Президента Российской Федерации от 21 июля 2020 года № 474 «О национальных целях развития Российской Федерации на период до 2030 года»</a:t>
            </a:r>
          </a:p>
          <a:p>
            <a:pPr marL="285750" indent="-285750" algn="just">
              <a:buFont typeface="Arial" pitchFamily="34" charset="0" panose="020B0604020202020204"/>
              <a:buChar char="•"/>
            </a:pPr>
            <a:endParaRPr lang="ru-RU" b="0" i="0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marL="285750" indent="-285750" algn="just">
              <a:buFont typeface="Arial" pitchFamily="34" charset="0" panose="020B0604020202020204"/>
              <a:buChar char="•"/>
            </a:pPr>
            <a:r>
              <a:rPr lang="ru-RU" b="0" i="0" dirty="0">
                <a:solidFill>
                  <a:schemeClr val="bg1"/>
                </a:solidFill>
                <a:effectLst/>
                <a:latin typeface="Arial" pitchFamily="34" charset="0" panose="020B0604020202020204"/>
                <a:cs typeface="Arial" pitchFamily="34" charset="0" panose="020B0604020202020204"/>
              </a:rPr>
              <a:t>Распоряжение Правительства Российской Федерации от 06.10.2021 N 2816-р «Об утверждении перечня инициатив социально-экономического развития Российской Федерации до 2030 года»</a:t>
            </a:r>
          </a:p>
          <a:p>
            <a:pPr marL="285750" indent="-285750" algn="just">
              <a:buFont typeface="Arial" pitchFamily="34" charset="0" panose="020B0604020202020204"/>
              <a:buChar char="•"/>
            </a:pPr>
            <a:endParaRPr lang="ru-RU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marL="285750" indent="-285750" algn="just">
              <a:buFont typeface="Arial" pitchFamily="34" charset="0" panose="020B0604020202020204"/>
              <a:buChar char="•"/>
            </a:pPr>
            <a:r>
              <a:rPr lang="ru-RU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Федеральный проект «Государство для людей»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7231" y="1571110"/>
            <a:ext cx="5544151" cy="493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1. Направление уведомления о соответствии параметров объекта индивидуального жилищного строительства или садового дома установленным параметрам и допустимости размещения объекта индивидуального жилищного строительства или садового дома на земельном участке.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2. Выдача разрешения на ввод объекта в эксплуатацию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3. Выдача разрешения на строительство.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4. Выдача разрешения на установку и эксплуатацию рекламных конструкций.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5. Предоставление земельных участков, находящихся в муниципальной собственности, на торгах.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6. Отнесение земель или земельных участков в составе таких земель к определенной категории земель.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7. Выдача разрешения на осуществление земляных работ.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742224" y="6365660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противолежащие углы 3"/>
          <p:cNvSpPr/>
          <p:nvPr/>
        </p:nvSpPr>
        <p:spPr>
          <a:xfrm>
            <a:off x="1383967" y="0"/>
            <a:ext cx="9545386" cy="6858000"/>
          </a:xfrm>
          <a:prstGeom prst="round2DiagRect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противолежащие углы 5"/>
          <p:cNvSpPr/>
          <p:nvPr/>
        </p:nvSpPr>
        <p:spPr>
          <a:xfrm rot="10800000" flipH="1">
            <a:off x="10929353" y="-1"/>
            <a:ext cx="5573028" cy="6858000"/>
          </a:xfrm>
          <a:prstGeom prst="round2DiagRect">
            <a:avLst>
              <a:gd name="adj1" fmla="val 18027"/>
              <a:gd name="adj2" fmla="val 0"/>
            </a:avLst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: скругленные противолежащие углы 6"/>
          <p:cNvSpPr/>
          <p:nvPr/>
        </p:nvSpPr>
        <p:spPr>
          <a:xfrm rot="10800000" flipH="1">
            <a:off x="-4025527" y="-1"/>
            <a:ext cx="5409493" cy="6857999"/>
          </a:xfrm>
          <a:prstGeom prst="round2DiagRect">
            <a:avLst>
              <a:gd name="adj1" fmla="val 18027"/>
              <a:gd name="adj2" fmla="val 0"/>
            </a:avLst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9641" y="643151"/>
            <a:ext cx="7870051" cy="680523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«Клиентоцентричность – просто для каждого»</a:t>
            </a:r>
            <a:br>
              <a:rPr lang="ru-RU" sz="28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0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000" dirty="0">
                <a:solidFill>
                  <a:schemeClr val="bg1">
                    <a:alpha val="60000"/>
                  </a:schemeClr>
                </a:solidFill>
                <a:latin typeface="Arial" pitchFamily="34" charset="0" panose="020B0604020202020204"/>
                <a:cs typeface="Arial" pitchFamily="34" charset="0" panose="020B0604020202020204"/>
              </a:rPr>
            </a:br>
            <a:endParaRPr lang="ru-RU" sz="2000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400" y="5655099"/>
            <a:ext cx="971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Фирменный стиль - это рабочий инструмент, который помогает достигать главной цели проекта – сделать взаимодействие человека с государством простым, понятным и уважительным.</a:t>
            </a:r>
            <a:endParaRPr lang="ru-RU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0" name="Прямоугольник: скругленные углы 9"/>
          <p:cNvSpPr/>
          <p:nvPr/>
        </p:nvSpPr>
        <p:spPr>
          <a:xfrm>
            <a:off x="1567014" y="1171036"/>
            <a:ext cx="9105499" cy="3985816"/>
          </a:xfrm>
          <a:prstGeom prst="roundRect">
            <a:avLst/>
          </a:prstGeom>
          <a:solidFill>
            <a:srgbClr val="0082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961382" y="1500331"/>
            <a:ext cx="8566484" cy="3162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Формирует доверие и узнаваемость</a:t>
            </a:r>
            <a:endParaRPr lang="ru-RU" sz="1800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solidFill>
                <a:srgbClr val="31B6B3">
                  <a:alpha val="80000"/>
                </a:srgbClr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2. Закрепляет стандарты клиентоцентричности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itchFamily="34" charset="0" panose="020F0502020204030204"/>
                <a:cs typeface="Arial" pitchFamily="34" charset="0" panose="020B0604020202020204"/>
              </a:rPr>
              <a:t>3. Интегрирует участие округа в федеральный проект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4. Усиливает обратную связь с гражданами</a:t>
            </a:r>
            <a:endParaRPr lang="ru-RU" sz="1800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endParaRPr lang="ru-RU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3" name="Объект 12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>
          <a:xfrm>
            <a:off x="0" y="5607575"/>
            <a:ext cx="1530084" cy="1301357"/>
          </a:xfrm>
        </p:spPr>
      </p:pic>
      <p:grpSp>
        <p:nvGrpSpPr>
          <p:cNvPr id="14" name="Группа 13"/>
          <p:cNvGrpSpPr/>
          <p:nvPr/>
        </p:nvGrpSpPr>
        <p:grpSpPr>
          <a:xfrm>
            <a:off x="11087703" y="184563"/>
            <a:ext cx="981783" cy="573847"/>
            <a:chOff x="0" y="0"/>
            <a:chExt cx="1828033" cy="1543698"/>
          </a:xfrm>
          <a:solidFill>
            <a:schemeClr val="bg1"/>
          </a:solidFill>
        </p:grpSpPr>
        <p:sp>
          <p:nvSpPr>
            <p:cNvPr id="15" name="Shape 39"/>
            <p:cNvSpPr/>
            <p:nvPr/>
          </p:nvSpPr>
          <p:spPr>
            <a:xfrm>
              <a:off x="1218686" y="0"/>
              <a:ext cx="609347" cy="1543698"/>
            </a:xfrm>
            <a:custGeom>
              <a:avLst/>
              <a:gdLst/>
              <a:ahLst/>
              <a:cxnLst/>
              <a:rect l="0" t="0" r="0" b="0"/>
              <a:pathLst>
                <a:path w="609346" h="1543698">
                  <a:moveTo>
                    <a:pt x="609346" y="0"/>
                  </a:moveTo>
                  <a:lnTo>
                    <a:pt x="609346" y="1543698"/>
                  </a:lnTo>
                  <a:lnTo>
                    <a:pt x="0" y="1543698"/>
                  </a:lnTo>
                  <a:cubicBezTo>
                    <a:pt x="0" y="1220838"/>
                    <a:pt x="251155" y="956767"/>
                    <a:pt x="568719" y="935838"/>
                  </a:cubicBezTo>
                  <a:lnTo>
                    <a:pt x="568719" y="932472"/>
                  </a:lnTo>
                  <a:cubicBezTo>
                    <a:pt x="329755" y="911860"/>
                    <a:pt x="142189" y="711479"/>
                    <a:pt x="142189" y="467170"/>
                  </a:cubicBezTo>
                  <a:cubicBezTo>
                    <a:pt x="142189" y="209169"/>
                    <a:pt x="351346" y="0"/>
                    <a:pt x="609346" y="0"/>
                  </a:cubicBezTo>
                  <a:close/>
                </a:path>
              </a:pathLst>
            </a:custGeom>
            <a:grpFill/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Shape 40"/>
            <p:cNvSpPr/>
            <p:nvPr/>
          </p:nvSpPr>
          <p:spPr>
            <a:xfrm>
              <a:off x="609342" y="0"/>
              <a:ext cx="609346" cy="1543698"/>
            </a:xfrm>
            <a:custGeom>
              <a:avLst/>
              <a:gdLst/>
              <a:ahLst/>
              <a:cxnLst/>
              <a:rect l="0" t="0" r="0" b="0"/>
              <a:pathLst>
                <a:path w="609346" h="1543698">
                  <a:moveTo>
                    <a:pt x="609346" y="0"/>
                  </a:moveTo>
                  <a:lnTo>
                    <a:pt x="609346" y="1543698"/>
                  </a:lnTo>
                  <a:lnTo>
                    <a:pt x="0" y="1543698"/>
                  </a:lnTo>
                  <a:cubicBezTo>
                    <a:pt x="0" y="1220826"/>
                    <a:pt x="251155" y="956767"/>
                    <a:pt x="568731" y="935838"/>
                  </a:cubicBezTo>
                  <a:lnTo>
                    <a:pt x="568731" y="932472"/>
                  </a:lnTo>
                  <a:cubicBezTo>
                    <a:pt x="329755" y="911860"/>
                    <a:pt x="142189" y="711479"/>
                    <a:pt x="142189" y="467170"/>
                  </a:cubicBezTo>
                  <a:cubicBezTo>
                    <a:pt x="142189" y="209169"/>
                    <a:pt x="351345" y="0"/>
                    <a:pt x="609346" y="0"/>
                  </a:cubicBezTo>
                  <a:close/>
                </a:path>
              </a:pathLst>
            </a:custGeom>
            <a:grpFill/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7" name="Shape 41"/>
            <p:cNvSpPr/>
            <p:nvPr/>
          </p:nvSpPr>
          <p:spPr>
            <a:xfrm>
              <a:off x="0" y="0"/>
              <a:ext cx="609346" cy="1543698"/>
            </a:xfrm>
            <a:custGeom>
              <a:avLst/>
              <a:gdLst/>
              <a:ahLst/>
              <a:cxnLst/>
              <a:rect l="0" t="0" r="0" b="0"/>
              <a:pathLst>
                <a:path w="609346" h="1543698">
                  <a:moveTo>
                    <a:pt x="609346" y="0"/>
                  </a:moveTo>
                  <a:lnTo>
                    <a:pt x="609346" y="1543698"/>
                  </a:lnTo>
                  <a:lnTo>
                    <a:pt x="0" y="1543698"/>
                  </a:lnTo>
                  <a:cubicBezTo>
                    <a:pt x="0" y="1220826"/>
                    <a:pt x="251155" y="956767"/>
                    <a:pt x="568719" y="935838"/>
                  </a:cubicBezTo>
                  <a:lnTo>
                    <a:pt x="568719" y="932472"/>
                  </a:lnTo>
                  <a:cubicBezTo>
                    <a:pt x="329755" y="911860"/>
                    <a:pt x="142189" y="711479"/>
                    <a:pt x="142189" y="467170"/>
                  </a:cubicBezTo>
                  <a:cubicBezTo>
                    <a:pt x="142189" y="209169"/>
                    <a:pt x="351345" y="0"/>
                    <a:pt x="609346" y="0"/>
                  </a:cubicBezTo>
                  <a:close/>
                </a:path>
              </a:pathLst>
            </a:custGeom>
            <a:grpFill/>
            <a:ln w="0" cap="flat">
              <a:noFill/>
              <a:miter lim="127000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0929353" y="784275"/>
            <a:ext cx="1276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Государство для людей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42224" y="6365660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/>
        </p:nvSpPr>
        <p:spPr>
          <a:xfrm>
            <a:off x="84719" y="226271"/>
            <a:ext cx="6849114" cy="2745038"/>
          </a:xfrm>
          <a:prstGeom prst="roundRect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5142012" y="3918468"/>
            <a:ext cx="6912000" cy="2745039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17260" y="68691"/>
            <a:ext cx="63562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БЫЛО (проблема/исходная ситуация)</a:t>
            </a: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По мерам поддержки СВО: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- Высокий риск ошибок и долгое ожидание для заявителей.</a:t>
            </a:r>
          </a:p>
          <a:p>
            <a:pPr algn="just"/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algn="just"/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algn="just"/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СТАЛО (результат после проведенных работ)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dirty="0">
              <a:solidFill>
                <a:prstClr val="white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>
                <a:solidFill>
                  <a:prstClr val="white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-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 Сотрудники МФЦ работают увереннее и быстрее</a:t>
            </a:r>
            <a:r>
              <a:rPr lang="ru-RU" sz="1600" dirty="0">
                <a:solidFill>
                  <a:prstClr val="white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- Снизилось количество отказов и повторных обращений по муниципальным услугам.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4993" y="3871124"/>
            <a:ext cx="64392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БЫЛО (проблема/исходная ситуация)</a:t>
            </a: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По консультированию граждан: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- Прием велся в общем потоке, без индивидуальных консультаций.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СТАЛО (результат после проведенных работ)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- Определены специальные консультационные часы для детальной работы с получателями муниципальных услуг.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/>
        </p:blipFill>
        <p:spPr bwMode="auto">
          <a:xfrm>
            <a:off x="7166374" y="226271"/>
            <a:ext cx="2347200" cy="2650407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7918"/>
          <a:stretch/>
        </p:blipFill>
        <p:spPr>
          <a:xfrm>
            <a:off x="3179121" y="3889445"/>
            <a:ext cx="1896129" cy="2745040"/>
          </a:xfrm>
          <a:prstGeom prst="round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4936" t="2370"/>
          <a:stretch/>
        </p:blipFill>
        <p:spPr>
          <a:xfrm>
            <a:off x="9648267" y="226271"/>
            <a:ext cx="2348308" cy="2650407"/>
          </a:xfrm>
          <a:prstGeom prst="round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17018" r="10524"/>
          <a:stretch/>
        </p:blipFill>
        <p:spPr>
          <a:xfrm>
            <a:off x="84719" y="3886691"/>
            <a:ext cx="2977182" cy="2745039"/>
          </a:xfrm>
          <a:prstGeom prst="round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84269" y="6425670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865" y="3135848"/>
            <a:ext cx="11878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4E8B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Повышение квалификации сотрудников и новые форматы работы с гражданами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/>
          <p:cNvSpPr/>
          <p:nvPr/>
        </p:nvSpPr>
        <p:spPr>
          <a:xfrm>
            <a:off x="826165" y="2999435"/>
            <a:ext cx="4514248" cy="2319689"/>
          </a:xfrm>
          <a:prstGeom prst="roundRect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latin typeface="Arial" pitchFamily="34" charset="0" panose="020B0604020202020204"/>
                <a:cs typeface="Arial" pitchFamily="34" charset="0" panose="020B0604020202020204"/>
              </a:rPr>
              <a:t>  </a:t>
            </a:r>
          </a:p>
          <a:p>
            <a:pPr algn="just"/>
            <a:endParaRPr lang="ru-RU" sz="3200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>
          <a:xfrm>
            <a:off x="6780806" y="3002634"/>
            <a:ext cx="4514248" cy="2319689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itchFamily="34" charset="0" panose="020B0604020202020204"/>
                <a:cs typeface="Arial" pitchFamily="34" charset="0" panose="020B0604020202020204"/>
              </a:rPr>
              <a:t>     </a:t>
            </a:r>
            <a:endParaRPr lang="ru-RU" dirty="0"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algn="just"/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1626" y="542233"/>
            <a:ext cx="9971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Ряд сложных задач при внедрении клиентоцентричности:</a:t>
            </a:r>
          </a:p>
        </p:txBody>
      </p:sp>
      <p:cxnSp>
        <p:nvCxnSpPr>
          <p:cNvPr id="6" name="Прямая со стрелкой 5"/>
          <p:cNvCxnSpPr>
            <a:cxnSpLocks/>
            <a:endCxn id="2" idx="0"/>
          </p:cNvCxnSpPr>
          <p:nvPr/>
        </p:nvCxnSpPr>
        <p:spPr>
          <a:xfrm flipH="1">
            <a:off x="3083289" y="1704904"/>
            <a:ext cx="843994" cy="1294531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cxnSpLocks/>
            <a:endCxn id="3" idx="0"/>
          </p:cNvCxnSpPr>
          <p:nvPr/>
        </p:nvCxnSpPr>
        <p:spPr>
          <a:xfrm>
            <a:off x="8097479" y="1678028"/>
            <a:ext cx="940451" cy="1324606"/>
          </a:xfrm>
          <a:prstGeom prst="straightConnector1">
            <a:avLst/>
          </a:prstGeom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05340" y="5566391"/>
            <a:ext cx="2341067" cy="1365622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743549" y="339713"/>
            <a:ext cx="1364384" cy="1270535"/>
          </a:xfrm>
          <a:prstGeom prst="ellipse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2654" y="930887"/>
            <a:ext cx="847023" cy="789271"/>
          </a:xfrm>
          <a:prstGeom prst="ellipse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689043" y="5332917"/>
            <a:ext cx="1451008" cy="1365622"/>
          </a:xfrm>
          <a:prstGeom prst="ellipse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0399694" y="449623"/>
            <a:ext cx="1121746" cy="1078029"/>
          </a:xfrm>
          <a:prstGeom prst="ellipse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14988" y="1806091"/>
            <a:ext cx="1619866" cy="15041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942125" y="4418559"/>
            <a:ext cx="847417" cy="7864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672291" y="4025333"/>
            <a:ext cx="847417" cy="78645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76266" y="4925898"/>
            <a:ext cx="571713" cy="53058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724373" y="771641"/>
            <a:ext cx="1369026" cy="12705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614227" y="5605064"/>
            <a:ext cx="847407" cy="7975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672291" y="4051046"/>
            <a:ext cx="847417" cy="78645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650267" y="4970571"/>
            <a:ext cx="1387663" cy="12786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67388" y="6402623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549" y="3095874"/>
            <a:ext cx="439650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Организационные:</a:t>
            </a:r>
            <a:endParaRPr lang="ru-RU" sz="1200" b="1" dirty="0">
              <a:solidFill>
                <a:prstClr val="white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Изменение внутренних процессов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r>
              <a:rPr lang="ru-RU" sz="2000" b="1" dirty="0">
                <a:solidFill>
                  <a:prstClr val="white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Сжатые сроки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1586" y="3099408"/>
            <a:ext cx="432129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Технические: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1" dirty="0">
              <a:solidFill>
                <a:prstClr val="white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r>
              <a:rPr lang="ru-RU" sz="2000" b="1" dirty="0">
                <a:solidFill>
                  <a:prstClr val="white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Сбои в работе систем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FillTx/>
              <a:latin typeface="Arial" pitchFamily="34" charset="0" panose="020B0604020202020204"/>
              <a:ea typeface="+mn-ea"/>
              <a:cs typeface="Arial" pitchFamily="34" charset="0" panose="020B060402020202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 panose="020B0604020202020204"/>
              <a:buChar char="•"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FillTx/>
                <a:latin typeface="Arial" pitchFamily="34" charset="0" panose="020B0604020202020204"/>
                <a:ea typeface="+mn-ea"/>
                <a:cs typeface="Arial" pitchFamily="34" charset="0" panose="020B0604020202020204"/>
              </a:rPr>
              <a:t> Межведомственное взаимодействие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противолежащие углы 10"/>
          <p:cNvSpPr/>
          <p:nvPr/>
        </p:nvSpPr>
        <p:spPr>
          <a:xfrm flipH="1">
            <a:off x="7831755" y="0"/>
            <a:ext cx="4360245" cy="6858000"/>
          </a:xfrm>
          <a:prstGeom prst="round2DiagRect">
            <a:avLst/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Результаты внедрения принципов клиентоцентричности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25129" y="283600"/>
            <a:ext cx="7542998" cy="1080000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/>
          <p:cNvSpPr/>
          <p:nvPr/>
        </p:nvSpPr>
        <p:spPr>
          <a:xfrm>
            <a:off x="125129" y="1533498"/>
            <a:ext cx="7542998" cy="1160686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31B6B3"/>
              </a:solidFill>
            </a:endParaRPr>
          </a:p>
        </p:txBody>
      </p:sp>
      <p:sp>
        <p:nvSpPr>
          <p:cNvPr id="7" name="Прямоугольник: скругленные углы 6"/>
          <p:cNvSpPr/>
          <p:nvPr/>
        </p:nvSpPr>
        <p:spPr>
          <a:xfrm>
            <a:off x="125129" y="5638800"/>
            <a:ext cx="7548660" cy="975040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Arial" pitchFamily="34" charset="0" panose="020B0604020202020204"/>
                <a:cs typeface="Arial" pitchFamily="34" charset="0" panose="020B0604020202020204"/>
              </a:rPr>
              <a:t>Доля муниципальных услуг, по которым закрыт личный прием в администрации 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Гатчинского муниципального округа составляет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82,19 %</a:t>
            </a:r>
            <a:endParaRPr lang="ru-RU" b="1" dirty="0"/>
          </a:p>
        </p:txBody>
      </p:sp>
      <p:sp>
        <p:nvSpPr>
          <p:cNvPr id="10" name="Прямоугольник: скругленные углы 9"/>
          <p:cNvSpPr/>
          <p:nvPr/>
        </p:nvSpPr>
        <p:spPr>
          <a:xfrm>
            <a:off x="125129" y="4070110"/>
            <a:ext cx="7542998" cy="1351855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/>
          <p:cNvSpPr/>
          <p:nvPr/>
        </p:nvSpPr>
        <p:spPr>
          <a:xfrm>
            <a:off x="125129" y="2809722"/>
            <a:ext cx="7542998" cy="1181756"/>
          </a:xfrm>
          <a:prstGeom prst="roundRect">
            <a:avLst/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92504" y="365647"/>
            <a:ext cx="740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Уровень удовлетворенности граждан во 2 квартале 2026 года вырос с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46%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 до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62%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 в сравнении с аналогичным периодом 2025 года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6036" y="1641871"/>
            <a:ext cx="7542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Доля обращений за получением массовых социально значимых услуг в электронном виде, без необходимости личного посещения администрации и МФЦ составляет </a:t>
            </a:r>
            <a:r>
              <a:rPr lang="ru-RU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65,74%</a:t>
            </a:r>
            <a:endParaRPr lang="ru-RU" b="1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6943" y="2787890"/>
            <a:ext cx="7379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" pitchFamily="34" charset="0" panose="020B0604020202020204"/>
                <a:ea typeface="Times New Roman" pitchFamily="18" charset="0" panose="02020603050405020304"/>
              </a:rPr>
              <a:t>С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низилось число неисполненных в срок обращений граждан. . Доля своевременно предоставленных муниципальных услуг во 2 квартале 2026 г составляет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99,98%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 от общего числа поступивших заявлений</a:t>
            </a:r>
            <a:endParaRPr lang="ru-RU" dirty="0">
              <a:solidFill>
                <a:schemeClr val="bg1"/>
              </a:solidFill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1382" y="4106557"/>
            <a:ext cx="754299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Все </a:t>
            </a:r>
            <a:r>
              <a:rPr lang="ru-RU" sz="18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7</a:t>
            </a:r>
            <a:r>
              <a:rPr lang="ru-RU" sz="1800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</a:rPr>
              <a:t> муниципальных услуг, подлежащих оптимизации в 2026 году на территории Гатчинского муниципального округа, переведены по критериям «1» документ и «0» визитов в ведомство в рамках реализации проекта «1-0-1» в 2026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50919" y="5306886"/>
            <a:ext cx="2341081" cy="13664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67388" y="6499753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31B6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противолежащие углы 4"/>
          <p:cNvSpPr/>
          <p:nvPr/>
        </p:nvSpPr>
        <p:spPr>
          <a:xfrm flipH="1">
            <a:off x="-1298309" y="0"/>
            <a:ext cx="4781054" cy="6858000"/>
          </a:xfrm>
          <a:prstGeom prst="round2DiagRect">
            <a:avLst>
              <a:gd name="adj1" fmla="val 21691"/>
              <a:gd name="adj2" fmla="val 0"/>
            </a:avLst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67388" y="6499753"/>
            <a:ext cx="424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 panose="020B0604020202020204"/>
                <a:cs typeface="Arial" pitchFamily="34" charset="0" panose="020B0604020202020204"/>
              </a:rPr>
              <a:t>8</a:t>
            </a:r>
          </a:p>
        </p:txBody>
      </p:sp>
      <p:sp>
        <p:nvSpPr>
          <p:cNvPr id="9" name="Прямоугольник: скругленные противолежащие углы 8"/>
          <p:cNvSpPr/>
          <p:nvPr/>
        </p:nvSpPr>
        <p:spPr>
          <a:xfrm flipH="1">
            <a:off x="3482745" y="0"/>
            <a:ext cx="4781054" cy="6858000"/>
          </a:xfrm>
          <a:prstGeom prst="round2DiagRect">
            <a:avLst>
              <a:gd name="adj1" fmla="val 21691"/>
              <a:gd name="adj2" fmla="val 0"/>
            </a:avLst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3685" y="2595575"/>
            <a:ext cx="3384629" cy="1361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chemeClr val="bg1"/>
                </a:solidFill>
                <a:effectLst/>
                <a:latin typeface="Arial" pitchFamily="34" charset="0" panose="020B0604020202020204"/>
                <a:ea typeface="Times New Roman" pitchFamily="18" charset="0" panose="02020603050405020304"/>
                <a:cs typeface="Arial" pitchFamily="34" charset="0" panose="020B0604020202020204"/>
              </a:rPr>
              <a:t>Спасибо за внимание 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0410" y="5491558"/>
            <a:ext cx="2341081" cy="1366442"/>
          </a:xfrm>
          <a:prstGeom prst="rect">
            <a:avLst/>
          </a:prstGeom>
        </p:spPr>
      </p:pic>
      <p:sp>
        <p:nvSpPr>
          <p:cNvPr id="3" name="Прямоугольник: скругленные противолежащие углы 2"/>
          <p:cNvSpPr/>
          <p:nvPr/>
        </p:nvSpPr>
        <p:spPr>
          <a:xfrm flipH="1">
            <a:off x="8263799" y="0"/>
            <a:ext cx="4781054" cy="6858000"/>
          </a:xfrm>
          <a:prstGeom prst="round2DiagRect">
            <a:avLst>
              <a:gd name="adj1" fmla="val 21691"/>
              <a:gd name="adj2" fmla="val 0"/>
            </a:avLst>
          </a:prstGeom>
          <a:solidFill>
            <a:srgbClr val="0082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chemeClr val="bg1"/>
              </a:solidFill>
              <a:effectLst/>
              <a:latin typeface="Arial" pitchFamily="34" charset="0" panose="020B0604020202020204"/>
              <a:ea typeface="Calibri" pitchFamily="34" charset="0" panose="020F0502020204030204"/>
              <a:cs typeface="Arial" pitchFamily="34" charset="0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0"/>
    </mc:Choice>
    <mc:Fallback>
      <p:transition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Liberation Sans"/>
        <a:cs typeface="Liberation San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Liberation Sans"/>
        <a:cs typeface="Liberation San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Liberation Sans"/>
        <a:cs typeface="Liberation San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Liberation Sans"/>
        <a:cs typeface="Liberation San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2319</TotalTime>
  <Pages>0</Pages>
  <Words>535</Words>
  <Characters>0</Characters>
  <CharactersWithSpaces>0</CharactersWithSpaces>
  <Application>Р7-Офис/2026.1.2.1942</Application>
  <DocSecurity>0</DocSecurity>
  <PresentationFormat>Широкоэкранный</PresentationFormat>
  <Lines>0</Lines>
  <Paragraphs>81</Paragraphs>
  <Slides>7</Slides>
  <Notes>5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Данилова Алина Владимировна</dc:creator>
  <cp:keywords/>
  <dc:description/>
  <dc:identifier/>
  <dc:language/>
  <cp:lastModifiedBy>naa_orlova</cp:lastModifiedBy>
  <cp:revision>91</cp:revision>
  <cp:lastPrinted>2026-08-25T09:57:59Z</cp:lastPrinted>
  <dcterms:created xsi:type="dcterms:W3CDTF">2026-08-12T13:02:20Z</dcterms:created>
  <dcterms:modified xsi:type="dcterms:W3CDTF">2026-09-28T08:41:52Z</dcterms:modified>
  <cp:category/>
  <cp:contentStatus/>
  <cp:version/>
</cp:coreProperties>
</file>