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_rels/presentation.xml.rels" ContentType="application/vnd.openxmlformats-package.relationships+xml"/>
  <Override PartName="/ppt/presentation.xml" ContentType="application/vnd.openxmlformats-officedocument.presentationml.presentation.main+xml"/>
  <Override PartName="/ppt/slideMasters/_rels/slideMaster11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1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slideLayouts/_rels/slideLayout9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slide1.xml" ContentType="application/vnd.openxmlformats-officedocument.presentationml.slide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  <p:sldMasterId id="2147483668" r:id="rId12"/>
  </p:sldMasterIdLst>
  <p:sldIdLst>
    <p:sldId id="256" r:id="rId13"/>
    <p:sldId id="257" r:id="rId14"/>
    <p:sldId id="258" r:id="rId15"/>
    <p:sldId id="259" r:id="rId16"/>
    <p:sldId id="260" r:id="rId17"/>
    <p:sldId id="261" r:id="rId18"/>
    <p:sldId id="262" r:id="rId19"/>
    <p:sldId id="263" r:id="rId20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" Target="slides/slide1.xml"/><Relationship Id="rId14" Type="http://schemas.openxmlformats.org/officeDocument/2006/relationships/slide" Target="slides/slide2.xml"/><Relationship Id="rId15" Type="http://schemas.openxmlformats.org/officeDocument/2006/relationships/slide" Target="slides/slide3.xml"/><Relationship Id="rId16" Type="http://schemas.openxmlformats.org/officeDocument/2006/relationships/slide" Target="slides/slide4.xml"/><Relationship Id="rId17" Type="http://schemas.openxmlformats.org/officeDocument/2006/relationships/slide" Target="slides/slide5.xml"/><Relationship Id="rId18" Type="http://schemas.openxmlformats.org/officeDocument/2006/relationships/slide" Target="slides/slide6.xml"/><Relationship Id="rId19" Type="http://schemas.openxmlformats.org/officeDocument/2006/relationships/slide" Target="slides/slide7.xml"/><Relationship Id="rId20" Type="http://schemas.openxmlformats.org/officeDocument/2006/relationships/slide" Target="slides/slide8.xml"/><Relationship Id="rId21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0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621DAFE-ED8B-4D45-B4E0-40E8DB5CA2A0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0"/>
          </p:nvPr>
        </p:nvSpPr>
        <p:spPr/>
        <p:txBody>
          <a:bodyPr/>
          <a:p>
            <a:fld id="{1080901C-6FF2-45C0-8EC4-31263ACD3DCB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8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3"/>
          </p:nvPr>
        </p:nvSpPr>
        <p:spPr/>
        <p:txBody>
          <a:bodyPr/>
          <a:p>
            <a:fld id="{35B53466-9951-48ED-A8EB-DCE8BD34B178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40B26AFB-9C82-4BA2-BD0E-0CE2EE657007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52750D4B-E04F-4202-B6B6-6A3E33676128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0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B03CCF69-A995-446D-ACAB-B9FE2C1452C8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0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5"/>
          </p:nvPr>
        </p:nvSpPr>
        <p:spPr/>
        <p:txBody>
          <a:bodyPr/>
          <a:p>
            <a:fld id="{DC5F6ACA-7E0C-4DFA-856B-35AB5A5EEBF6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8"/>
          </p:nvPr>
        </p:nvSpPr>
        <p:spPr/>
        <p:txBody>
          <a:bodyPr/>
          <a:p>
            <a:fld id="{A7B58B0D-52FF-4966-AC40-797EC0334CCD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1"/>
          </p:nvPr>
        </p:nvSpPr>
        <p:spPr/>
        <p:txBody>
          <a:bodyPr/>
          <a:p>
            <a:fld id="{3F33B5F6-025B-4599-ABD6-F00015608F6F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4"/>
          </p:nvPr>
        </p:nvSpPr>
        <p:spPr/>
        <p:txBody>
          <a:bodyPr/>
          <a:p>
            <a:fld id="{EE9F16F3-12E0-4746-A693-3BB3FFA531A3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2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7"/>
          </p:nvPr>
        </p:nvSpPr>
        <p:spPr/>
        <p:txBody>
          <a:bodyPr/>
          <a:p>
            <a:fld id="{D0F249D9-DF2A-4AA6-A4D2-0D3B156183C9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Click to edit Master title style</a:t>
            </a:r>
            <a:endParaRPr b="0" lang="en-US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 idx="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&lt;дата/время&gt;</a:t>
            </a:r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7A41584F-E54F-494A-AA6B-EE0BB15E6617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2880"/>
            <a:ext cx="3007800" cy="1161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chemeClr val="dk1"/>
                </a:solidFill>
                <a:latin typeface="Calibri"/>
              </a:rPr>
              <a:t>Click to edit Master title style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3575160" y="272880"/>
            <a:ext cx="5111280" cy="5852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Second level</a:t>
            </a:r>
            <a:endParaRPr b="0" lang="en-US" sz="28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Third level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Fourth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Fifth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57200" y="1434960"/>
            <a:ext cx="3007800" cy="4690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45720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1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dt" idx="28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&lt;дата/время&gt;</a:t>
            </a:r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9" name="PlaceHolder 5"/>
          <p:cNvSpPr>
            <a:spLocks noGrp="1"/>
          </p:cNvSpPr>
          <p:nvPr>
            <p:ph type="ftr" idx="29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0" name="PlaceHolder 6"/>
          <p:cNvSpPr>
            <a:spLocks noGrp="1"/>
          </p:cNvSpPr>
          <p:nvPr>
            <p:ph type="sldNum" idx="30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61A51A7E-2EC4-4500-99D7-D1EFD5169542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7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1792440" y="4800600"/>
            <a:ext cx="5486040" cy="566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chemeClr val="dk1"/>
                </a:solidFill>
                <a:latin typeface="Calibri"/>
              </a:rPr>
              <a:t>Click to edit Master title style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1792440" y="61272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Для правки структуры щёлкните мышью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Второй уровень структуры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Третий уровень структуры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Четвёртый уровень структуры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Пятый уровень структуры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Шестой уровень структуры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Седьмой уровень структуры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1792440" y="5367240"/>
            <a:ext cx="5486040" cy="804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45720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1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dt" idx="3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&lt;дата/время&gt;</a:t>
            </a:r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5" name="PlaceHolder 5"/>
          <p:cNvSpPr>
            <a:spLocks noGrp="1"/>
          </p:cNvSpPr>
          <p:nvPr>
            <p:ph type="ftr" idx="3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6" name="PlaceHolder 6"/>
          <p:cNvSpPr>
            <a:spLocks noGrp="1"/>
          </p:cNvSpPr>
          <p:nvPr>
            <p:ph type="sldNum" idx="3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275CB9C9-B338-4197-A65C-7D807746A12A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Click to edit Master title style</a:t>
            </a:r>
            <a:endParaRPr b="0" lang="en-US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Second level</a:t>
            </a:r>
            <a:endParaRPr b="0" lang="en-US" sz="28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Third level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Fourth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Fifth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dt" idx="4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&lt;дата/время&gt;</a:t>
            </a:r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4"/>
          <p:cNvSpPr>
            <a:spLocks noGrp="1"/>
          </p:cNvSpPr>
          <p:nvPr>
            <p:ph type="ftr" idx="5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5"/>
          <p:cNvSpPr>
            <a:spLocks noGrp="1"/>
          </p:cNvSpPr>
          <p:nvPr>
            <p:ph type="sldNum" idx="6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C1898CAD-44E1-4173-99E3-C41B4B4754F1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629400" y="274680"/>
            <a:ext cx="2057040" cy="58510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 vert="eaVert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Click to edit Master title style</a:t>
            </a:r>
            <a:endParaRPr b="0" lang="en-US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274680"/>
            <a:ext cx="6019560" cy="58510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Second level</a:t>
            </a:r>
            <a:endParaRPr b="0" lang="en-US" sz="28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Third level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Fourth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Fifth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dt" idx="7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&lt;дата/время&gt;</a:t>
            </a:r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ftr" idx="8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" name="PlaceHolder 5"/>
          <p:cNvSpPr>
            <a:spLocks noGrp="1"/>
          </p:cNvSpPr>
          <p:nvPr>
            <p:ph type="sldNum" idx="9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674AF5FB-5A5D-44E0-8831-4A4DD084009D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Click to edit Master title style</a:t>
            </a:r>
            <a:endParaRPr b="0" lang="en-US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Second level</a:t>
            </a:r>
            <a:endParaRPr b="0" lang="en-US" sz="28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Third level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Fourth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Fifth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dt" idx="10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&lt;дата/время&gt;</a:t>
            </a:r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ftr" idx="11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" name="PlaceHolder 5"/>
          <p:cNvSpPr>
            <a:spLocks noGrp="1"/>
          </p:cNvSpPr>
          <p:nvPr>
            <p:ph type="sldNum" idx="12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3D1912B9-CCB5-453E-B3EF-25A937B7249D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457200">
              <a:lnSpc>
                <a:spcPct val="100000"/>
              </a:lnSpc>
              <a:buNone/>
            </a:pPr>
            <a:r>
              <a:rPr b="1" lang="en-US" sz="4000" spc="-1" strike="noStrike" cap="all">
                <a:solidFill>
                  <a:schemeClr val="dk1"/>
                </a:solidFill>
                <a:latin typeface="Calibri"/>
              </a:rPr>
              <a:t>Click to edit Master title style</a:t>
            </a:r>
            <a:endParaRPr b="0" lang="en-US" sz="4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Click to edit Master text styles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dt" idx="13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&lt;дата/время&gt;</a:t>
            </a:r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ftr" idx="14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7" name="PlaceHolder 5"/>
          <p:cNvSpPr>
            <a:spLocks noGrp="1"/>
          </p:cNvSpPr>
          <p:nvPr>
            <p:ph type="sldNum" idx="15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7D63A0D5-FCF8-4BB3-AF43-D19E5AF1039B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7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Click to edit Master title style</a:t>
            </a:r>
            <a:endParaRPr b="0" lang="en-US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2800" spc="-1" strike="noStrike">
              <a:solidFill>
                <a:schemeClr val="dk1"/>
              </a:solidFill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Second level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Third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Fourth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Fifth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4648320" y="1600200"/>
            <a:ext cx="4038120" cy="4525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2800" spc="-1" strike="noStrike">
              <a:solidFill>
                <a:schemeClr val="dk1"/>
              </a:solidFill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Second level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Third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Fourth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Fifth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dt" idx="16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&lt;дата/время&gt;</a:t>
            </a:r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ftr" idx="17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3" name="PlaceHolder 6"/>
          <p:cNvSpPr>
            <a:spLocks noGrp="1"/>
          </p:cNvSpPr>
          <p:nvPr>
            <p:ph type="sldNum" idx="18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0DBD53A5-42F9-4CB2-9A5A-C75053D54EBE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9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Click to edit Master title style</a:t>
            </a:r>
            <a:endParaRPr b="0" lang="en-US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57200" y="1535040"/>
            <a:ext cx="4039920" cy="639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1" lang="en-US" sz="24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457200" y="2174760"/>
            <a:ext cx="4039920" cy="3951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Second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Third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1600" spc="-1" strike="noStrike">
                <a:solidFill>
                  <a:schemeClr val="dk1"/>
                </a:solidFill>
                <a:latin typeface="Calibri"/>
              </a:rPr>
              <a:t>Fourth level</a:t>
            </a:r>
            <a:endParaRPr b="0" lang="en-US" sz="16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1600" spc="-1" strike="noStrike">
                <a:solidFill>
                  <a:schemeClr val="dk1"/>
                </a:solidFill>
                <a:latin typeface="Calibri"/>
              </a:rPr>
              <a:t>Fifth level</a:t>
            </a:r>
            <a:endParaRPr b="0" lang="en-US" sz="16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0" name="PlaceHolder 4"/>
          <p:cNvSpPr>
            <a:spLocks noGrp="1"/>
          </p:cNvSpPr>
          <p:nvPr>
            <p:ph type="body"/>
          </p:nvPr>
        </p:nvSpPr>
        <p:spPr>
          <a:xfrm>
            <a:off x="4645080" y="1535040"/>
            <a:ext cx="4041360" cy="639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1" lang="en-US" sz="24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 type="body"/>
          </p:nvPr>
        </p:nvSpPr>
        <p:spPr>
          <a:xfrm>
            <a:off x="4645080" y="2174760"/>
            <a:ext cx="4041360" cy="3951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Second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Third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1600" spc="-1" strike="noStrike">
                <a:solidFill>
                  <a:schemeClr val="dk1"/>
                </a:solidFill>
                <a:latin typeface="Calibri"/>
              </a:rPr>
              <a:t>Fourth level</a:t>
            </a:r>
            <a:endParaRPr b="0" lang="en-US" sz="16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1600" spc="-1" strike="noStrike">
                <a:solidFill>
                  <a:schemeClr val="dk1"/>
                </a:solidFill>
                <a:latin typeface="Calibri"/>
              </a:rPr>
              <a:t>Fifth level</a:t>
            </a:r>
            <a:endParaRPr b="0" lang="en-US" sz="16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2" name="PlaceHolder 6"/>
          <p:cNvSpPr>
            <a:spLocks noGrp="1"/>
          </p:cNvSpPr>
          <p:nvPr>
            <p:ph type="dt" idx="19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&lt;дата/время&gt;</a:t>
            </a:r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3" name="PlaceHolder 7"/>
          <p:cNvSpPr>
            <a:spLocks noGrp="1"/>
          </p:cNvSpPr>
          <p:nvPr>
            <p:ph type="ftr" idx="20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4" name="PlaceHolder 8"/>
          <p:cNvSpPr>
            <a:spLocks noGrp="1"/>
          </p:cNvSpPr>
          <p:nvPr>
            <p:ph type="sldNum" idx="21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9157C760-8AC5-4F6D-8067-8BB6493521FB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1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Click to edit Master title style</a:t>
            </a:r>
            <a:endParaRPr b="0" lang="en-US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dt" idx="22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&lt;дата/время&gt;</a:t>
            </a:r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ftr" idx="23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8" name="PlaceHolder 4"/>
          <p:cNvSpPr>
            <a:spLocks noGrp="1"/>
          </p:cNvSpPr>
          <p:nvPr>
            <p:ph type="sldNum" idx="24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A635FB06-96B2-48E4-8AB0-55C6B03BB9F2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3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dt" idx="25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&lt;дата/время&gt;</a:t>
            </a:r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ftr" idx="26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sldNum" idx="27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F2C3521C-D135-41CA-9F77-6FBDA571253F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Для правки текста заглавия щёлкните мышью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Для правки структуры щёлкните мышью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Второй уровень структуры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Третий уровень структуры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Четвёртый уровень структуры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Пятый уровень структуры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Шестой уровень структуры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Седьмой уровень структуры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5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Box 1"/>
          <p:cNvSpPr/>
          <p:nvPr/>
        </p:nvSpPr>
        <p:spPr>
          <a:xfrm>
            <a:off x="1293840" y="1097280"/>
            <a:ext cx="9299160" cy="103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ru-RU" sz="4400" spc="-1" strike="noStrike">
                <a:solidFill>
                  <a:srgbClr val="003366"/>
                </a:solidFill>
                <a:latin typeface="Times New Roman"/>
              </a:rPr>
              <a:t>Государственная поддержка учёных</a:t>
            </a:r>
            <a:endParaRPr b="0" lang="ru-RU" sz="44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</a:pPr>
            <a:r>
              <a:rPr b="0" lang="ru-RU" sz="1800" spc="-1" strike="noStrike">
                <a:solidFill>
                  <a:schemeClr val="dk1"/>
                </a:solidFill>
                <a:latin typeface="Times New Roman"/>
              </a:rPr>
              <a:t>Ленинградской области</a:t>
            </a:r>
            <a:endParaRPr b="0" lang="ru-RU" sz="1800" spc="-1" strike="noStrike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68" name="TextBox 2"/>
          <p:cNvSpPr/>
          <p:nvPr/>
        </p:nvSpPr>
        <p:spPr>
          <a:xfrm>
            <a:off x="1889640" y="2926080"/>
            <a:ext cx="8107560" cy="100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0" lang="ru-RU" sz="2400" spc="-1" strike="noStrike">
                <a:solidFill>
                  <a:srgbClr val="323232"/>
                </a:solidFill>
                <a:latin typeface="Times New Roman"/>
              </a:rPr>
              <a:t>Именные научные стипендии и премии Губернатора</a:t>
            </a:r>
            <a:endParaRPr b="0" lang="ru-RU" sz="24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</a:pPr>
            <a:r>
              <a:rPr b="0" lang="ru-RU" sz="1800" spc="-1" strike="noStrike">
                <a:solidFill>
                  <a:schemeClr val="dk1"/>
                </a:solidFill>
                <a:latin typeface="Times New Roman"/>
              </a:rPr>
              <a:t>Постановление Губернатора Ленинградской области от 13.08.2019 № 57-пг</a:t>
            </a:r>
            <a:endParaRPr b="0" lang="ru-RU" sz="18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</a:pPr>
            <a:r>
              <a:rPr b="0" lang="ru-RU" sz="1800" spc="-1" strike="noStrike">
                <a:solidFill>
                  <a:schemeClr val="dk1"/>
                </a:solidFill>
                <a:latin typeface="Times New Roman"/>
              </a:rPr>
              <a:t>Организатор: Комитет экономического развития и инвестиционной деятельности</a:t>
            </a:r>
            <a:endParaRPr b="0" lang="ru-RU" sz="1800" spc="-1" strike="noStrike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69" name="Rectangle 3"/>
          <p:cNvSpPr/>
          <p:nvPr/>
        </p:nvSpPr>
        <p:spPr>
          <a:xfrm>
            <a:off x="2743200" y="2560320"/>
            <a:ext cx="6857640" cy="45360"/>
          </a:xfrm>
          <a:prstGeom prst="rect">
            <a:avLst/>
          </a:prstGeom>
          <a:solidFill>
            <a:srgbClr val="0066cc"/>
          </a:solidFill>
          <a:ln>
            <a:solidFill>
              <a:srgbClr val="0066cc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720" bIns="72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5f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1"/>
          <p:cNvSpPr/>
          <p:nvPr/>
        </p:nvSpPr>
        <p:spPr>
          <a:xfrm>
            <a:off x="0" y="0"/>
            <a:ext cx="12188520" cy="639720"/>
          </a:xfrm>
          <a:prstGeom prst="rect">
            <a:avLst/>
          </a:prstGeom>
          <a:solidFill>
            <a:srgbClr val="003366"/>
          </a:solidFill>
          <a:ln>
            <a:solidFill>
              <a:srgbClr val="003366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274320" rIns="90000" tIns="45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b="1" lang="ru-RU" sz="2400" spc="-1" strike="noStrike">
                <a:solidFill>
                  <a:srgbClr val="ffffff"/>
                </a:solidFill>
                <a:latin typeface="Times New Roman"/>
              </a:rPr>
              <a:t>Цели и виды поддержки</a:t>
            </a:r>
            <a:endParaRPr b="0" lang="ru-RU" sz="2400" spc="-1" strike="noStrike">
              <a:solidFill>
                <a:srgbClr val="ffffff"/>
              </a:solidFill>
              <a:latin typeface="Open Sans"/>
            </a:endParaRPr>
          </a:p>
        </p:txBody>
      </p:sp>
      <p:sp>
        <p:nvSpPr>
          <p:cNvPr id="71" name="TextBox 2"/>
          <p:cNvSpPr/>
          <p:nvPr/>
        </p:nvSpPr>
        <p:spPr>
          <a:xfrm>
            <a:off x="731520" y="1097280"/>
            <a:ext cx="10515240" cy="530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defTabSz="4572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b="0" lang="ru-RU" sz="1400" spc="-1" strike="noStrike">
                <a:solidFill>
                  <a:schemeClr val="dk1"/>
                </a:solidFill>
                <a:latin typeface="Times New Roman"/>
              </a:rPr>
              <a:t>Цели:</a:t>
            </a:r>
            <a:endParaRPr b="0" lang="ru-RU" sz="14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b="0" lang="ru-RU" sz="1400" spc="-1" strike="noStrike">
                <a:solidFill>
                  <a:schemeClr val="dk1"/>
                </a:solidFill>
                <a:latin typeface="Times New Roman"/>
              </a:rPr>
              <a:t>• </a:t>
            </a:r>
            <a:r>
              <a:rPr b="0" lang="ru-RU" sz="1400" spc="-1" strike="noStrike">
                <a:solidFill>
                  <a:schemeClr val="dk1"/>
                </a:solidFill>
                <a:latin typeface="Times New Roman"/>
              </a:rPr>
              <a:t>Активизация научных исследований в Ленинградской области</a:t>
            </a:r>
            <a:endParaRPr b="0" lang="ru-RU" sz="14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b="0" lang="ru-RU" sz="1400" spc="-1" strike="noStrike">
                <a:solidFill>
                  <a:schemeClr val="dk1"/>
                </a:solidFill>
                <a:latin typeface="Times New Roman"/>
              </a:rPr>
              <a:t>• </a:t>
            </a:r>
            <a:r>
              <a:rPr b="0" lang="ru-RU" sz="1400" spc="-1" strike="noStrike">
                <a:solidFill>
                  <a:schemeClr val="dk1"/>
                </a:solidFill>
                <a:latin typeface="Times New Roman"/>
              </a:rPr>
              <a:t>Повышение престижа научной деятельности</a:t>
            </a:r>
            <a:endParaRPr b="0" lang="ru-RU" sz="14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b="0" lang="ru-RU" sz="1400" spc="-1" strike="noStrike">
                <a:solidFill>
                  <a:schemeClr val="dk1"/>
                </a:solidFill>
                <a:latin typeface="Times New Roman"/>
              </a:rPr>
              <a:t>• </a:t>
            </a:r>
            <a:r>
              <a:rPr b="0" lang="ru-RU" sz="1400" spc="-1" strike="noStrike">
                <a:solidFill>
                  <a:schemeClr val="dk1"/>
                </a:solidFill>
                <a:latin typeface="Times New Roman"/>
              </a:rPr>
              <a:t>Материальная поддержка талантливых учёных, особенно молодёжи</a:t>
            </a:r>
            <a:endParaRPr b="0" lang="ru-RU" sz="14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endParaRPr b="0" lang="ru-RU" sz="14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b="0" lang="ru-RU" sz="1400" spc="-1" strike="noStrike">
                <a:solidFill>
                  <a:schemeClr val="dk1"/>
                </a:solidFill>
                <a:latin typeface="Times New Roman"/>
              </a:rPr>
              <a:t>Виды поддержки:</a:t>
            </a:r>
            <a:endParaRPr b="0" lang="ru-RU" sz="14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b="0" lang="ru-RU" sz="1400" spc="-1" strike="noStrike">
                <a:solidFill>
                  <a:schemeClr val="dk1"/>
                </a:solidFill>
                <a:latin typeface="Times New Roman"/>
              </a:rPr>
              <a:t>1. Именные научные стипендии Губернатора (для ведущих и молодых учёных)</a:t>
            </a:r>
            <a:endParaRPr b="0" lang="ru-RU" sz="14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b="0" lang="ru-RU" sz="1400" spc="-1" strike="noStrike">
                <a:solidFill>
                  <a:schemeClr val="dk1"/>
                </a:solidFill>
                <a:latin typeface="Times New Roman"/>
              </a:rPr>
              <a:t>2. Премии Губернатора за вклад в развитие науки и техники</a:t>
            </a:r>
            <a:endParaRPr b="0" lang="ru-RU" sz="14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b="0" lang="ru-RU" sz="1400" spc="-1" strike="noStrike">
                <a:solidFill>
                  <a:schemeClr val="dk1"/>
                </a:solidFill>
                <a:latin typeface="Times New Roman"/>
              </a:rPr>
              <a:t>3. Премии Губернатора за лучшую научно-исследовательскую работу</a:t>
            </a:r>
            <a:endParaRPr b="0" lang="ru-RU" sz="1400" spc="-1" strike="noStrike">
              <a:solidFill>
                <a:srgbClr val="000000"/>
              </a:solidFill>
              <a:latin typeface="Open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5f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1"/>
          <p:cNvSpPr/>
          <p:nvPr/>
        </p:nvSpPr>
        <p:spPr>
          <a:xfrm>
            <a:off x="0" y="0"/>
            <a:ext cx="12188520" cy="639720"/>
          </a:xfrm>
          <a:prstGeom prst="rect">
            <a:avLst/>
          </a:prstGeom>
          <a:solidFill>
            <a:srgbClr val="003366"/>
          </a:solidFill>
          <a:ln>
            <a:solidFill>
              <a:srgbClr val="003366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274320" rIns="90000" tIns="45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b="1" lang="ru-RU" sz="2400" spc="-1" strike="noStrike">
                <a:solidFill>
                  <a:srgbClr val="ffffff"/>
                </a:solidFill>
                <a:latin typeface="Times New Roman"/>
              </a:rPr>
              <a:t>Категории учёных и условия</a:t>
            </a:r>
            <a:endParaRPr b="0" lang="ru-RU" sz="2400" spc="-1" strike="noStrike">
              <a:solidFill>
                <a:srgbClr val="ffffff"/>
              </a:solidFill>
              <a:latin typeface="Open Sans"/>
            </a:endParaRPr>
          </a:p>
        </p:txBody>
      </p:sp>
      <p:sp>
        <p:nvSpPr>
          <p:cNvPr id="73" name="TextBox 2"/>
          <p:cNvSpPr/>
          <p:nvPr/>
        </p:nvSpPr>
        <p:spPr>
          <a:xfrm>
            <a:off x="731520" y="1097280"/>
            <a:ext cx="5303160" cy="530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defTabSz="4572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b="0" lang="ru-RU" sz="1300" spc="-1" strike="noStrike">
                <a:solidFill>
                  <a:schemeClr val="dk1"/>
                </a:solidFill>
                <a:latin typeface="Times New Roman"/>
              </a:rPr>
              <a:t>Стипендии:</a:t>
            </a:r>
            <a:endParaRPr b="0" lang="ru-RU" sz="13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b="0" lang="ru-RU" sz="1300" spc="-1" strike="noStrike">
                <a:solidFill>
                  <a:schemeClr val="dk1"/>
                </a:solidFill>
                <a:latin typeface="Times New Roman"/>
              </a:rPr>
              <a:t>• </a:t>
            </a:r>
            <a:r>
              <a:rPr b="0" lang="ru-RU" sz="1300" spc="-1" strike="noStrike">
                <a:solidFill>
                  <a:schemeClr val="dk1"/>
                </a:solidFill>
                <a:latin typeface="Times New Roman"/>
              </a:rPr>
              <a:t>Ведущие учёные (от 35 лет) – 10 стипендий</a:t>
            </a:r>
            <a:endParaRPr b="0" lang="ru-RU" sz="13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b="0" lang="ru-RU" sz="1300" spc="-1" strike="noStrike">
                <a:solidFill>
                  <a:schemeClr val="dk1"/>
                </a:solidFill>
                <a:latin typeface="Times New Roman"/>
              </a:rPr>
              <a:t>• </a:t>
            </a:r>
            <a:r>
              <a:rPr b="0" lang="ru-RU" sz="1300" spc="-1" strike="noStrike">
                <a:solidFill>
                  <a:schemeClr val="dk1"/>
                </a:solidFill>
                <a:latin typeface="Times New Roman"/>
              </a:rPr>
              <a:t>Молодые учёные (до 35 лет включительно) – 10 стипендий</a:t>
            </a:r>
            <a:endParaRPr b="0" lang="ru-RU" sz="13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400"/>
              </a:spcAft>
            </a:pPr>
            <a:endParaRPr b="0" lang="ru-RU" sz="13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b="0" lang="ru-RU" sz="1300" spc="-1" strike="noStrike">
                <a:solidFill>
                  <a:schemeClr val="dk1"/>
                </a:solidFill>
                <a:latin typeface="Times New Roman"/>
              </a:rPr>
              <a:t>Премии за вклад:</a:t>
            </a:r>
            <a:endParaRPr b="0" lang="ru-RU" sz="13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b="0" lang="ru-RU" sz="1300" spc="-1" strike="noStrike">
                <a:solidFill>
                  <a:schemeClr val="dk1"/>
                </a:solidFill>
                <a:latin typeface="Times New Roman"/>
              </a:rPr>
              <a:t>• </a:t>
            </a:r>
            <a:r>
              <a:rPr b="0" lang="ru-RU" sz="1300" spc="-1" strike="noStrike">
                <a:solidFill>
                  <a:schemeClr val="dk1"/>
                </a:solidFill>
                <a:latin typeface="Times New Roman"/>
              </a:rPr>
              <a:t>Без возрастных ограничений</a:t>
            </a:r>
            <a:endParaRPr b="0" lang="ru-RU" sz="13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b="0" lang="ru-RU" sz="1300" spc="-1" strike="noStrike">
                <a:solidFill>
                  <a:schemeClr val="dk1"/>
                </a:solidFill>
                <a:latin typeface="Times New Roman"/>
              </a:rPr>
              <a:t>• </a:t>
            </a:r>
            <a:r>
              <a:rPr b="0" lang="ru-RU" sz="1300" spc="-1" strike="noStrike">
                <a:solidFill>
                  <a:schemeClr val="dk1"/>
                </a:solidFill>
                <a:latin typeface="Times New Roman"/>
              </a:rPr>
              <a:t>За высокие технологии, фундаментальные и прикладные исследования, цифровые технологии</a:t>
            </a:r>
            <a:endParaRPr b="0" lang="ru-RU" sz="13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400"/>
              </a:spcAft>
            </a:pPr>
            <a:endParaRPr b="0" lang="ru-RU" sz="13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b="0" lang="ru-RU" sz="1300" spc="-1" strike="noStrike">
                <a:solidFill>
                  <a:schemeClr val="dk1"/>
                </a:solidFill>
                <a:latin typeface="Times New Roman"/>
              </a:rPr>
              <a:t>Премии за лучшую НИР:</a:t>
            </a:r>
            <a:endParaRPr b="0" lang="ru-RU" sz="13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b="0" lang="ru-RU" sz="1300" spc="-1" strike="noStrike">
                <a:solidFill>
                  <a:schemeClr val="dk1"/>
                </a:solidFill>
                <a:latin typeface="Times New Roman"/>
              </a:rPr>
              <a:t>• </a:t>
            </a:r>
            <a:r>
              <a:rPr b="0" lang="ru-RU" sz="1300" spc="-1" strike="noStrike">
                <a:solidFill>
                  <a:schemeClr val="dk1"/>
                </a:solidFill>
                <a:latin typeface="Times New Roman"/>
              </a:rPr>
              <a:t>Молодые учёные до 35 лет включительно</a:t>
            </a:r>
            <a:endParaRPr b="0" lang="ru-RU" sz="1300" spc="-1" strike="noStrike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74" name="TextBox 3"/>
          <p:cNvSpPr/>
          <p:nvPr/>
        </p:nvSpPr>
        <p:spPr>
          <a:xfrm>
            <a:off x="6217920" y="1097280"/>
            <a:ext cx="5303160" cy="530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defTabSz="4572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b="0" lang="ru-RU" sz="1300" spc="-1" strike="noStrike">
                <a:solidFill>
                  <a:schemeClr val="dk1"/>
                </a:solidFill>
                <a:latin typeface="Times New Roman"/>
              </a:rPr>
              <a:t>Условия участия:</a:t>
            </a:r>
            <a:endParaRPr b="0" lang="ru-RU" sz="13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b="0" lang="ru-RU" sz="1300" spc="-1" strike="noStrike">
                <a:solidFill>
                  <a:schemeClr val="dk1"/>
                </a:solidFill>
                <a:latin typeface="Times New Roman"/>
              </a:rPr>
              <a:t>• </a:t>
            </a:r>
            <a:r>
              <a:rPr b="0" lang="ru-RU" sz="1300" spc="-1" strike="noStrike">
                <a:solidFill>
                  <a:schemeClr val="dk1"/>
                </a:solidFill>
                <a:latin typeface="Times New Roman"/>
              </a:rPr>
              <a:t>Граждане РФ</a:t>
            </a:r>
            <a:endParaRPr b="0" lang="ru-RU" sz="13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b="0" lang="ru-RU" sz="1300" spc="-1" strike="noStrike">
                <a:solidFill>
                  <a:schemeClr val="dk1"/>
                </a:solidFill>
                <a:latin typeface="Times New Roman"/>
              </a:rPr>
              <a:t>• </a:t>
            </a:r>
            <a:r>
              <a:rPr b="0" lang="ru-RU" sz="1300" spc="-1" strike="noStrike">
                <a:solidFill>
                  <a:schemeClr val="dk1"/>
                </a:solidFill>
                <a:latin typeface="Times New Roman"/>
              </a:rPr>
              <a:t>Работа в научных организациях, вузах, на предприятиях Ленинградской области</a:t>
            </a:r>
            <a:endParaRPr b="0" lang="ru-RU" sz="13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b="0" lang="ru-RU" sz="1300" spc="-1" strike="noStrike">
                <a:solidFill>
                  <a:schemeClr val="dk1"/>
                </a:solidFill>
                <a:latin typeface="Times New Roman"/>
              </a:rPr>
              <a:t>• </a:t>
            </a:r>
            <a:r>
              <a:rPr b="0" lang="ru-RU" sz="1300" spc="-1" strike="noStrike">
                <a:solidFill>
                  <a:schemeClr val="dk1"/>
                </a:solidFill>
                <a:latin typeface="Times New Roman"/>
              </a:rPr>
              <a:t>Научные работы должны быть опубликованы или обнародованы</a:t>
            </a:r>
            <a:endParaRPr b="0" lang="ru-RU" sz="13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400"/>
              </a:spcAft>
            </a:pPr>
            <a:endParaRPr b="0" lang="ru-RU" sz="13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b="0" lang="ru-RU" sz="1300" spc="-1" strike="noStrike">
                <a:solidFill>
                  <a:schemeClr val="dk1"/>
                </a:solidFill>
                <a:latin typeface="Times New Roman"/>
              </a:rPr>
              <a:t>Выдвижение:</a:t>
            </a:r>
            <a:endParaRPr b="0" lang="ru-RU" sz="13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b="0" lang="ru-RU" sz="1300" spc="-1" strike="noStrike">
                <a:solidFill>
                  <a:schemeClr val="dk1"/>
                </a:solidFill>
                <a:latin typeface="Times New Roman"/>
              </a:rPr>
              <a:t>• </a:t>
            </a:r>
            <a:r>
              <a:rPr b="0" lang="ru-RU" sz="1300" spc="-1" strike="noStrike">
                <a:solidFill>
                  <a:schemeClr val="dk1"/>
                </a:solidFill>
                <a:latin typeface="Times New Roman"/>
              </a:rPr>
              <a:t>Только учёными (научно-техническими) советами организаций</a:t>
            </a:r>
            <a:endParaRPr b="0" lang="ru-RU" sz="13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b="0" lang="ru-RU" sz="1300" spc="-1" strike="noStrike">
                <a:solidFill>
                  <a:schemeClr val="dk1"/>
                </a:solidFill>
                <a:latin typeface="Times New Roman"/>
              </a:rPr>
              <a:t>• </a:t>
            </a:r>
            <a:r>
              <a:rPr b="0" lang="ru-RU" sz="1300" spc="-1" strike="noStrike">
                <a:solidFill>
                  <a:schemeClr val="dk1"/>
                </a:solidFill>
                <a:latin typeface="Times New Roman"/>
              </a:rPr>
              <a:t>Повторное выдвижение: через 1 год после окончания выплат</a:t>
            </a:r>
            <a:endParaRPr b="0" lang="ru-RU" sz="1300" spc="-1" strike="noStrike">
              <a:solidFill>
                <a:srgbClr val="000000"/>
              </a:solidFill>
              <a:latin typeface="Open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5f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1"/>
          <p:cNvSpPr/>
          <p:nvPr/>
        </p:nvSpPr>
        <p:spPr>
          <a:xfrm>
            <a:off x="0" y="0"/>
            <a:ext cx="12188520" cy="639720"/>
          </a:xfrm>
          <a:prstGeom prst="rect">
            <a:avLst/>
          </a:prstGeom>
          <a:solidFill>
            <a:srgbClr val="003366"/>
          </a:solidFill>
          <a:ln>
            <a:solidFill>
              <a:srgbClr val="003366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274320" rIns="90000" tIns="45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b="1" lang="ru-RU" sz="2400" spc="-1" strike="noStrike">
                <a:solidFill>
                  <a:srgbClr val="ffffff"/>
                </a:solidFill>
                <a:latin typeface="Times New Roman"/>
              </a:rPr>
              <a:t>Размеры выплат</a:t>
            </a:r>
            <a:endParaRPr b="0" lang="ru-RU" sz="2400" spc="-1" strike="noStrike">
              <a:solidFill>
                <a:srgbClr val="ffffff"/>
              </a:solidFill>
              <a:latin typeface="Open Sans"/>
            </a:endParaRPr>
          </a:p>
        </p:txBody>
      </p:sp>
      <p:sp>
        <p:nvSpPr>
          <p:cNvPr id="76" name="TextBox 2"/>
          <p:cNvSpPr/>
          <p:nvPr/>
        </p:nvSpPr>
        <p:spPr>
          <a:xfrm>
            <a:off x="731520" y="1097280"/>
            <a:ext cx="10515240" cy="530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defTabSz="4572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b="0" lang="ru-RU" sz="1400" spc="-1" strike="noStrike">
                <a:solidFill>
                  <a:schemeClr val="dk1"/>
                </a:solidFill>
                <a:latin typeface="Times New Roman"/>
              </a:rPr>
              <a:t>Стипендии (ежемесячно): 10 000 рублей</a:t>
            </a:r>
            <a:endParaRPr b="0" lang="ru-RU" sz="14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endParaRPr b="0" lang="ru-RU" sz="14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b="0" lang="ru-RU" sz="1400" spc="-1" strike="noStrike">
                <a:solidFill>
                  <a:schemeClr val="dk1"/>
                </a:solidFill>
                <a:latin typeface="Times New Roman"/>
              </a:rPr>
              <a:t>Премии за вклад в развитие науки и техники (по 150 000 рублей):</a:t>
            </a:r>
            <a:endParaRPr b="0" lang="ru-RU" sz="14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b="0" lang="ru-RU" sz="1400" spc="-1" strike="noStrike">
                <a:solidFill>
                  <a:schemeClr val="dk1"/>
                </a:solidFill>
                <a:latin typeface="Times New Roman"/>
              </a:rPr>
              <a:t>• </a:t>
            </a:r>
            <a:r>
              <a:rPr b="0" lang="ru-RU" sz="1400" spc="-1" strike="noStrike">
                <a:solidFill>
                  <a:schemeClr val="dk1"/>
                </a:solidFill>
                <a:latin typeface="Times New Roman"/>
              </a:rPr>
              <a:t>За достижения в области высоких технологий</a:t>
            </a:r>
            <a:endParaRPr b="0" lang="ru-RU" sz="14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b="0" lang="ru-RU" sz="1400" spc="-1" strike="noStrike">
                <a:solidFill>
                  <a:schemeClr val="dk1"/>
                </a:solidFill>
                <a:latin typeface="Times New Roman"/>
              </a:rPr>
              <a:t>• </a:t>
            </a:r>
            <a:r>
              <a:rPr b="0" lang="ru-RU" sz="1400" spc="-1" strike="noStrike">
                <a:solidFill>
                  <a:schemeClr val="dk1"/>
                </a:solidFill>
                <a:latin typeface="Times New Roman"/>
              </a:rPr>
              <a:t>За достижения в области фундаментальных и прикладных исследований (естественные, технические науки)</a:t>
            </a:r>
            <a:endParaRPr b="0" lang="ru-RU" sz="14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b="0" lang="ru-RU" sz="1400" spc="-1" strike="noStrike">
                <a:solidFill>
                  <a:schemeClr val="dk1"/>
                </a:solidFill>
                <a:latin typeface="Times New Roman"/>
              </a:rPr>
              <a:t>• </a:t>
            </a:r>
            <a:r>
              <a:rPr b="0" lang="ru-RU" sz="1400" spc="-1" strike="noStrike">
                <a:solidFill>
                  <a:schemeClr val="dk1"/>
                </a:solidFill>
                <a:latin typeface="Times New Roman"/>
              </a:rPr>
              <a:t>За достижения в области фундаментальных и прикладных исследований (аграрная наука)</a:t>
            </a:r>
            <a:endParaRPr b="0" lang="ru-RU" sz="14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b="0" lang="ru-RU" sz="1400" spc="-1" strike="noStrike">
                <a:solidFill>
                  <a:schemeClr val="dk1"/>
                </a:solidFill>
                <a:latin typeface="Times New Roman"/>
              </a:rPr>
              <a:t>• </a:t>
            </a:r>
            <a:r>
              <a:rPr b="0" lang="ru-RU" sz="1400" spc="-1" strike="noStrike">
                <a:solidFill>
                  <a:schemeClr val="dk1"/>
                </a:solidFill>
                <a:latin typeface="Times New Roman"/>
              </a:rPr>
              <a:t>За достижения в области цифровых и информационных технологий</a:t>
            </a:r>
            <a:endParaRPr b="0" lang="ru-RU" sz="14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endParaRPr b="0" lang="ru-RU" sz="14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b="0" lang="ru-RU" sz="1400" spc="-1" strike="noStrike">
                <a:solidFill>
                  <a:schemeClr val="dk1"/>
                </a:solidFill>
                <a:latin typeface="Times New Roman"/>
              </a:rPr>
              <a:t>Премии за лучшую научно-исследовательскую работу:</a:t>
            </a:r>
            <a:endParaRPr b="0" lang="ru-RU" sz="14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b="0" lang="ru-RU" sz="1400" spc="-1" strike="noStrike">
                <a:solidFill>
                  <a:schemeClr val="dk1"/>
                </a:solidFill>
                <a:latin typeface="Times New Roman"/>
              </a:rPr>
              <a:t>• </a:t>
            </a:r>
            <a:r>
              <a:rPr b="0" lang="ru-RU" sz="1400" spc="-1" strike="noStrike">
                <a:solidFill>
                  <a:schemeClr val="dk1"/>
                </a:solidFill>
                <a:latin typeface="Times New Roman"/>
              </a:rPr>
              <a:t>I степень – 100 000 рублей</a:t>
            </a:r>
            <a:endParaRPr b="0" lang="ru-RU" sz="14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b="0" lang="ru-RU" sz="1400" spc="-1" strike="noStrike">
                <a:solidFill>
                  <a:schemeClr val="dk1"/>
                </a:solidFill>
                <a:latin typeface="Times New Roman"/>
              </a:rPr>
              <a:t>• </a:t>
            </a:r>
            <a:r>
              <a:rPr b="0" lang="ru-RU" sz="1400" spc="-1" strike="noStrike">
                <a:solidFill>
                  <a:schemeClr val="dk1"/>
                </a:solidFill>
                <a:latin typeface="Times New Roman"/>
              </a:rPr>
              <a:t>II степень – 85 000 рублей</a:t>
            </a:r>
            <a:endParaRPr b="0" lang="ru-RU" sz="14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b="0" lang="ru-RU" sz="1400" spc="-1" strike="noStrike">
                <a:solidFill>
                  <a:schemeClr val="dk1"/>
                </a:solidFill>
                <a:latin typeface="Times New Roman"/>
              </a:rPr>
              <a:t>• </a:t>
            </a:r>
            <a:r>
              <a:rPr b="0" lang="ru-RU" sz="1400" spc="-1" strike="noStrike">
                <a:solidFill>
                  <a:schemeClr val="dk1"/>
                </a:solidFill>
                <a:latin typeface="Times New Roman"/>
              </a:rPr>
              <a:t>III степень – 70 000 рублей</a:t>
            </a:r>
            <a:endParaRPr b="0" lang="ru-RU" sz="1400" spc="-1" strike="noStrike">
              <a:solidFill>
                <a:srgbClr val="000000"/>
              </a:solidFill>
              <a:latin typeface="Open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5f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Rectangle 1"/>
          <p:cNvSpPr/>
          <p:nvPr/>
        </p:nvSpPr>
        <p:spPr>
          <a:xfrm>
            <a:off x="0" y="0"/>
            <a:ext cx="12188520" cy="639720"/>
          </a:xfrm>
          <a:prstGeom prst="rect">
            <a:avLst/>
          </a:prstGeom>
          <a:solidFill>
            <a:srgbClr val="003366"/>
          </a:solidFill>
          <a:ln>
            <a:solidFill>
              <a:srgbClr val="003366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274320" rIns="90000" tIns="45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b="1" lang="ru-RU" sz="2400" spc="-1" strike="noStrike">
                <a:solidFill>
                  <a:srgbClr val="ffffff"/>
                </a:solidFill>
                <a:latin typeface="Times New Roman"/>
              </a:rPr>
              <a:t>Периодичность и сроки</a:t>
            </a:r>
            <a:endParaRPr b="0" lang="ru-RU" sz="2400" spc="-1" strike="noStrike">
              <a:solidFill>
                <a:srgbClr val="ffffff"/>
              </a:solidFill>
              <a:latin typeface="Open Sans"/>
            </a:endParaRPr>
          </a:p>
        </p:txBody>
      </p:sp>
      <p:sp>
        <p:nvSpPr>
          <p:cNvPr id="78" name="TextBox 2"/>
          <p:cNvSpPr/>
          <p:nvPr/>
        </p:nvSpPr>
        <p:spPr>
          <a:xfrm>
            <a:off x="731520" y="1097280"/>
            <a:ext cx="10515240" cy="530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defTabSz="4572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b="0" lang="ru-RU" sz="1400" spc="-1" strike="noStrike">
                <a:solidFill>
                  <a:schemeClr val="dk1"/>
                </a:solidFill>
                <a:latin typeface="Times New Roman"/>
              </a:rPr>
              <a:t>Премии: присуждаются ЕЖЕГОДНО.</a:t>
            </a:r>
            <a:endParaRPr b="0" lang="ru-RU" sz="14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endParaRPr b="0" lang="ru-RU" sz="14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b="0" lang="ru-RU" sz="1400" spc="-1" strike="noStrike">
                <a:solidFill>
                  <a:schemeClr val="dk1"/>
                </a:solidFill>
                <a:latin typeface="Times New Roman"/>
              </a:rPr>
              <a:t>Стипендии: присуждаются ОДИН РАЗ В ДВА ГОДА.</a:t>
            </a:r>
            <a:endParaRPr b="0" lang="ru-RU" sz="14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b="0" lang="ru-RU" sz="1400" spc="-1" strike="noStrike">
                <a:solidFill>
                  <a:schemeClr val="dk1"/>
                </a:solidFill>
                <a:latin typeface="Times New Roman"/>
              </a:rPr>
              <a:t>Следующий конкурс на стипендии состоится в 2027 ГОДУ.</a:t>
            </a:r>
            <a:endParaRPr b="0" lang="ru-RU" sz="14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endParaRPr b="0" lang="ru-RU" sz="14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b="0" lang="ru-RU" sz="1400" spc="-1" strike="noStrike">
                <a:solidFill>
                  <a:schemeClr val="dk1"/>
                </a:solidFill>
                <a:latin typeface="Times New Roman"/>
              </a:rPr>
              <a:t>Срок приёма материалов: не менее 15 рабочих дней.</a:t>
            </a:r>
            <a:endParaRPr b="0" lang="ru-RU" sz="14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b="0" lang="ru-RU" sz="1400" spc="-1" strike="noStrike">
                <a:solidFill>
                  <a:schemeClr val="dk1"/>
                </a:solidFill>
                <a:latin typeface="Times New Roman"/>
              </a:rPr>
              <a:t>Рассмотрение материалов: до 45 рабочих дней после окончания приёма.</a:t>
            </a:r>
            <a:endParaRPr b="0" lang="ru-RU" sz="14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endParaRPr b="0" lang="ru-RU" sz="14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b="0" lang="ru-RU" sz="1400" spc="-1" strike="noStrike">
                <a:solidFill>
                  <a:schemeClr val="dk1"/>
                </a:solidFill>
                <a:latin typeface="Times New Roman"/>
              </a:rPr>
              <a:t>Выплаты стипендий:</a:t>
            </a:r>
            <a:endParaRPr b="0" lang="ru-RU" sz="14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b="0" lang="ru-RU" sz="1400" spc="-1" strike="noStrike">
                <a:solidFill>
                  <a:schemeClr val="dk1"/>
                </a:solidFill>
                <a:latin typeface="Times New Roman"/>
              </a:rPr>
              <a:t>• </a:t>
            </a:r>
            <a:r>
              <a:rPr b="0" lang="ru-RU" sz="1400" spc="-1" strike="noStrike">
                <a:solidFill>
                  <a:schemeClr val="dk1"/>
                </a:solidFill>
                <a:latin typeface="Times New Roman"/>
              </a:rPr>
              <a:t>Начинаются с 1 января года, следующего за годом присуждения.</a:t>
            </a:r>
            <a:endParaRPr b="0" lang="ru-RU" sz="14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b="0" lang="ru-RU" sz="1400" spc="-1" strike="noStrike">
                <a:solidFill>
                  <a:schemeClr val="dk1"/>
                </a:solidFill>
                <a:latin typeface="Times New Roman"/>
              </a:rPr>
              <a:t>• </a:t>
            </a:r>
            <a:r>
              <a:rPr b="0" lang="ru-RU" sz="1400" spc="-1" strike="noStrike">
                <a:solidFill>
                  <a:schemeClr val="dk1"/>
                </a:solidFill>
                <a:latin typeface="Times New Roman"/>
              </a:rPr>
              <a:t>Осуществляются ЕЖЕКВАРТАЛЬНО до 10-го числа месяца, следующего за отчётным кварталом.</a:t>
            </a:r>
            <a:endParaRPr b="0" lang="ru-RU" sz="14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b="0" lang="ru-RU" sz="1400" spc="-1" strike="noStrike">
                <a:solidFill>
                  <a:schemeClr val="dk1"/>
                </a:solidFill>
                <a:latin typeface="Times New Roman"/>
              </a:rPr>
              <a:t>• </a:t>
            </a:r>
            <a:r>
              <a:rPr b="0" lang="ru-RU" sz="1400" spc="-1" strike="noStrike">
                <a:solidFill>
                  <a:schemeClr val="dk1"/>
                </a:solidFill>
                <a:latin typeface="Times New Roman"/>
              </a:rPr>
              <a:t>Продолжительность выплат – 2 года.</a:t>
            </a:r>
            <a:endParaRPr b="0" lang="ru-RU" sz="1400" spc="-1" strike="noStrike">
              <a:solidFill>
                <a:srgbClr val="000000"/>
              </a:solidFill>
              <a:latin typeface="Open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5f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Rectangle 1"/>
          <p:cNvSpPr/>
          <p:nvPr/>
        </p:nvSpPr>
        <p:spPr>
          <a:xfrm>
            <a:off x="0" y="0"/>
            <a:ext cx="12188520" cy="639720"/>
          </a:xfrm>
          <a:prstGeom prst="rect">
            <a:avLst/>
          </a:prstGeom>
          <a:solidFill>
            <a:srgbClr val="003366"/>
          </a:solidFill>
          <a:ln>
            <a:solidFill>
              <a:srgbClr val="003366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274320" rIns="90000" tIns="45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b="1" lang="ru-RU" sz="2400" spc="-1" strike="noStrike">
                <a:solidFill>
                  <a:srgbClr val="ffffff"/>
                </a:solidFill>
                <a:latin typeface="Times New Roman"/>
              </a:rPr>
              <a:t>Отчётность стипендиатов</a:t>
            </a:r>
            <a:endParaRPr b="0" lang="ru-RU" sz="2400" spc="-1" strike="noStrike">
              <a:solidFill>
                <a:srgbClr val="ffffff"/>
              </a:solidFill>
              <a:latin typeface="Open Sans"/>
            </a:endParaRPr>
          </a:p>
        </p:txBody>
      </p:sp>
      <p:sp>
        <p:nvSpPr>
          <p:cNvPr id="80" name="TextBox 2"/>
          <p:cNvSpPr/>
          <p:nvPr/>
        </p:nvSpPr>
        <p:spPr>
          <a:xfrm>
            <a:off x="731520" y="1097280"/>
            <a:ext cx="10515240" cy="530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defTabSz="4572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b="0" lang="ru-RU" sz="1400" spc="-1" strike="noStrike">
                <a:solidFill>
                  <a:schemeClr val="dk1"/>
                </a:solidFill>
                <a:latin typeface="Times New Roman"/>
              </a:rPr>
              <a:t>Стипендиат обязан предоставлять отчёты о проделанной научной работе:</a:t>
            </a:r>
            <a:endParaRPr b="0" lang="ru-RU" sz="14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endParaRPr b="0" lang="ru-RU" sz="14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b="0" lang="ru-RU" sz="1400" spc="-1" strike="noStrike">
                <a:solidFill>
                  <a:schemeClr val="dk1"/>
                </a:solidFill>
                <a:latin typeface="Times New Roman"/>
              </a:rPr>
              <a:t>• </a:t>
            </a:r>
            <a:r>
              <a:rPr b="0" lang="ru-RU" sz="1400" spc="-1" strike="noStrike">
                <a:solidFill>
                  <a:schemeClr val="dk1"/>
                </a:solidFill>
                <a:latin typeface="Times New Roman"/>
              </a:rPr>
              <a:t>Первый отчёт: не позднее 15-го числа второго месяца, следующего за первым годом после присуждения стипендии (т.е. за 1-й год).</a:t>
            </a:r>
            <a:endParaRPr b="0" lang="ru-RU" sz="14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endParaRPr b="0" lang="ru-RU" sz="14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b="0" lang="ru-RU" sz="1400" spc="-1" strike="noStrike">
                <a:solidFill>
                  <a:schemeClr val="dk1"/>
                </a:solidFill>
                <a:latin typeface="Times New Roman"/>
              </a:rPr>
              <a:t>• </a:t>
            </a:r>
            <a:r>
              <a:rPr b="0" lang="ru-RU" sz="1400" spc="-1" strike="noStrike">
                <a:solidFill>
                  <a:schemeClr val="dk1"/>
                </a:solidFill>
                <a:latin typeface="Times New Roman"/>
              </a:rPr>
              <a:t>Последующие отчёты: за каждое полугодие второго года выплат.</a:t>
            </a:r>
            <a:endParaRPr b="0" lang="ru-RU" sz="14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endParaRPr b="0" lang="ru-RU" sz="14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b="1" lang="ru-RU" sz="1400" spc="-1" strike="noStrike">
                <a:solidFill>
                  <a:schemeClr val="dk1"/>
                </a:solidFill>
                <a:latin typeface="Times New Roman"/>
              </a:rPr>
              <a:t>Отчёт утверждается учёным советом организации, подписывается руководителем и заверяется печатью.</a:t>
            </a:r>
            <a:endParaRPr b="0" lang="ru-RU" sz="1400" spc="-1" strike="noStrike">
              <a:solidFill>
                <a:srgbClr val="000000"/>
              </a:solidFill>
              <a:latin typeface="Open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5f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Rectangle 1"/>
          <p:cNvSpPr/>
          <p:nvPr/>
        </p:nvSpPr>
        <p:spPr>
          <a:xfrm>
            <a:off x="0" y="0"/>
            <a:ext cx="12188520" cy="639720"/>
          </a:xfrm>
          <a:prstGeom prst="rect">
            <a:avLst/>
          </a:prstGeom>
          <a:solidFill>
            <a:srgbClr val="003366"/>
          </a:solidFill>
          <a:ln>
            <a:solidFill>
              <a:srgbClr val="003366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274320" rIns="90000" tIns="45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b="1" lang="ru-RU" sz="2400" spc="-1" strike="noStrike">
                <a:solidFill>
                  <a:srgbClr val="ffffff"/>
                </a:solidFill>
                <a:latin typeface="Times New Roman"/>
              </a:rPr>
              <a:t>Порядок выдвижения и документы</a:t>
            </a:r>
            <a:endParaRPr b="0" lang="ru-RU" sz="2400" spc="-1" strike="noStrike">
              <a:solidFill>
                <a:srgbClr val="ffffff"/>
              </a:solidFill>
              <a:latin typeface="Open Sans"/>
            </a:endParaRPr>
          </a:p>
        </p:txBody>
      </p:sp>
      <p:sp>
        <p:nvSpPr>
          <p:cNvPr id="82" name="TextBox 2"/>
          <p:cNvSpPr/>
          <p:nvPr/>
        </p:nvSpPr>
        <p:spPr>
          <a:xfrm>
            <a:off x="731520" y="1097280"/>
            <a:ext cx="10515240" cy="530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defTabSz="4572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b="0" lang="ru-RU" sz="1200" spc="-1" strike="noStrike">
                <a:solidFill>
                  <a:schemeClr val="dk1"/>
                </a:solidFill>
                <a:latin typeface="Times New Roman"/>
              </a:rPr>
              <a:t>Учёный совет организации выдвигает кандидата и направляет в Комитет:</a:t>
            </a:r>
            <a:endParaRPr b="0" lang="ru-RU" sz="12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b="0" lang="ru-RU" sz="1200" spc="-1" strike="noStrike">
                <a:solidFill>
                  <a:schemeClr val="dk1"/>
                </a:solidFill>
                <a:latin typeface="Times New Roman"/>
              </a:rPr>
              <a:t>1. Выписку из протокола заседания учёного совета с мотивированным представлением</a:t>
            </a:r>
            <a:endParaRPr b="0" lang="ru-RU" sz="12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b="0" lang="ru-RU" sz="1200" spc="-1" strike="noStrike">
                <a:solidFill>
                  <a:schemeClr val="dk1"/>
                </a:solidFill>
                <a:latin typeface="Times New Roman"/>
              </a:rPr>
              <a:t>2. Справку о соискателе (ФИО, дата рождения, место работы, должность, учёная степень и звание)</a:t>
            </a:r>
            <a:endParaRPr b="0" lang="ru-RU" sz="12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b="0" lang="ru-RU" sz="1200" spc="-1" strike="noStrike">
                <a:solidFill>
                  <a:schemeClr val="dk1"/>
                </a:solidFill>
                <a:latin typeface="Times New Roman"/>
              </a:rPr>
              <a:t>3. Список опубликованных научных работ (за последние 2 года для стипендий)</a:t>
            </a:r>
            <a:endParaRPr b="0" lang="ru-RU" sz="12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b="0" lang="ru-RU" sz="1200" spc="-1" strike="noStrike">
                <a:solidFill>
                  <a:schemeClr val="dk1"/>
                </a:solidFill>
                <a:latin typeface="Times New Roman"/>
              </a:rPr>
              <a:t>4. Подтверждения научных успехов (дипломы, свидетельства, патенты)</a:t>
            </a:r>
            <a:endParaRPr b="0" lang="ru-RU" sz="12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b="0" lang="ru-RU" sz="1200" spc="-1" strike="noStrike">
                <a:solidFill>
                  <a:schemeClr val="dk1"/>
                </a:solidFill>
                <a:latin typeface="Times New Roman"/>
              </a:rPr>
              <a:t>5. Аннотацию работы (до 10 стр. – для стипендий; до 3 стр. – для премий за НИР)</a:t>
            </a:r>
            <a:endParaRPr b="0" lang="ru-RU" sz="12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b="0" lang="ru-RU" sz="1200" spc="-1" strike="noStrike">
                <a:solidFill>
                  <a:schemeClr val="dk1"/>
                </a:solidFill>
                <a:latin typeface="Times New Roman"/>
              </a:rPr>
              <a:t>6. Для премий за вклад – 3 отзыва профильных научных учреждений</a:t>
            </a:r>
            <a:endParaRPr b="0" lang="ru-RU" sz="12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endParaRPr b="0" lang="ru-RU" sz="12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b="0" lang="ru-RU" sz="1200" spc="-1" strike="noStrike">
                <a:solidFill>
                  <a:schemeClr val="dk1"/>
                </a:solidFill>
                <a:latin typeface="Times New Roman"/>
              </a:rPr>
              <a:t>Ответственность за достоверность представленных на конкурс материалов и сведений несут ученые советы.</a:t>
            </a:r>
            <a:endParaRPr b="0" lang="ru-RU" sz="12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endParaRPr b="0" lang="ru-RU" sz="12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b="0" lang="ru-RU" sz="1200" spc="-1" strike="noStrike">
                <a:solidFill>
                  <a:schemeClr val="dk1"/>
                </a:solidFill>
                <a:latin typeface="Times New Roman"/>
              </a:rPr>
              <a:t>Основания для отказа: неполный пакет, нарушение срока, несоответствие требованиям.</a:t>
            </a:r>
            <a:endParaRPr b="0" lang="ru-RU" sz="1200" spc="-1" strike="noStrike">
              <a:solidFill>
                <a:srgbClr val="000000"/>
              </a:solidFill>
              <a:latin typeface="Open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5f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Rectangle 1"/>
          <p:cNvSpPr/>
          <p:nvPr/>
        </p:nvSpPr>
        <p:spPr>
          <a:xfrm>
            <a:off x="0" y="0"/>
            <a:ext cx="12188520" cy="639720"/>
          </a:xfrm>
          <a:prstGeom prst="rect">
            <a:avLst/>
          </a:prstGeom>
          <a:solidFill>
            <a:srgbClr val="003366"/>
          </a:solidFill>
          <a:ln>
            <a:solidFill>
              <a:srgbClr val="003366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274320" rIns="90000" tIns="45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b="1" lang="ru-RU" sz="2400" spc="-1" strike="noStrike">
                <a:solidFill>
                  <a:srgbClr val="ffffff"/>
                </a:solidFill>
                <a:latin typeface="Times New Roman"/>
              </a:rPr>
              <a:t>Организатор и контакты</a:t>
            </a:r>
            <a:endParaRPr b="0" lang="ru-RU" sz="2400" spc="-1" strike="noStrike">
              <a:solidFill>
                <a:srgbClr val="ffffff"/>
              </a:solidFill>
              <a:latin typeface="Open Sans"/>
            </a:endParaRPr>
          </a:p>
        </p:txBody>
      </p:sp>
      <p:sp>
        <p:nvSpPr>
          <p:cNvPr id="84" name="TextBox 2"/>
          <p:cNvSpPr/>
          <p:nvPr/>
        </p:nvSpPr>
        <p:spPr>
          <a:xfrm>
            <a:off x="731520" y="1097280"/>
            <a:ext cx="10515240" cy="530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defTabSz="4572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b="0" lang="ru-RU" sz="1400" spc="-1" strike="noStrike">
                <a:solidFill>
                  <a:schemeClr val="dk1"/>
                </a:solidFill>
                <a:latin typeface="Times New Roman"/>
              </a:rPr>
              <a:t>Организатор конкурсов:</a:t>
            </a:r>
            <a:endParaRPr b="0" lang="ru-RU" sz="14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b="0" lang="ru-RU" sz="1400" spc="-1" strike="noStrike">
                <a:solidFill>
                  <a:schemeClr val="dk1"/>
                </a:solidFill>
                <a:latin typeface="Times New Roman"/>
              </a:rPr>
              <a:t>Комитет экономического развития и инвестиционной деятельности Ленинградской области</a:t>
            </a:r>
            <a:endParaRPr b="0" lang="ru-RU" sz="14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endParaRPr b="0" lang="ru-RU" sz="14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b="0" lang="ru-RU" sz="1400" spc="-1" strike="noStrike">
                <a:solidFill>
                  <a:schemeClr val="dk1"/>
                </a:solidFill>
                <a:latin typeface="Times New Roman"/>
              </a:rPr>
              <a:t>Адрес: 191124, г. Санкт-Петербург, ул. Лафонская, д. 6, лит. А</a:t>
            </a:r>
            <a:endParaRPr b="0" lang="ru-RU" sz="14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b="0" lang="ru-RU" sz="1400" spc="-1" strike="noStrike">
                <a:solidFill>
                  <a:schemeClr val="dk1"/>
                </a:solidFill>
                <a:latin typeface="Times New Roman"/>
              </a:rPr>
              <a:t>Официальный сайт: http://econ.lenobl.ru</a:t>
            </a:r>
            <a:endParaRPr b="0" lang="ru-RU" sz="14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endParaRPr b="0" lang="ru-RU" sz="14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b="0" lang="ru-RU" sz="1400" spc="-1" strike="noStrike">
                <a:solidFill>
                  <a:schemeClr val="dk1"/>
                </a:solidFill>
                <a:latin typeface="Times New Roman"/>
              </a:rPr>
              <a:t>Извещение о конкурсах публикуется на официальном сайте Комитета не позднее чем за 5 рабочих дней до начала приёма материалов.</a:t>
            </a:r>
            <a:endParaRPr b="0" lang="ru-RU" sz="14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endParaRPr b="0" lang="ru-RU" sz="1400" spc="-1" strike="noStrike">
              <a:solidFill>
                <a:srgbClr val="000000"/>
              </a:solidFill>
              <a:latin typeface="Open Sans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b="0" lang="ru-RU" sz="1400" spc="-1" strike="noStrike">
                <a:solidFill>
                  <a:schemeClr val="dk1"/>
                </a:solidFill>
                <a:latin typeface="Times New Roman"/>
              </a:rPr>
              <a:t>Документы принимаются в сроки, указанные в извещении.</a:t>
            </a:r>
            <a:endParaRPr b="0" lang="ru-RU" sz="1400" spc="-1" strike="noStrike">
              <a:solidFill>
                <a:srgbClr val="000000"/>
              </a:solidFill>
              <a:latin typeface="Open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LibreOffice/7.6.7.2$Linux_X86_64 LibreOffice_project/dd47e4b30cb7dab30588d6c79c651f218165e3c5</Application>
  <AppVersion>15.0000</AppVersion>
  <Words>0</Words>
  <Paragraphs>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2026-08-10T13:21:52Z</dcterms:created>
  <dc:creator/>
  <dc:description>generated using python-pptx</dc:description>
  <dc:language>ru-RU</dc:language>
  <cp:lastModifiedBy/>
  <cp:revision>1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On-screen Show (4:3)</vt:lpwstr>
  </property>
</Properties>
</file>