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2" r:id="rId3"/>
    <p:sldId id="283" r:id="rId4"/>
    <p:sldId id="289" r:id="rId5"/>
    <p:sldId id="290" r:id="rId6"/>
    <p:sldId id="287" r:id="rId7"/>
    <p:sldId id="28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C33"/>
    <a:srgbClr val="592F20"/>
    <a:srgbClr val="CE9A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367" autoAdjust="0"/>
  </p:normalViewPr>
  <p:slideViewPr>
    <p:cSldViewPr>
      <p:cViewPr varScale="1">
        <p:scale>
          <a:sx n="95" d="100"/>
          <a:sy n="95" d="100"/>
        </p:scale>
        <p:origin x="206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Меры поддержки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92F2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8EA-4ED8-9A0B-24C33DC85F8D}"/>
              </c:ext>
            </c:extLst>
          </c:dPt>
          <c:dPt>
            <c:idx val="1"/>
            <c:invertIfNegative val="0"/>
            <c:bubble3D val="0"/>
            <c:explosion val="18"/>
            <c:spPr>
              <a:solidFill>
                <a:srgbClr val="E64C3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8EA-4ED8-9A0B-24C33DC85F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Всего мер</c:v>
                </c:pt>
                <c:pt idx="1">
                  <c:v>В МФЦ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80</c:v>
                </c:pt>
                <c:pt idx="1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EA-4ED8-9A0B-24C33DC85F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96315376"/>
        <c:axId val="1096316624"/>
      </c:barChart>
      <c:valAx>
        <c:axId val="1096316624"/>
        <c:scaling>
          <c:orientation val="minMax"/>
          <c:max val="8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6315376"/>
        <c:crosses val="autoZero"/>
        <c:crossBetween val="between"/>
      </c:valAx>
      <c:catAx>
        <c:axId val="1096315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592F2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963166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C6FF1-8383-4C1D-84C3-87B3E7C79B92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C9002-5BA5-4193-9B66-99ABC73AB8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C9002-5BA5-4193-9B66-99ABC73AB88C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9827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C9002-5BA5-4193-9B66-99ABC73AB88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683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C9002-5BA5-4193-9B66-99ABC73AB88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232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C9002-5BA5-4193-9B66-99ABC73AB88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190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C9002-5BA5-4193-9B66-99ABC73AB88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933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C9002-5BA5-4193-9B66-99ABC73AB88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57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C9002-5BA5-4193-9B66-99ABC73AB88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319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C6F60-BB0F-494D-AB28-CDE9BAE1DADB}" type="datetimeFigureOut">
              <a:rPr lang="ru-RU" smtClean="0"/>
              <a:pPr/>
              <a:t>18.06.2026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F9124-6143-4143-8713-9B94F9C6595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3"/>
          <p:cNvSpPr txBox="1">
            <a:spLocks/>
          </p:cNvSpPr>
          <p:nvPr/>
        </p:nvSpPr>
        <p:spPr>
          <a:xfrm>
            <a:off x="251520" y="1052736"/>
            <a:ext cx="865779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Об организации </a:t>
            </a:r>
            <a:r>
              <a:rPr lang="ru-RU" sz="3200" b="1" dirty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предоставления </a:t>
            </a:r>
            <a: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мер </a:t>
            </a:r>
            <a:r>
              <a:rPr lang="ru-RU" sz="3200" b="1" dirty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поддержки участникам СВО </a:t>
            </a:r>
            <a: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членам </a:t>
            </a:r>
            <a: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3200" b="1" dirty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семей </a:t>
            </a:r>
            <a: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b="1" dirty="0">
                <a:solidFill>
                  <a:srgbClr val="592F20"/>
                </a:solidFill>
                <a:latin typeface="Times New Roman" pitchFamily="18" charset="0"/>
                <a:cs typeface="Times New Roman" pitchFamily="18" charset="0"/>
              </a:rPr>
              <a:t>рамках посещения МФЦ</a:t>
            </a:r>
          </a:p>
          <a:p>
            <a:endParaRPr lang="ru-RU" sz="3600" b="1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31484" y="6119336"/>
            <a:ext cx="56735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  <a:r>
              <a:rPr lang="ru-RU" sz="14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Жихарева </a:t>
            </a:r>
            <a:r>
              <a:rPr lang="ru-RU" sz="1400" b="1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4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.А.</a:t>
            </a:r>
          </a:p>
          <a:p>
            <a:pPr algn="r"/>
            <a:r>
              <a:rPr lang="ru-RU" sz="1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</a:t>
            </a:r>
            <a:br>
              <a:rPr lang="ru-RU" sz="1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 ЛО «МФЦ» </a:t>
            </a:r>
            <a:endParaRPr lang="ru-RU" sz="1400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80810"/>
            <a:ext cx="4533900" cy="343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92180" y="229289"/>
            <a:ext cx="73515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</a:t>
            </a:r>
            <a:br>
              <a:rPr lang="ru-RU" sz="28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МФЦ Ленинградской области:</a:t>
            </a:r>
            <a:endParaRPr lang="ru-RU" sz="2800" b="1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5387" y="1444895"/>
            <a:ext cx="60270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rgbClr val="E64C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 </a:t>
            </a: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поддержки 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СВО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членов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семей</a:t>
            </a:r>
          </a:p>
          <a:p>
            <a:endParaRPr lang="ru-RU" sz="2000" u="sng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u="sng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информированию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мерах поддержки,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оказываются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муниципалитетами</a:t>
            </a:r>
            <a:endParaRPr lang="ru-RU" sz="2000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4008" y="4509120"/>
            <a:ext cx="3995097" cy="2215255"/>
          </a:xfrm>
          <a:prstGeom prst="rect">
            <a:avLst/>
          </a:prstGeom>
        </p:spPr>
      </p:pic>
      <p:graphicFrame>
        <p:nvGraphicFramePr>
          <p:cNvPr id="40" name="Диаграмма 39"/>
          <p:cNvGraphicFramePr/>
          <p:nvPr>
            <p:extLst>
              <p:ext uri="{D42A27DB-BD31-4B8C-83A1-F6EECF244321}">
                <p14:modId xmlns:p14="http://schemas.microsoft.com/office/powerpoint/2010/main" val="3159880726"/>
              </p:ext>
            </p:extLst>
          </p:nvPr>
        </p:nvGraphicFramePr>
        <p:xfrm>
          <a:off x="4691809" y="1530755"/>
          <a:ext cx="3851081" cy="1564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42" name="Рисунок 4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544" y="4509120"/>
            <a:ext cx="3589339" cy="2221263"/>
          </a:xfrm>
          <a:prstGeom prst="rect">
            <a:avLst/>
          </a:prstGeom>
        </p:spPr>
      </p:pic>
      <p:sp>
        <p:nvSpPr>
          <p:cNvPr id="43" name="Прямоугольник 42"/>
          <p:cNvSpPr/>
          <p:nvPr/>
        </p:nvSpPr>
        <p:spPr>
          <a:xfrm>
            <a:off x="4595595" y="1530755"/>
            <a:ext cx="4043510" cy="1564135"/>
          </a:xfrm>
          <a:prstGeom prst="rect">
            <a:avLst/>
          </a:prstGeom>
          <a:noFill/>
          <a:ln w="12700">
            <a:solidFill>
              <a:srgbClr val="592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0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07869" y="170123"/>
            <a:ext cx="735155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совместной работы по организации прима заявлений и документов по мерам поддержки муниципалитетов в МФЦ ЛО:</a:t>
            </a:r>
            <a:endParaRPr lang="ru-RU" sz="2600" b="1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7869" y="1553301"/>
            <a:ext cx="893613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Гатчинский МО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соглашение с МФЦ подписано обеими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сторонами: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i="1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16.06.2026 </a:t>
            </a: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реализовано </a:t>
            </a:r>
            <a:r>
              <a:rPr lang="ru-RU" i="1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иной услуги «Предоставление жилых помещений семьям участников специальной военной операции (СВО), признанным нуждающимися в жилых помещениях, предоставляемых </a:t>
            </a: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i="1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договорам социального найма или нуждающимися в улучшении жилищных условий на территории Гатчинского муниципального округа </a:t>
            </a: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Ленинградской области»;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i="1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18.06.2026 введена муниципальная услуга по предоставлению земельного сертификата в соответствии с областным законом </a:t>
            </a: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105-оз</a:t>
            </a:r>
            <a:r>
              <a:rPr lang="ru-RU" i="1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соответствии </a:t>
            </a: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i="1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заключенным соглашением.</a:t>
            </a:r>
            <a:endParaRPr lang="ru-RU" i="1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Тихвинский МР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соглашение подписано со стороны МФЦ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администрацию: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</a:t>
            </a:r>
            <a:r>
              <a:rPr lang="ru-RU" i="1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готовятся к вводу после вступления в силу </a:t>
            </a:r>
            <a:r>
              <a:rPr lang="ru-RU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соглашения.</a:t>
            </a:r>
            <a:endParaRPr lang="ru-RU" i="1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Кингисеппский МР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 стороны МФЦ направлено официальное письмо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администрацию с перечнем необходимых работ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предоставления услуги в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МФЦ</a:t>
            </a:r>
            <a:r>
              <a:rPr lang="en-US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3316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07869" y="170123"/>
            <a:ext cx="735155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совместной работы по организации прима заявлений и документов по мерам поддержки муниципалитетов в МФЦ ЛО:</a:t>
            </a:r>
            <a:endParaRPr lang="ru-RU" sz="2600" b="1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7869" y="1533834"/>
            <a:ext cx="8936131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err="1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Приозерский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Подпорожский </a:t>
            </a: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Ломоносовский МР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Бокситогрский МР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Выборгский МР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err="1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Киришский</a:t>
            </a: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err="1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Лужский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МР</a:t>
            </a:r>
            <a:endParaRPr lang="ru-RU" sz="2000" b="1" dirty="0">
              <a:solidFill>
                <a:srgbClr val="E64C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3263449" y="1528060"/>
            <a:ext cx="360040" cy="2585156"/>
          </a:xfrm>
          <a:prstGeom prst="rightBrace">
            <a:avLst/>
          </a:prstGeom>
          <a:ln w="0">
            <a:solidFill>
              <a:srgbClr val="592F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707904" y="2391482"/>
            <a:ext cx="47347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оступили ответы о готовности </a:t>
            </a:r>
            <a:b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заключению соглашений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МФЦ на предоставление таких услуг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7869" y="4280630"/>
            <a:ext cx="8728457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Услуги: </a:t>
            </a:r>
            <a:endParaRPr lang="ru-RU" sz="2000" b="1" i="1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единовременной денежной выплаты на приобретение </a:t>
            </a: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жилого помещения на территории Ленинградской </a:t>
            </a: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единовременной денежной выплаты на проведение капитального ремонта жилого дома, предоставление отсрочки уплаты арендной </a:t>
            </a: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платы.</a:t>
            </a:r>
          </a:p>
          <a:p>
            <a:pPr>
              <a:spcBef>
                <a:spcPts val="600"/>
              </a:spcBef>
            </a:pPr>
            <a:r>
              <a:rPr lang="ru-RU" sz="2000" b="1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Справочно: </a:t>
            </a:r>
          </a:p>
          <a:p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Необходимо внести изменения в </a:t>
            </a:r>
            <a:r>
              <a:rPr lang="ru-RU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 Ленинградской </a:t>
            </a: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области.</a:t>
            </a:r>
            <a:endParaRPr lang="ru-RU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4012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07869" y="170123"/>
            <a:ext cx="735155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совместной работы по организации прима заявлений и документов по мерам поддержки муниципалитетов в МФЦ ЛО:</a:t>
            </a:r>
            <a:endParaRPr lang="ru-RU" sz="2600" b="1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7868" y="1754157"/>
            <a:ext cx="8936131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err="1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Сланцевский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err="1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Волосовский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err="1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Волховский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Кировский </a:t>
            </a: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err="1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Сосновоборский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000" b="1" dirty="0">
              <a:solidFill>
                <a:srgbClr val="E64C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3263449" y="1770150"/>
            <a:ext cx="360040" cy="1828932"/>
          </a:xfrm>
          <a:prstGeom prst="rightBrace">
            <a:avLst/>
          </a:prstGeom>
          <a:ln w="0">
            <a:solidFill>
              <a:srgbClr val="592F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779912" y="2330673"/>
            <a:ext cx="4734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предоставили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исчерпывающую информацию о запрашиваемых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мерах </a:t>
            </a:r>
            <a:endParaRPr lang="ru-RU" sz="2000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7869" y="5584749"/>
            <a:ext cx="893613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err="1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Лодейнопольский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err="1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Тосненский</a:t>
            </a:r>
            <a:r>
              <a:rPr lang="ru-RU" sz="2000" b="1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79912" y="5303751"/>
            <a:ext cx="47347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предоставили ответ на запрос Комитета экономического развития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инвестиционной деятельности </a:t>
            </a:r>
            <a:r>
              <a:rPr lang="ru-RU" sz="20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Ленинградской области</a:t>
            </a:r>
            <a:endParaRPr lang="ru-RU" sz="2000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3263449" y="5451625"/>
            <a:ext cx="360040" cy="1024680"/>
          </a:xfrm>
          <a:prstGeom prst="rightBrace">
            <a:avLst>
              <a:gd name="adj1" fmla="val 19497"/>
              <a:gd name="adj2" fmla="val 50000"/>
            </a:avLst>
          </a:prstGeom>
          <a:ln w="0">
            <a:solidFill>
              <a:srgbClr val="592F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23528" y="3694655"/>
            <a:ext cx="918866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Справочно: </a:t>
            </a:r>
          </a:p>
          <a:p>
            <a:r>
              <a:rPr lang="ru-RU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Вышеуказанные администрации ссылаются на соглашения с МФЦ </a:t>
            </a: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информировании о мерах поддержки участников СВО по их услугам, </a:t>
            </a: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относится </a:t>
            </a: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запросу Комитета экономического развития и инвестиционной деятельности </a:t>
            </a:r>
            <a:r>
              <a:rPr lang="ru-RU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Ленинградской области.</a:t>
            </a:r>
            <a:endParaRPr lang="ru-RU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8387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23820" y="173116"/>
            <a:ext cx="73515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администраций Всеволожского района:</a:t>
            </a:r>
            <a:endParaRPr lang="ru-RU" sz="2800" b="1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279460"/>
              </p:ext>
            </p:extLst>
          </p:nvPr>
        </p:nvGraphicFramePr>
        <p:xfrm>
          <a:off x="191210" y="1244626"/>
          <a:ext cx="8773278" cy="5460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6454">
                  <a:extLst>
                    <a:ext uri="{9D8B030D-6E8A-4147-A177-3AD203B41FA5}">
                      <a16:colId xmlns:a16="http://schemas.microsoft.com/office/drawing/2014/main" val="305235302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48391749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val="1408294988"/>
                    </a:ext>
                  </a:extLst>
                </a:gridCol>
              </a:tblGrid>
              <a:tr h="270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E64C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ОМСУ</a:t>
                      </a:r>
                      <a:endParaRPr lang="ru-RU" sz="1050" dirty="0">
                        <a:solidFill>
                          <a:srgbClr val="E64C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E64C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</a:t>
                      </a:r>
                      <a:endParaRPr lang="ru-RU" sz="1050">
                        <a:solidFill>
                          <a:srgbClr val="E64C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E64C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Меры поддержки</a:t>
                      </a:r>
                      <a:endParaRPr lang="ru-RU" sz="1050" dirty="0">
                        <a:solidFill>
                          <a:srgbClr val="E64C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480205"/>
                  </a:ext>
                </a:extLst>
              </a:tr>
              <a:tr h="1276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Всеволожский МР</a:t>
                      </a:r>
                      <a:endParaRPr lang="ru-RU" sz="14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отказ</a:t>
                      </a:r>
                      <a:endParaRPr lang="ru-RU" sz="12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Адресная </a:t>
                      </a:r>
                      <a:r>
                        <a:rPr lang="ru-RU" sz="13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помощь в виде единовременной денежной выплаты семье погибшего участника СВО либо принимавшего участие </a:t>
                      </a: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контртеррористической операции на территории РФ.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ru-RU" sz="1300" baseline="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Единовременная </a:t>
                      </a:r>
                      <a:r>
                        <a:rPr lang="ru-RU" sz="13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денежная компенсация расходов на проведение водопроводных сетей от точки подключения к централизованной системе холодного водоснабжения до ввода в домовладение</a:t>
                      </a: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3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7678583"/>
                  </a:ext>
                </a:extLst>
              </a:tr>
              <a:tr h="25417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Свердловское </a:t>
                      </a:r>
                      <a:r>
                        <a:rPr lang="ru-RU" sz="14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err="1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г.п</a:t>
                      </a:r>
                      <a:r>
                        <a:rPr lang="ru-RU" sz="14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4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</a:t>
                      </a:r>
                      <a: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внесение изменений </a:t>
                      </a:r>
                      <a:b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2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 совета депутатов</a:t>
                      </a:r>
                      <a:endParaRPr lang="ru-RU" sz="12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Единовременная </a:t>
                      </a:r>
                      <a:r>
                        <a:rPr lang="ru-RU" sz="13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материальная помощь участникам СВО, получившим увечье (ранение, контузию, травму) при выполнении задач в ходе СВО, имевшим место жительства на территории Свердловского городского поселения Всеволожского муниципального района Ленинградской области на момент получения увечья (ранения, контузии, травмы) или убывшим на военную службу с территории Свердловского городского поселения.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Единовременная </a:t>
                      </a:r>
                      <a:r>
                        <a:rPr lang="ru-RU" sz="13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материальная помощь членам семей лиц, проходивших службу в зоне проведения СВО, умерших вследствие увечья (ранения, контузии, травмы) или заболевания, полученного ими при выполнении задач </a:t>
                      </a: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ходе СВО, если смерть наступила до истечения одного года со дня их увольнения с военной службы (расторжения (истечения срока) контракта, прекращения правоотношений), имевших место жительства на территории Свердловского городского поселения на момент гибели (смерти).</a:t>
                      </a:r>
                      <a:endParaRPr lang="ru-RU" sz="13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383351"/>
                  </a:ext>
                </a:extLst>
              </a:tr>
              <a:tr h="4184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Дубровское</a:t>
                      </a:r>
                      <a:r>
                        <a:rPr lang="ru-RU" sz="14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err="1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г.п</a:t>
                      </a:r>
                      <a:r>
                        <a:rPr lang="ru-RU" sz="14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</a:t>
                      </a:r>
                      <a:b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12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поступила</a:t>
                      </a:r>
                      <a:endParaRPr lang="ru-RU" sz="12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*Единовременная </a:t>
                      </a:r>
                      <a:r>
                        <a:rPr lang="ru-RU" sz="13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материальная помощь семьям лиц, призванных на военную службу по мобилизации в Вооруженные Силы Российской Федерации</a:t>
                      </a:r>
                      <a:endParaRPr lang="ru-RU" sz="13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688845"/>
                  </a:ext>
                </a:extLst>
              </a:tr>
              <a:tr h="701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Морозовское </a:t>
                      </a:r>
                      <a:r>
                        <a:rPr lang="ru-RU" sz="14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err="1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г.п</a:t>
                      </a:r>
                      <a:r>
                        <a:rPr lang="ru-RU" sz="14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</a:t>
                      </a:r>
                      <a:b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12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поступила</a:t>
                      </a:r>
                      <a:endParaRPr lang="ru-RU" sz="12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*Предоставление </a:t>
                      </a:r>
                      <a:r>
                        <a:rPr lang="ru-RU" sz="1300" dirty="0">
                          <a:solidFill>
                            <a:srgbClr val="592F2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отсрочки по договорам аренды на период прохождения военной службы или оказания добровольного содействия в выполнении задач, возложенных на Вооруженные Силы Российской Федерации</a:t>
                      </a:r>
                      <a:endParaRPr lang="ru-RU" sz="1300" dirty="0">
                        <a:solidFill>
                          <a:srgbClr val="592F2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82" marR="483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214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3995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07869" y="476672"/>
            <a:ext cx="7351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Итог:</a:t>
            </a:r>
            <a:endParaRPr lang="ru-RU" sz="4000" b="1" dirty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7869" y="1553301"/>
            <a:ext cx="893613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 </a:t>
            </a:r>
            <a:r>
              <a:rPr lang="ru-RU" sz="2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самоуправления </a:t>
            </a:r>
            <a:r>
              <a:rPr lang="ru-RU" sz="24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возможность приема заявлений и документов в </a:t>
            </a:r>
            <a:r>
              <a:rPr lang="ru-RU" sz="2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МФЦ Ленинградской области </a:t>
            </a:r>
            <a:br>
              <a:rPr lang="ru-RU" sz="2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предоставлению всех мер </a:t>
            </a:r>
            <a:r>
              <a:rPr lang="ru-RU" sz="2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</a:t>
            </a:r>
            <a:r>
              <a:rPr lang="ru-RU" sz="24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rgbClr val="592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sz="24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15.07.2026.</a:t>
            </a:r>
          </a:p>
          <a:p>
            <a:r>
              <a:rPr lang="ru-RU" sz="24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тчет </a:t>
            </a:r>
            <a:r>
              <a:rPr lang="ru-RU" sz="2400" dirty="0">
                <a:solidFill>
                  <a:srgbClr val="592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проделанной работе -</a:t>
            </a:r>
            <a:r>
              <a:rPr lang="ru-RU" sz="2400" dirty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E64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24.07.2026.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096" y="3492293"/>
            <a:ext cx="3384904" cy="3384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45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2832</TotalTime>
  <Words>359</Words>
  <Application>Microsoft Office PowerPoint</Application>
  <PresentationFormat>Экран (4:3)</PresentationFormat>
  <Paragraphs>72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iv_smirnova</dc:creator>
  <cp:lastModifiedBy>Смирнова Ирина Викторовна</cp:lastModifiedBy>
  <cp:revision>303</cp:revision>
  <dcterms:created xsi:type="dcterms:W3CDTF">2023-07-12T09:04:16Z</dcterms:created>
  <dcterms:modified xsi:type="dcterms:W3CDTF">2026-06-18T08:01:02Z</dcterms:modified>
</cp:coreProperties>
</file>