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3" autoAdjust="0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-69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8EBF-808D-412B-95B0-4769CECAE1D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21F7-C870-4D58-B771-2ACF1B94F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6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314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Продан Юлия Андреевна-начальник </a:t>
            </a:r>
            <a:r>
              <a:rPr lang="en-US" sz="1600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департамента</a:t>
            </a: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процессного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управления</a:t>
            </a:r>
            <a:r>
              <a:rPr lang="ru-RU" sz="1600" i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ru-RU" sz="1600" i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err="1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государственных</a:t>
            </a:r>
            <a:r>
              <a:rPr lang="en-US" sz="1600" i="1" dirty="0" smtClean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</a:t>
            </a: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2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сроков предоставления </a:t>
            </a:r>
            <a:r>
              <a:rPr lang="en-US" sz="4200" dirty="0" err="1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</a:t>
            </a:r>
            <a:r>
              <a:rPr lang="en-US" sz="4200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
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мониторингу срока предоставления услуг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30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с нарушением сроков (11-18.09.2025)
</a:t>
            </a:r>
            <a:endParaRPr lang="en-US" sz="23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по обращениям с нарушением сроков, их </a:t>
            </a:r>
            <a:r>
              <a:rPr lang="en-US" sz="14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обработке</a:t>
            </a: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14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состоянию на 18.09.2025.
Большое количество необработанных обращений указывает на сохраняющиеся проблемы в сроках исполнения.
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Приозерский</a:t>
            </a: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</a:t>
            </a: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5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5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обращений с нарушением, 19 остались необработанными с предыдущего мониторинга, что свидетельствует о системных трудностях.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Выборгский</a:t>
            </a:r>
            <a:r>
              <a:rPr lang="en-US" sz="135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8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</a:t>
            </a:r>
            <a:r>
              <a:rPr lang="en-US" sz="135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358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</a:t>
            </a:r>
          </a:p>
          <a:p>
            <a:pPr marL="0" indent="0" algn="l">
              <a:lnSpc>
                <a:spcPct val="115000"/>
              </a:lnSpc>
              <a:buNone/>
            </a:pPr>
            <a:r>
              <a:rPr lang="en-US" sz="1358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</a:t>
            </a:r>
            <a:r>
              <a:rPr lang="en-US" sz="1358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с просрочками, при этом 136 обращений по прошлым периодам остаются неотработанными, что указывает на значительные сбои и задержки.
</a:t>
            </a:r>
            <a:endParaRPr lang="en-US" sz="1358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просрочек в Приозерском и Выборгском районах демонстрирует повторяющиеся проблемы в </a:t>
            </a:r>
            <a:r>
              <a:rPr lang="en-US" sz="15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администрировании</a:t>
            </a: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5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муниципальных </a:t>
            </a:r>
            <a:r>
              <a:rPr lang="en-US" sz="15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</a:t>
            </a:r>
            <a:r>
              <a:rPr lang="en-US" sz="15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данных муниципалитетах.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принятия целевых мер для восстановления контроля и повышения эффективности работы  в органах, предоставляющие услуги, этих районов.
</a:t>
            </a:r>
            <a:endParaRPr lang="en-US" sz="1397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52792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</a:t>
            </a:r>
            <a:r>
              <a:rPr lang="en-US" sz="24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обращений</a:t>
            </a: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</a:t>
            </a:r>
            <a:r>
              <a:rPr lang="ru-RU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нарушением сроков предоставления государственных и муниципальных услуг в МФЦ </a:t>
            </a:r>
            <a:r>
              <a:rPr lang="en-US" sz="8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rgbClr val="0D2772"/>
                </a:solidFill>
                <a:latin typeface="Arial" pitchFamily="34" charset="0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303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нарушения сроков предоставления услуг за январь-август 2025 года в ПГС – всего оказано услуг 99 260 из них 8 236 с нарушениями (8,3 %) </a:t>
            </a:r>
            <a:r>
              <a:rPr lang="en-US" sz="230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03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4594" y="1714608"/>
            <a:ext cx="7722892" cy="392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95259" y="1737726"/>
            <a:ext cx="749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закрытыми заявлениями остаются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11,1 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 (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20,2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% за январь-май)</a:t>
            </a:r>
            <a:endParaRPr lang="ru-RU" dirty="0"/>
          </a:p>
        </p:txBody>
      </p:sp>
      <p:sp>
        <p:nvSpPr>
          <p:cNvPr id="11" name="object 12"/>
          <p:cNvSpPr/>
          <p:nvPr/>
        </p:nvSpPr>
        <p:spPr>
          <a:xfrm>
            <a:off x="839915" y="2661796"/>
            <a:ext cx="3744416" cy="1296144"/>
          </a:xfrm>
          <a:custGeom>
            <a:avLst/>
            <a:gdLst/>
            <a:ahLst/>
            <a:cxnLst/>
            <a:rect l="l" t="t" r="r" b="b"/>
            <a:pathLst>
              <a:path w="2324100" h="1156970">
                <a:moveTo>
                  <a:pt x="2238883" y="0"/>
                </a:moveTo>
                <a:lnTo>
                  <a:pt x="85216" y="0"/>
                </a:lnTo>
                <a:lnTo>
                  <a:pt x="52077" y="6707"/>
                </a:lnTo>
                <a:lnTo>
                  <a:pt x="24987" y="24987"/>
                </a:lnTo>
                <a:lnTo>
                  <a:pt x="6707" y="52077"/>
                </a:lnTo>
                <a:lnTo>
                  <a:pt x="0" y="85216"/>
                </a:lnTo>
                <a:lnTo>
                  <a:pt x="0" y="1071498"/>
                </a:lnTo>
                <a:lnTo>
                  <a:pt x="6707" y="1104638"/>
                </a:lnTo>
                <a:lnTo>
                  <a:pt x="24987" y="1131728"/>
                </a:lnTo>
                <a:lnTo>
                  <a:pt x="52077" y="1150008"/>
                </a:lnTo>
                <a:lnTo>
                  <a:pt x="85216" y="1156715"/>
                </a:lnTo>
                <a:lnTo>
                  <a:pt x="2238883" y="1156715"/>
                </a:lnTo>
                <a:lnTo>
                  <a:pt x="2272022" y="1150008"/>
                </a:lnTo>
                <a:lnTo>
                  <a:pt x="2299112" y="1131728"/>
                </a:lnTo>
                <a:lnTo>
                  <a:pt x="2317392" y="1104638"/>
                </a:lnTo>
                <a:lnTo>
                  <a:pt x="2324099" y="1071498"/>
                </a:lnTo>
                <a:lnTo>
                  <a:pt x="2324099" y="85216"/>
                </a:lnTo>
                <a:lnTo>
                  <a:pt x="2317392" y="52077"/>
                </a:lnTo>
                <a:lnTo>
                  <a:pt x="2299112" y="24987"/>
                </a:lnTo>
                <a:lnTo>
                  <a:pt x="2272022" y="6707"/>
                </a:lnTo>
                <a:lnTo>
                  <a:pt x="223888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76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67907" y="2769165"/>
            <a:ext cx="3816424" cy="108140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8C723"/>
              </a:buClr>
              <a:buFont typeface="Wingdings 2"/>
              <a:buNone/>
            </a:pPr>
            <a:r>
              <a:rPr lang="ru-RU" sz="2800" dirty="0" smtClean="0"/>
              <a:t>Выявлено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355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smtClean="0"/>
              <a:t>нарушение у ОИВ</a:t>
            </a:r>
          </a:p>
          <a:p>
            <a:pPr>
              <a:buClr>
                <a:srgbClr val="98C723"/>
              </a:buClr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6941153" y="2587353"/>
            <a:ext cx="3706638" cy="1296144"/>
          </a:xfrm>
          <a:custGeom>
            <a:avLst/>
            <a:gdLst/>
            <a:ahLst/>
            <a:cxnLst/>
            <a:rect l="l" t="t" r="r" b="b"/>
            <a:pathLst>
              <a:path w="2324100" h="1156970">
                <a:moveTo>
                  <a:pt x="2238883" y="0"/>
                </a:moveTo>
                <a:lnTo>
                  <a:pt x="85216" y="0"/>
                </a:lnTo>
                <a:lnTo>
                  <a:pt x="52077" y="6707"/>
                </a:lnTo>
                <a:lnTo>
                  <a:pt x="24987" y="24987"/>
                </a:lnTo>
                <a:lnTo>
                  <a:pt x="6707" y="52077"/>
                </a:lnTo>
                <a:lnTo>
                  <a:pt x="0" y="85216"/>
                </a:lnTo>
                <a:lnTo>
                  <a:pt x="0" y="1071498"/>
                </a:lnTo>
                <a:lnTo>
                  <a:pt x="6707" y="1104638"/>
                </a:lnTo>
                <a:lnTo>
                  <a:pt x="24987" y="1131728"/>
                </a:lnTo>
                <a:lnTo>
                  <a:pt x="52077" y="1150008"/>
                </a:lnTo>
                <a:lnTo>
                  <a:pt x="85216" y="1156715"/>
                </a:lnTo>
                <a:lnTo>
                  <a:pt x="2238883" y="1156715"/>
                </a:lnTo>
                <a:lnTo>
                  <a:pt x="2272022" y="1150008"/>
                </a:lnTo>
                <a:lnTo>
                  <a:pt x="2299112" y="1131728"/>
                </a:lnTo>
                <a:lnTo>
                  <a:pt x="2317392" y="1104638"/>
                </a:lnTo>
                <a:lnTo>
                  <a:pt x="2324099" y="1071498"/>
                </a:lnTo>
                <a:lnTo>
                  <a:pt x="2324099" y="85216"/>
                </a:lnTo>
                <a:lnTo>
                  <a:pt x="2317392" y="52077"/>
                </a:lnTo>
                <a:lnTo>
                  <a:pt x="2299112" y="24987"/>
                </a:lnTo>
                <a:lnTo>
                  <a:pt x="2272022" y="6707"/>
                </a:lnTo>
                <a:lnTo>
                  <a:pt x="223888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76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821054" y="2661796"/>
            <a:ext cx="3816424" cy="1081406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8C723"/>
              </a:buClr>
              <a:buFont typeface="Wingdings 2"/>
              <a:buNone/>
            </a:pPr>
            <a:r>
              <a:rPr lang="ru-RU" sz="2800" dirty="0" smtClean="0"/>
              <a:t>Выявлено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7 881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2800" dirty="0" smtClean="0"/>
              <a:t>нарушение у ОМСУ</a:t>
            </a:r>
          </a:p>
          <a:p>
            <a:pPr>
              <a:buClr>
                <a:srgbClr val="98C723"/>
              </a:buClr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895" y="4582048"/>
            <a:ext cx="8381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</a:t>
            </a:r>
            <a:r>
              <a:rPr lang="en-US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</a:t>
            </a:r>
            <a:r>
              <a:rPr lang="en-US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рассмотренных заявлений у </a:t>
            </a:r>
            <a:r>
              <a:rPr lang="en-US" b="1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Выборгск</a:t>
            </a:r>
            <a:r>
              <a:rPr lang="ru-RU" b="1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</a:t>
            </a:r>
            <a:r>
              <a:rPr lang="en-US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38,7</a:t>
            </a:r>
            <a:r>
              <a:rPr lang="ru-RU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% от общего числа</a:t>
            </a:r>
            <a:endParaRPr lang="ru-RU" dirty="0">
              <a:solidFill>
                <a:srgbClr val="0D2772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реализует решения комиссии от 26.06.2025 по </a:t>
            </a:r>
            <a:r>
              <a:rPr lang="en-US" sz="16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контролю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сроков</a:t>
            </a:r>
            <a:r>
              <a:rPr lang="ru-RU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соответствующие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переданы </a:t>
            </a:r>
            <a:r>
              <a:rPr lang="en-US" sz="16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Прокуратуру Ленинградской области для дальнейшего надзора.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выписаны протоколы об </a:t>
            </a:r>
            <a:r>
              <a:rPr lang="en-US" sz="1600" dirty="0" err="1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административных</a:t>
            </a: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правонарушениях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dirty="0" smtClean="0"/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6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реагирования Комитета и надзорных органов
</a:t>
            </a:r>
            <a:endParaRPr lang="en-US" sz="256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фиксируются даты и номера реестров при отправке документов в МФЦ, что увеличивает время для анализа результатов мониторинга.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отсутствуют сведения о принятых мерах для обеспечения своевременного предоставления услуг, что свидетельствует об отсутствии работы в этом направлении.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отсутствуют конкретные причины задержек в предоставленных пояснениях, сообщается лишь «в печати», «на согласовании» или «в работе», что не дает детального понимания.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Замечания по пояснениям от органов местного самоуправления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70659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4766" y="1832251"/>
            <a:ext cx="11002467" cy="170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нарушения сроков требуют ужесточения контроля, стандартизации процедур и активности взаимодействия внутри ОМСУ.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91236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346</Words>
  <Application>Microsoft Office PowerPoint</Application>
  <PresentationFormat>Произвольный</PresentationFormat>
  <Paragraphs>39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Смородникова Евгения Валерьевна</cp:lastModifiedBy>
  <cp:revision>9</cp:revision>
  <dcterms:created xsi:type="dcterms:W3CDTF">2025-09-24T10:53:49Z</dcterms:created>
  <dcterms:modified xsi:type="dcterms:W3CDTF">2025-09-25T07:08:53Z</dcterms:modified>
</cp:coreProperties>
</file>