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60" r:id="rId5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>
        <p:scale>
          <a:sx n="180" d="100"/>
          <a:sy n="180" d="100"/>
        </p:scale>
        <p:origin x="-82" y="1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22885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2913063" y="0"/>
            <a:ext cx="222885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C57661-410C-49E4-89E1-CA06215CA2D4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-47625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14350" y="4343400"/>
            <a:ext cx="41148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22885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2913063" y="8685213"/>
            <a:ext cx="222885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9E49FA-528E-446F-BEFF-DC6E5DC203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575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3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5029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7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 сроках внесения изменений в методические рекомендации предоставления муниципальных услуг в связи с обновлением структуры административного
регламента
</a:t>
            </a: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Сроки и ответственные за обновление методических рекомендаций в Ленинградской области в 2025 году
</a:t>
            </a:r>
            <a:r>
              <a:rPr lang="en-US" sz="1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Продан Юлия Андреевна </a:t>
            </a: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– Начальник департамента процессного управления и государственных услугКомитета экономического развития и инвестиционной деятельности Ленинградской области
</a:t>
            </a:r>
            <a:endParaRPr lang="en-US" sz="276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0"/>
          <p:cNvSpPr txBox="1"/>
          <p:nvPr/>
        </p:nvSpPr>
        <p:spPr>
          <a:xfrm>
            <a:off x="305733" y="1273433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Актуализация структуры административного регламента требует корректировки методических рекомендаций 
(</a:t>
            </a: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Федеральный закон 210-ФЗ (ред. от 26.12.2024 № 494-ФЗ), Постановление Правительства РФ 1228 (ред. от 28.04.2025 № 569))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pic>
        <p:nvPicPr>
          <p:cNvPr id="1028" name="Picture 4" descr="Picture back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3833" y="791634"/>
            <a:ext cx="4424815" cy="4188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78741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00" y="1270000"/>
            <a:ext cx="3926098" cy="14804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just">
              <a:lnSpc>
                <a:spcPct val="115000"/>
              </a:lnSpc>
            </a:pPr>
            <a:r>
              <a:rPr lang="ru-RU" sz="1100" b="1" dirty="0" smtClean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            </a:t>
            </a:r>
            <a:r>
              <a:rPr lang="en-US" sz="1100" b="1" dirty="0" smtClean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03.10.2025 </a:t>
            </a:r>
            <a:r>
              <a:rPr lang="en-US" sz="11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г.</a:t>
            </a:r>
            <a:r>
              <a:rPr lang="en-US" sz="509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ru-RU" sz="509" b="1" dirty="0" smtClean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700" dirty="0" err="1" smtClean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Архивное</a:t>
            </a:r>
            <a:r>
              <a:rPr lang="en-US" sz="700" dirty="0" smtClean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700" dirty="0" err="1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</a:t>
            </a:r>
            <a:r>
              <a:rPr lang="en-US" sz="7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700" dirty="0" smtClean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ЛО, </a:t>
            </a:r>
            <a:r>
              <a:rPr lang="en-US" sz="700" dirty="0" smtClean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</a:t>
            </a:r>
            <a:r>
              <a:rPr lang="en-US" sz="700" dirty="0" err="1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</a:t>
            </a:r>
            <a:r>
              <a:rPr lang="en-US" sz="7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7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ЖКХ</a:t>
            </a:r>
            <a:r>
              <a:rPr lang="en-US" sz="7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700" dirty="0" smtClean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</a:t>
            </a:r>
            <a:r>
              <a:rPr lang="en-US" sz="700" dirty="0" err="1" smtClean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</a:t>
            </a:r>
            <a:r>
              <a:rPr lang="ru-RU" sz="700" dirty="0" smtClean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 строит.</a:t>
            </a:r>
            <a:r>
              <a:rPr lang="en-US" sz="700" dirty="0" smtClean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700" dirty="0" err="1" smtClean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надз</a:t>
            </a:r>
            <a:r>
              <a:rPr lang="ru-RU" sz="700" dirty="0" smtClean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r>
              <a:rPr lang="en-US" sz="700" dirty="0" smtClean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7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 </a:t>
            </a:r>
            <a:r>
              <a:rPr lang="en-US" sz="700" dirty="0" err="1" smtClean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</a:t>
            </a:r>
            <a:r>
              <a:rPr lang="ru-RU" sz="700" dirty="0" smtClean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r>
              <a:rPr lang="en-US" sz="700" dirty="0" smtClean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700" dirty="0" err="1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экспертизы</a:t>
            </a:r>
            <a:r>
              <a:rPr lang="en-US" sz="7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
Комитет </a:t>
            </a:r>
            <a:r>
              <a:rPr lang="en-US" sz="700" dirty="0" err="1" smtClean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град</a:t>
            </a:r>
            <a:r>
              <a:rPr lang="ru-RU" sz="700" dirty="0" smtClean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r>
              <a:rPr lang="en-US" sz="700" dirty="0" smtClean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700" dirty="0" smtClean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</a:t>
            </a:r>
            <a:r>
              <a:rPr lang="en-US" sz="700" dirty="0" err="1" smtClean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олитики</a:t>
            </a:r>
            <a:r>
              <a:rPr lang="ru-RU" sz="700" dirty="0" smtClean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700" dirty="0" smtClean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</a:t>
            </a:r>
            <a:r>
              <a:rPr lang="en-US" sz="7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</a:t>
            </a:r>
            <a:r>
              <a:rPr lang="en-US" sz="700" dirty="0" err="1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строительству</a:t>
            </a:r>
            <a:r>
              <a:rPr lang="en-US" sz="7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
Комитет Ленинградской области по обращению с отходами
Комитет по сохранению культурного </a:t>
            </a:r>
            <a:r>
              <a:rPr lang="en-US" sz="700" dirty="0" err="1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наследия</a:t>
            </a:r>
            <a:r>
              <a:rPr lang="en-US" sz="7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
Комитет по физической культуре и </a:t>
            </a:r>
            <a:r>
              <a:rPr lang="en-US" sz="700" dirty="0" err="1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спорту</a:t>
            </a:r>
            <a:r>
              <a:rPr lang="en-US" sz="7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
Комитет государственного жилищного надзора и </a:t>
            </a:r>
            <a:r>
              <a:rPr lang="en-US" sz="700" dirty="0" err="1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контроля</a:t>
            </a:r>
            <a:r>
              <a:rPr lang="en-US" sz="7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
Комитет по природным </a:t>
            </a:r>
            <a:r>
              <a:rPr lang="en-US" sz="700" dirty="0" err="1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ресурсам</a:t>
            </a:r>
            <a:r>
              <a:rPr lang="en-US" sz="7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
Ленинградский областной комитет по управлению государственным имуществом
Комитет общего и профессионального </a:t>
            </a:r>
            <a:r>
              <a:rPr lang="en-US" sz="700" dirty="0" err="1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образования</a:t>
            </a:r>
            <a:r>
              <a:rPr lang="en-US" sz="7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509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509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3373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lnSpc>
                <a:spcPct val="115000"/>
              </a:lnSpc>
              <a:buNone/>
            </a:pPr>
            <a:r>
              <a:rPr lang="ru-RU" sz="700" b="1" dirty="0" smtClean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            </a:t>
            </a:r>
            <a:r>
              <a:rPr lang="en-US" sz="11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10.10.2025 </a:t>
            </a:r>
            <a:r>
              <a:rPr lang="en-US" sz="11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г.</a:t>
            </a:r>
            <a:r>
              <a:rPr lang="en-US" sz="7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7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Ленинградский областной комитет по управлению государственным имуществом
</a:t>
            </a:r>
            <a:r>
              <a:rPr lang="en-US" sz="7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15.10.2025 г.
</a:t>
            </a:r>
            <a:r>
              <a:rPr lang="en-US" sz="7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жилищно-коммунальному </a:t>
            </a:r>
            <a:r>
              <a:rPr lang="en-US" sz="700" dirty="0" err="1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хозяйству</a:t>
            </a:r>
            <a:r>
              <a:rPr lang="en-US" sz="7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
Комитет государственного строительного надзора и государственной </a:t>
            </a:r>
            <a:r>
              <a:rPr lang="en-US" sz="700" dirty="0" err="1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экспертизы</a:t>
            </a:r>
            <a:r>
              <a:rPr lang="en-US" sz="7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
Комитет градостроительной </a:t>
            </a:r>
            <a:r>
              <a:rPr lang="en-US" sz="700" dirty="0" err="1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политики</a:t>
            </a:r>
            <a:r>
              <a:rPr lang="en-US" sz="7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
Комитет государственного жилищного надзора и </a:t>
            </a:r>
            <a:r>
              <a:rPr lang="en-US" sz="700" dirty="0" err="1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контроля</a:t>
            </a:r>
            <a:r>
              <a:rPr lang="en-US" sz="7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
Комитет Ленинградской области по транспорту
Комитет по социальной защите </a:t>
            </a:r>
            <a:r>
              <a:rPr lang="en-US" sz="700" dirty="0" err="1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населения</a:t>
            </a:r>
            <a:r>
              <a:rPr lang="en-US" sz="7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
Комитет по развитию малого, среднего бизнеса и потребительского </a:t>
            </a:r>
            <a:r>
              <a:rPr lang="en-US" sz="700" dirty="0" err="1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рынка</a:t>
            </a:r>
            <a:r>
              <a:rPr lang="en-US" sz="7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
Комитет общего и профессионального </a:t>
            </a:r>
            <a:r>
              <a:rPr lang="en-US" sz="700" dirty="0" err="1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образования</a:t>
            </a:r>
            <a:r>
              <a:rPr lang="en-US" sz="7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
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373967"/>
            <a:ext cx="3701100" cy="11738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ru-RU" sz="1050" b="1" dirty="0" smtClean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           20.10.2025 </a:t>
            </a:r>
            <a:r>
              <a:rPr lang="ru-RU" sz="105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г.</a:t>
            </a:r>
          </a:p>
          <a:p>
            <a:r>
              <a:rPr lang="ru-RU" sz="105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Доработанные </a:t>
            </a:r>
            <a:r>
              <a:rPr lang="ru-RU" sz="105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версии методических рекомендаций направить в ОМСУ для представления замечаний и предложений.</a:t>
            </a:r>
          </a:p>
          <a:p>
            <a:r>
              <a:rPr lang="ru-RU" sz="105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 </a:t>
            </a:r>
            <a:r>
              <a:rPr lang="ru-RU" sz="105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105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отсутствия замечаний к методическим рекомендациям считать одобренными с 05.11.2025 года.</a:t>
            </a:r>
          </a:p>
          <a:p>
            <a:pPr marL="0" indent="0" algn="l">
              <a:lnSpc>
                <a:spcPct val="115000"/>
              </a:lnSpc>
              <a:buNone/>
            </a:pPr>
            <a:r>
              <a:rPr lang="en-US" sz="1300" dirty="0" smtClean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373967"/>
            <a:ext cx="3701100" cy="11738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15000"/>
              </a:lnSpc>
              <a:buNone/>
            </a:pPr>
            <a:r>
              <a:rPr lang="ru-RU" sz="1050" b="1" dirty="0" smtClean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        </a:t>
            </a:r>
            <a:r>
              <a:rPr lang="en-US" sz="1050" b="1" dirty="0" smtClean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01.12.2025 </a:t>
            </a:r>
            <a:r>
              <a:rPr lang="en-US" sz="105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г.
</a:t>
            </a:r>
            <a:r>
              <a:rPr lang="en-US" sz="105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Рекомендовать ОМСУ внести изменения в административные регламенты по муниципальным услугам согласно методическим рекомендациям
</a:t>
            </a:r>
            <a:endParaRPr lang="en-US" sz="105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представления доработанных рекомендаций комитетами Ленинградской области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3431" y="1444350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70056" y="1466190"/>
            <a:ext cx="218400" cy="174720"/>
          </a:xfrm>
          <a:prstGeom prst="rect">
            <a:avLst/>
          </a:prstGeom>
        </p:spPr>
      </p:pic>
      <p:pic>
        <p:nvPicPr>
          <p:cNvPr id="7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13669" y="3137000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5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Внесение изменений в регламенты
</a:t>
            </a: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местного самоуправления должны обновить административные регламенты в соответствии с утверждёнными методическими рекомендациями до 1 декабря 2025 года.
</a:t>
            </a:r>
            <a:endParaRPr lang="en-US" sz="1500" dirty="0"/>
          </a:p>
        </p:txBody>
      </p:sp>
      <p:sp>
        <p:nvSpPr>
          <p:cNvPr id="12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422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глав администраций
</a:t>
            </a:r>
            <a:r>
              <a:rPr lang="en-US" sz="569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1233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Главы администраций муниципальных образований несут ответственность за своевременное и правильное внесение изменений в регламенты.
</a:t>
            </a:r>
            <a:endParaRPr lang="en-US" sz="1422" dirty="0"/>
          </a:p>
        </p:txBody>
      </p:sp>
      <p:sp>
        <p:nvSpPr>
          <p:cNvPr id="13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5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сроков
</a:t>
            </a: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1300" dirty="0" smtClean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1300" dirty="0" smtClean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</a:t>
            </a:r>
            <a:r>
              <a:rPr lang="en-US" sz="1300" dirty="0" err="1" smtClean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блюдение</a:t>
            </a:r>
            <a:r>
              <a:rPr lang="en-US" sz="1300" dirty="0" smtClean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установленных сроков обеспечивает своевременную реализацию обновлений и минимизирует риски нарушения законодательства.
</a:t>
            </a:r>
            <a:endParaRPr lang="en-US" sz="150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для органов местного самоуправления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81</Words>
  <Application>Microsoft Office PowerPoint</Application>
  <PresentationFormat>Экран (16:9)</PresentationFormat>
  <Paragraphs>22</Paragraphs>
  <Slides>4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PptxGenJS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Смородникова Евгения Валерьевна</cp:lastModifiedBy>
  <cp:revision>5</cp:revision>
  <dcterms:created xsi:type="dcterms:W3CDTF">2025-09-25T08:13:45Z</dcterms:created>
  <dcterms:modified xsi:type="dcterms:W3CDTF">2025-09-25T10:35:06Z</dcterms:modified>
</cp:coreProperties>
</file>