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310" r:id="rId3"/>
    <p:sldId id="264" r:id="rId4"/>
    <p:sldId id="302" r:id="rId5"/>
    <p:sldId id="315" r:id="rId6"/>
    <p:sldId id="314" r:id="rId7"/>
    <p:sldId id="299" r:id="rId8"/>
    <p:sldId id="307" r:id="rId9"/>
    <p:sldId id="290" r:id="rId10"/>
    <p:sldId id="294" r:id="rId11"/>
    <p:sldId id="289" r:id="rId12"/>
    <p:sldId id="305" r:id="rId13"/>
    <p:sldId id="28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8"/>
    <p:restoredTop sz="94807"/>
  </p:normalViewPr>
  <p:slideViewPr>
    <p:cSldViewPr snapToGrid="0">
      <p:cViewPr varScale="1">
        <p:scale>
          <a:sx n="108" d="100"/>
          <a:sy n="108" d="100"/>
        </p:scale>
        <p:origin x="108" y="3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DC7C-CE5D-AC4B-80DC-B055F04A247C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46DA-5311-5944-84FA-3955AE38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4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 err="1"/>
              <a:t>Дискриптор</a:t>
            </a:r>
            <a:r>
              <a:rPr lang="ru-RU" dirty="0"/>
              <a:t> с описанием события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br>
              <a:rPr lang="ru-RU" dirty="0"/>
            </a:br>
            <a:r>
              <a:rPr lang="ru-RU" dirty="0"/>
              <a:t>уровня для внутренней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11441112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Без изображения только с текстовым</a:t>
            </a:r>
            <a:br>
              <a:rPr lang="ru-RU" dirty="0"/>
            </a:br>
            <a:r>
              <a:rPr lang="ru-RU" dirty="0"/>
              <a:t>описанием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56B07905-6F0B-7504-B487-165122FC7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1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8AB5075B-3709-4A56-6128-F6728F70A2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937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>
            <a:extLst>
              <a:ext uri="{FF2B5EF4-FFF2-40B4-BE49-F238E27FC236}">
                <a16:creationId xmlns="" xmlns:a16="http://schemas.microsoft.com/office/drawing/2014/main" id="{038CA2A6-F7BC-5776-1DD7-3D6DC0E16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62513" y="0"/>
            <a:ext cx="7329487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4473023"/>
            <a:ext cx="5545138" cy="11880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88A03020-4C82-827B-1320-49C2210F97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2060576"/>
            <a:ext cx="5545138" cy="2412447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559073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="" xmlns:a16="http://schemas.microsoft.com/office/drawing/2014/main" id="{5F152811-27A2-BB04-FF17-8740DA39F3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060575"/>
            <a:ext cx="12192000" cy="47974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281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4775" y="384176"/>
            <a:ext cx="3236625" cy="10952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160E689-8015-2437-3630-04436B504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9700" y="368301"/>
            <a:ext cx="1764000" cy="11111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FB47EC6-5963-699C-32DD-0D6F829FC9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26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D0ED1BC-A2A7-33E8-B22A-A59E49572C57}"/>
              </a:ext>
            </a:extLst>
          </p:cNvPr>
          <p:cNvSpPr/>
          <p:nvPr userDrawn="1"/>
        </p:nvSpPr>
        <p:spPr>
          <a:xfrm>
            <a:off x="6096000" y="2060575"/>
            <a:ext cx="6096000" cy="4797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9FC2DFE-E75F-2DF9-BA15-FD4333615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46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56717459-20AE-FFCE-0BE1-11140A8C67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2060575"/>
            <a:ext cx="6096000" cy="47974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025404F4-6CF2-D4EE-D9FA-5050D5A709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DB08989A-57E4-A157-CFDB-8DE7EA91EF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879B26F-9985-089A-663B-604969CB5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C67DA491-310F-A109-36A2-873229E1F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2DD997A-F6DA-1AAC-8903-AFBC02AA9BFA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B8ECFE30-A297-4DD1-2A48-EA8268038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0374" y="36068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721F4CC8-B83F-0612-3B39-0D32486007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6068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4772972E-E951-F34D-3698-D34F2240AE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4" y="3622674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F5F5CBD4-6273-0078-2120-7A54DC7A4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5" y="3622674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06EBE27-7D51-AC23-13BF-D4D6BCCE1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51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56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0" y="1939927"/>
            <a:ext cx="12192000" cy="2282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4152898"/>
            <a:ext cx="12192000" cy="2705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D6E8BABA-FA99-3BB2-7068-BDBD775CB3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03993" y="4762498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="" xmlns:a16="http://schemas.microsoft.com/office/drawing/2014/main" id="{96FBB775-04BC-F231-BDB3-74637DC53F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094" y="4762498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686049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686049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2060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791156B-9954-124D-19DF-1A2E71F6A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56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2060575"/>
            <a:ext cx="12192000" cy="4797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6096000" y="1965159"/>
            <a:ext cx="6096000" cy="18977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50052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50052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285B07D6-8D31-707F-B17B-1245AAF64802}"/>
              </a:ext>
            </a:extLst>
          </p:cNvPr>
          <p:cNvSpPr/>
          <p:nvPr userDrawn="1"/>
        </p:nvSpPr>
        <p:spPr>
          <a:xfrm>
            <a:off x="0" y="2060575"/>
            <a:ext cx="6096000" cy="180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9697E441-CD4A-251B-7B1B-0B7399BF3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07993" y="250457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11">
            <a:extLst>
              <a:ext uri="{FF2B5EF4-FFF2-40B4-BE49-F238E27FC236}">
                <a16:creationId xmlns="" xmlns:a16="http://schemas.microsoft.com/office/drawing/2014/main" id="{45CA0F0B-C397-ACE2-22F7-78A006DE4A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094" y="250457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FC0A069F-0CC6-C0A8-BFC2-37B8836493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03994" y="431662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11">
            <a:extLst>
              <a:ext uri="{FF2B5EF4-FFF2-40B4-BE49-F238E27FC236}">
                <a16:creationId xmlns="" xmlns:a16="http://schemas.microsoft.com/office/drawing/2014/main" id="{395064EF-F4C8-872D-65B2-0B1781A055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095" y="431662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EA40C78-6876-73E3-5DF3-812F1A9EC049}"/>
              </a:ext>
            </a:extLst>
          </p:cNvPr>
          <p:cNvSpPr/>
          <p:nvPr userDrawn="1"/>
        </p:nvSpPr>
        <p:spPr>
          <a:xfrm>
            <a:off x="1" y="3860800"/>
            <a:ext cx="609600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екст 20">
            <a:extLst>
              <a:ext uri="{FF2B5EF4-FFF2-40B4-BE49-F238E27FC236}">
                <a16:creationId xmlns="" xmlns:a16="http://schemas.microsoft.com/office/drawing/2014/main" id="{3033BC70-DB32-5B54-E81A-EBACCDD4F0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07994" y="432067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Текст 11">
            <a:extLst>
              <a:ext uri="{FF2B5EF4-FFF2-40B4-BE49-F238E27FC236}">
                <a16:creationId xmlns="" xmlns:a16="http://schemas.microsoft.com/office/drawing/2014/main" id="{289D3B7D-6763-ADF3-722F-CC8714CCD25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095" y="432067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B3A7A87-5307-3D2B-83BF-73852ABE5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33" name="Текст 20">
            <a:extLst>
              <a:ext uri="{FF2B5EF4-FFF2-40B4-BE49-F238E27FC236}">
                <a16:creationId xmlns="" xmlns:a16="http://schemas.microsoft.com/office/drawing/2014/main" id="{FE36CCFC-739C-D50A-240B-B1B8C73898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368300"/>
            <a:ext cx="5353050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107E3220-34D4-68A7-E407-CEF46987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357E457C-71DD-7042-C6CE-EC6B1844A793}"/>
              </a:ext>
            </a:extLst>
          </p:cNvPr>
          <p:cNvSpPr/>
          <p:nvPr userDrawn="1"/>
        </p:nvSpPr>
        <p:spPr>
          <a:xfrm>
            <a:off x="2425148" y="2075113"/>
            <a:ext cx="4030964" cy="40309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DABDD047-0D0E-9761-4546-39E1000A80F3}"/>
              </a:ext>
            </a:extLst>
          </p:cNvPr>
          <p:cNvSpPr/>
          <p:nvPr userDrawn="1"/>
        </p:nvSpPr>
        <p:spPr>
          <a:xfrm>
            <a:off x="371475" y="3177347"/>
            <a:ext cx="1775790" cy="17757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34534C0B-5558-4703-5BFB-6E1D18C2BC29}"/>
              </a:ext>
            </a:extLst>
          </p:cNvPr>
          <p:cNvSpPr/>
          <p:nvPr userDrawn="1"/>
        </p:nvSpPr>
        <p:spPr>
          <a:xfrm>
            <a:off x="8600500" y="2084915"/>
            <a:ext cx="3220025" cy="3220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C152B8DA-4B6D-CF12-60A5-ED844CB44D8A}"/>
              </a:ext>
            </a:extLst>
          </p:cNvPr>
          <p:cNvSpPr/>
          <p:nvPr userDrawn="1"/>
        </p:nvSpPr>
        <p:spPr>
          <a:xfrm>
            <a:off x="7630826" y="2087079"/>
            <a:ext cx="1368425" cy="136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11">
            <a:extLst>
              <a:ext uri="{FF2B5EF4-FFF2-40B4-BE49-F238E27FC236}">
                <a16:creationId xmlns="" xmlns:a16="http://schemas.microsoft.com/office/drawing/2014/main" id="{B267C57B-8BFC-3631-FE9C-1433222D4F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25147" y="3083971"/>
            <a:ext cx="4030964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D923BF-C1BB-DF2E-E011-62AD7C4F8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441759"/>
            <a:ext cx="1775790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BC8254EA-0A3F-8360-BDD2-90F45C2DC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0499" y="2726162"/>
            <a:ext cx="3220025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3" name="Текст 20">
            <a:extLst>
              <a:ext uri="{FF2B5EF4-FFF2-40B4-BE49-F238E27FC236}">
                <a16:creationId xmlns="" xmlns:a16="http://schemas.microsoft.com/office/drawing/2014/main" id="{B089A551-DA6F-A8C6-C5B5-64FC5A26FF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25147" y="4068383"/>
            <a:ext cx="4030964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7CCDE44C-5206-E25B-D44D-FCF221F872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00499" y="3741379"/>
            <a:ext cx="3220026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719E6A28-985E-4CF9-7886-0ACC76761B76}"/>
              </a:ext>
            </a:extLst>
          </p:cNvPr>
          <p:cNvSpPr/>
          <p:nvPr userDrawn="1"/>
        </p:nvSpPr>
        <p:spPr>
          <a:xfrm>
            <a:off x="5591236" y="2866404"/>
            <a:ext cx="2365030" cy="2365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096B40DA-09B5-D774-A86B-C645EE7B4B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91236" y="3428367"/>
            <a:ext cx="2365029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1F378F00-C6F3-9A4E-42E5-0636A0FC34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91236" y="4086616"/>
            <a:ext cx="2365029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4FC1ECBD-EC7E-763D-F8CD-2B17BB1B78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1320" y="4086616"/>
            <a:ext cx="1775790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02024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E0B190D-6176-858C-5B33-02AAA18011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64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изображением и коротким</a:t>
            </a:r>
            <a:br>
              <a:rPr lang="ru-RU" dirty="0"/>
            </a:br>
            <a:r>
              <a:rPr lang="ru-RU" dirty="0"/>
              <a:t>текстовым описанием</a:t>
            </a:r>
          </a:p>
        </p:txBody>
      </p:sp>
    </p:spTree>
    <p:extLst>
      <p:ext uri="{BB962C8B-B14F-4D97-AF65-F5344CB8AC3E}">
        <p14:creationId xmlns:p14="http://schemas.microsoft.com/office/powerpoint/2010/main" val="2953017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06E548D1-78DF-7B2D-C956-B656BAE30D95}"/>
              </a:ext>
            </a:extLst>
          </p:cNvPr>
          <p:cNvSpPr/>
          <p:nvPr userDrawn="1"/>
        </p:nvSpPr>
        <p:spPr>
          <a:xfrm>
            <a:off x="371475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1">
            <a:extLst>
              <a:ext uri="{FF2B5EF4-FFF2-40B4-BE49-F238E27FC236}">
                <a16:creationId xmlns="" xmlns:a16="http://schemas.microsoft.com/office/drawing/2014/main" id="{AF8540BF-BC24-130C-7182-3EA3B551146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1475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C47578E1-B3A2-2C11-DB4B-3969F1E7FF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F2104DB3-1C57-2E76-FC63-B5EBEBCAA769}"/>
              </a:ext>
            </a:extLst>
          </p:cNvPr>
          <p:cNvSpPr/>
          <p:nvPr userDrawn="1"/>
        </p:nvSpPr>
        <p:spPr>
          <a:xfrm>
            <a:off x="3254842" y="2470509"/>
            <a:ext cx="2803855" cy="28038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екст 11">
            <a:extLst>
              <a:ext uri="{FF2B5EF4-FFF2-40B4-BE49-F238E27FC236}">
                <a16:creationId xmlns="" xmlns:a16="http://schemas.microsoft.com/office/drawing/2014/main" id="{521B9ACB-7CF6-D4EE-9278-8809907328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4842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="" xmlns:a16="http://schemas.microsoft.com/office/drawing/2014/main" id="{F2C11E87-B9EB-6F62-4002-94E18D73F4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4843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="" xmlns:a16="http://schemas.microsoft.com/office/drawing/2014/main" id="{02F75F59-5F54-8A76-5644-BFC9FDAEF1EF}"/>
              </a:ext>
            </a:extLst>
          </p:cNvPr>
          <p:cNvSpPr/>
          <p:nvPr userDrawn="1"/>
        </p:nvSpPr>
        <p:spPr>
          <a:xfrm>
            <a:off x="6138209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1">
            <a:extLst>
              <a:ext uri="{FF2B5EF4-FFF2-40B4-BE49-F238E27FC236}">
                <a16:creationId xmlns="" xmlns:a16="http://schemas.microsoft.com/office/drawing/2014/main" id="{5B53E53B-EA3C-7A13-457C-15EB45DE9F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38209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0" name="Текст 20">
            <a:extLst>
              <a:ext uri="{FF2B5EF4-FFF2-40B4-BE49-F238E27FC236}">
                <a16:creationId xmlns="" xmlns:a16="http://schemas.microsoft.com/office/drawing/2014/main" id="{60AB4AC9-6D1D-C3CC-3A8E-04548DBE3B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38210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B78D502D-0134-DB3A-8EF6-28F603833317}"/>
              </a:ext>
            </a:extLst>
          </p:cNvPr>
          <p:cNvSpPr/>
          <p:nvPr userDrawn="1"/>
        </p:nvSpPr>
        <p:spPr>
          <a:xfrm>
            <a:off x="9016672" y="2483761"/>
            <a:ext cx="2803855" cy="280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Текст 11">
            <a:extLst>
              <a:ext uri="{FF2B5EF4-FFF2-40B4-BE49-F238E27FC236}">
                <a16:creationId xmlns="" xmlns:a16="http://schemas.microsoft.com/office/drawing/2014/main" id="{4C4C8F13-D471-1BF8-6399-6F6D30F1B9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16672" y="3074504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3" name="Текст 20">
            <a:extLst>
              <a:ext uri="{FF2B5EF4-FFF2-40B4-BE49-F238E27FC236}">
                <a16:creationId xmlns="" xmlns:a16="http://schemas.microsoft.com/office/drawing/2014/main" id="{BBC14FE2-BB59-69FE-E3E4-7489EFFD99D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16673" y="3746817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31AE0DB4-71EF-B8A5-AD64-31B554D79A5B}"/>
              </a:ext>
            </a:extLst>
          </p:cNvPr>
          <p:cNvSpPr>
            <a:spLocks noChangeAspect="1"/>
          </p:cNvSpPr>
          <p:nvPr userDrawn="1"/>
        </p:nvSpPr>
        <p:spPr>
          <a:xfrm>
            <a:off x="3382460" y="2802987"/>
            <a:ext cx="432000" cy="43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DF9F0557-D737-9DAA-CA4E-2691C44E87BC}"/>
              </a:ext>
            </a:extLst>
          </p:cNvPr>
          <p:cNvSpPr>
            <a:spLocks noChangeAspect="1"/>
          </p:cNvSpPr>
          <p:nvPr userDrawn="1"/>
        </p:nvSpPr>
        <p:spPr>
          <a:xfrm>
            <a:off x="6275387" y="4555252"/>
            <a:ext cx="432000" cy="43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5DCAD24E-B235-D77C-4AA0-75FC9AFC0447}"/>
              </a:ext>
            </a:extLst>
          </p:cNvPr>
          <p:cNvSpPr>
            <a:spLocks noChangeAspect="1"/>
          </p:cNvSpPr>
          <p:nvPr userDrawn="1"/>
        </p:nvSpPr>
        <p:spPr>
          <a:xfrm>
            <a:off x="9052625" y="2802987"/>
            <a:ext cx="432000" cy="43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49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60576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9FB582A0-08B4-4953-155B-2F3D3130E4EA}"/>
              </a:ext>
            </a:extLst>
          </p:cNvPr>
          <p:cNvCxnSpPr/>
          <p:nvPr userDrawn="1"/>
        </p:nvCxnSpPr>
        <p:spPr>
          <a:xfrm flipV="1">
            <a:off x="371475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7DFA2DC9-E2D6-73CE-561B-F58CD5D338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7" y="2076449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BA774AEF-8AC0-9378-4D78-AEC0E05E9634}"/>
              </a:ext>
            </a:extLst>
          </p:cNvPr>
          <p:cNvCxnSpPr/>
          <p:nvPr userDrawn="1"/>
        </p:nvCxnSpPr>
        <p:spPr>
          <a:xfrm flipV="1">
            <a:off x="6275386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иаграмма 7">
            <a:extLst>
              <a:ext uri="{FF2B5EF4-FFF2-40B4-BE49-F238E27FC236}">
                <a16:creationId xmlns="" xmlns:a16="http://schemas.microsoft.com/office/drawing/2014/main" id="{32A08678-B8F4-C8EF-7427-08C2908A5A8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14855" y="2616898"/>
            <a:ext cx="5301757" cy="30441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Диаграмма 7">
            <a:extLst>
              <a:ext uri="{FF2B5EF4-FFF2-40B4-BE49-F238E27FC236}">
                <a16:creationId xmlns=""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616898"/>
            <a:ext cx="5301757" cy="306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20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BA774AEF-8AC0-9378-4D78-AEC0E05E9634}"/>
              </a:ext>
            </a:extLst>
          </p:cNvPr>
          <p:cNvCxnSpPr>
            <a:cxnSpLocks/>
          </p:cNvCxnSpPr>
          <p:nvPr userDrawn="1"/>
        </p:nvCxnSpPr>
        <p:spPr>
          <a:xfrm flipV="1">
            <a:off x="6275386" y="2060575"/>
            <a:ext cx="0" cy="361632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иаграмма 7">
            <a:extLst>
              <a:ext uri="{FF2B5EF4-FFF2-40B4-BE49-F238E27FC236}">
                <a16:creationId xmlns=""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060575"/>
            <a:ext cx="5301757" cy="36163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="" xmlns:a16="http://schemas.microsoft.com/office/drawing/2014/main" id="{FA0F444C-2715-5606-617D-9DDC07DE17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6406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11449041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 в две строки</a:t>
            </a:r>
          </a:p>
        </p:txBody>
      </p:sp>
      <p:sp>
        <p:nvSpPr>
          <p:cNvPr id="7" name="Таблица 6">
            <a:extLst>
              <a:ext uri="{FF2B5EF4-FFF2-40B4-BE49-F238E27FC236}">
                <a16:creationId xmlns="" xmlns:a16="http://schemas.microsoft.com/office/drawing/2014/main" id="{82A4CC68-DFAE-57D7-AB5A-0F51CAB3DEF5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371475" y="2520536"/>
            <a:ext cx="11449041" cy="315636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0" name="Текст 20">
            <a:extLst>
              <a:ext uri="{FF2B5EF4-FFF2-40B4-BE49-F238E27FC236}">
                <a16:creationId xmlns="" xmlns:a16="http://schemas.microsoft.com/office/drawing/2014/main" id="{EB58BC82-C7CE-84C2-E586-F811EDA10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99500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5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4044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="" xmlns:a16="http://schemas.microsoft.com/office/drawing/2014/main" id="{B60B16A3-D20C-CFEA-3C87-1E595FD3F1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4866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12" name="Рисунок 7">
            <a:extLst>
              <a:ext uri="{FF2B5EF4-FFF2-40B4-BE49-F238E27FC236}">
                <a16:creationId xmlns="" xmlns:a16="http://schemas.microsoft.com/office/drawing/2014/main" id="{49668F3B-26E7-74D7-4FE6-2C05BA41215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304866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20">
            <a:extLst>
              <a:ext uri="{FF2B5EF4-FFF2-40B4-BE49-F238E27FC236}">
                <a16:creationId xmlns="" xmlns:a16="http://schemas.microsoft.com/office/drawing/2014/main" id="{51E1FB08-9FA3-B091-8AC7-705C5FA1ED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7435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351808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Рисунок 7">
            <a:extLst>
              <a:ext uri="{FF2B5EF4-FFF2-40B4-BE49-F238E27FC236}">
                <a16:creationId xmlns="" xmlns:a16="http://schemas.microsoft.com/office/drawing/2014/main" id="{313B2A55-A2AD-5FF5-49A9-4AF48EFD37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8944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="" xmlns:a16="http://schemas.microsoft.com/office/drawing/2014/main" id="{8DFB1349-94E1-3B50-80F3-184F350C69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9447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Рисунок 7">
            <a:extLst>
              <a:ext uri="{FF2B5EF4-FFF2-40B4-BE49-F238E27FC236}">
                <a16:creationId xmlns="" xmlns:a16="http://schemas.microsoft.com/office/drawing/2014/main" id="{BF54A3C4-030C-6F32-5266-F52FA078C4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407422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07BA1AEF-3A2B-2123-FC52-1334332D34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7420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413334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" name="Рисунок 7">
            <a:extLst>
              <a:ext uri="{FF2B5EF4-FFF2-40B4-BE49-F238E27FC236}">
                <a16:creationId xmlns="" xmlns:a16="http://schemas.microsoft.com/office/drawing/2014/main" id="{884A6CCE-5246-5B06-5584-EF05574AC2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2461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20">
            <a:extLst>
              <a:ext uri="{FF2B5EF4-FFF2-40B4-BE49-F238E27FC236}">
                <a16:creationId xmlns="" xmlns:a16="http://schemas.microsoft.com/office/drawing/2014/main" id="{F1899AAC-3CA7-F47C-1BEB-6AF94CB6E2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24613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5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Рисунок 7">
            <a:extLst>
              <a:ext uri="{FF2B5EF4-FFF2-40B4-BE49-F238E27FC236}">
                <a16:creationId xmlns="" xmlns:a16="http://schemas.microsoft.com/office/drawing/2014/main" id="{6ED802DC-77F5-9362-EEA0-0C70D925C0C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538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Рисунок 7">
            <a:extLst>
              <a:ext uri="{FF2B5EF4-FFF2-40B4-BE49-F238E27FC236}">
                <a16:creationId xmlns="" xmlns:a16="http://schemas.microsoft.com/office/drawing/2014/main" id="{59EFAC8D-9AFC-5D07-5F11-8E28EB470C2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22852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0" name="Текст 20">
            <a:extLst>
              <a:ext uri="{FF2B5EF4-FFF2-40B4-BE49-F238E27FC236}">
                <a16:creationId xmlns="" xmlns:a16="http://schemas.microsoft.com/office/drawing/2014/main" id="{5173463A-42AC-1939-B5B3-11F85C4BEF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28526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A208CED3-A813-199C-3B50-F3D26C5F5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75388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597549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11290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20">
            <a:extLst>
              <a:ext uri="{FF2B5EF4-FFF2-40B4-BE49-F238E27FC236}">
                <a16:creationId xmlns="" xmlns:a16="http://schemas.microsoft.com/office/drawing/2014/main" id="{D8140356-5F21-6E9F-FD5D-FFEA768209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1290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05631676-0164-F2AC-4263-C054BC6B0C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27659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297A5F6E-F9CF-7630-4442-655E522BF5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27659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="" xmlns:a16="http://schemas.microsoft.com/office/drawing/2014/main" id="{1DF72A79-0E0F-B9D0-9932-F382C88DAF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1646" y="2074862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20">
            <a:extLst>
              <a:ext uri="{FF2B5EF4-FFF2-40B4-BE49-F238E27FC236}">
                <a16:creationId xmlns="" xmlns:a16="http://schemas.microsoft.com/office/drawing/2014/main" id="{C213410B-FF18-8F0B-7206-6979272558C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91646" y="4135437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="" xmlns:a16="http://schemas.microsoft.com/office/drawing/2014/main" id="{AEB16363-6481-F4C5-C563-49B35DE99C03}"/>
              </a:ext>
            </a:extLst>
          </p:cNvPr>
          <p:cNvSpPr/>
          <p:nvPr userDrawn="1"/>
        </p:nvSpPr>
        <p:spPr>
          <a:xfrm>
            <a:off x="371475" y="4121150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="" xmlns:a16="http://schemas.microsoft.com/office/drawing/2014/main" id="{29DE9D32-8E10-9E37-5A56-0053B70DC5FC}"/>
              </a:ext>
            </a:extLst>
          </p:cNvPr>
          <p:cNvSpPr/>
          <p:nvPr userDrawn="1"/>
        </p:nvSpPr>
        <p:spPr>
          <a:xfrm>
            <a:off x="4264024" y="2074923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="" xmlns:a16="http://schemas.microsoft.com/office/drawing/2014/main" id="{FE710DB4-A229-94A2-6718-E71979CC0E07}"/>
              </a:ext>
            </a:extLst>
          </p:cNvPr>
          <p:cNvSpPr/>
          <p:nvPr userDrawn="1"/>
        </p:nvSpPr>
        <p:spPr>
          <a:xfrm>
            <a:off x="4264024" y="4135498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585A8B71-368B-7B80-67A9-E12687C17A66}"/>
              </a:ext>
            </a:extLst>
          </p:cNvPr>
          <p:cNvSpPr/>
          <p:nvPr userDrawn="1"/>
        </p:nvSpPr>
        <p:spPr>
          <a:xfrm>
            <a:off x="8251832" y="2074923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="" xmlns:a16="http://schemas.microsoft.com/office/drawing/2014/main" id="{10229FB2-0707-0A35-9B4D-47C6B311DFEB}"/>
              </a:ext>
            </a:extLst>
          </p:cNvPr>
          <p:cNvSpPr/>
          <p:nvPr userDrawn="1"/>
        </p:nvSpPr>
        <p:spPr>
          <a:xfrm>
            <a:off x="8251832" y="4135498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3926F0D-67B1-B40D-FAFF-D60E89839D17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8132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4" name="Рисунок 2">
            <a:extLst>
              <a:ext uri="{FF2B5EF4-FFF2-40B4-BE49-F238E27FC236}">
                <a16:creationId xmlns="" xmlns:a16="http://schemas.microsoft.com/office/drawing/2014/main" id="{F01AB43A-B2FF-2B22-280B-BDB8411F5A7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47099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="" xmlns:a16="http://schemas.microsoft.com/office/drawing/2014/main" id="{74F61A39-D942-2EB3-9D36-3E402E192A24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8697739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="" xmlns:a16="http://schemas.microsoft.com/office/drawing/2014/main" id="{9BF9D0A2-E588-82B1-526F-95C56ABBA34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8132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6270F62D-4847-9E62-9EAF-86ED3CE73FD4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47099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="" xmlns:a16="http://schemas.microsoft.com/office/drawing/2014/main" id="{89438154-BB17-377B-B416-09C332E18198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8697739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68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4" name="Текст 20">
            <a:extLst>
              <a:ext uri="{FF2B5EF4-FFF2-40B4-BE49-F238E27FC236}">
                <a16:creationId xmlns="" xmlns:a16="http://schemas.microsoft.com/office/drawing/2014/main" id="{6CA27622-D6FB-89CC-B82C-492E259962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2519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6F0B4AA7-5AF8-E137-A99A-6997BBBC0D51}"/>
              </a:ext>
            </a:extLst>
          </p:cNvPr>
          <p:cNvSpPr/>
          <p:nvPr userDrawn="1"/>
        </p:nvSpPr>
        <p:spPr>
          <a:xfrm>
            <a:off x="371474" y="389763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59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="" xmlns:a16="http://schemas.microsoft.com/office/drawing/2014/main" id="{E21EF764-04C1-EB2F-7008-7C6BAED5765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58271" y="3899114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EE2D227B-00E0-9DE6-A105-C5858538D95E}"/>
              </a:ext>
            </a:extLst>
          </p:cNvPr>
          <p:cNvSpPr/>
          <p:nvPr userDrawn="1"/>
        </p:nvSpPr>
        <p:spPr>
          <a:xfrm>
            <a:off x="8277226" y="389911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9" name="Текст 20">
            <a:extLst>
              <a:ext uri="{FF2B5EF4-FFF2-40B4-BE49-F238E27FC236}">
                <a16:creationId xmlns="" xmlns:a16="http://schemas.microsoft.com/office/drawing/2014/main" id="{B51102E3-EDB6-71A0-6F56-01E7A210FAB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05394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D9C717A7-CF29-B57C-3A02-36333D7FFEE3}"/>
              </a:ext>
            </a:extLst>
          </p:cNvPr>
          <p:cNvSpPr/>
          <p:nvPr userDrawn="1"/>
        </p:nvSpPr>
        <p:spPr>
          <a:xfrm>
            <a:off x="4324349" y="389763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13696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60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DE70355E-7A13-0631-566A-801ADB4B1B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52520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="" xmlns:a16="http://schemas.microsoft.com/office/drawing/2014/main" id="{89EB5568-6D93-EB6F-9680-0D10426BD4F0}"/>
              </a:ext>
            </a:extLst>
          </p:cNvPr>
          <p:cNvSpPr/>
          <p:nvPr userDrawn="1"/>
        </p:nvSpPr>
        <p:spPr>
          <a:xfrm>
            <a:off x="371475" y="487998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7</a:t>
            </a:r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4943E5A8-92C3-837D-13A8-24C7B80B0DD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8272" y="4881465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3356A036-4452-2A7B-CDFB-6CECC39E7DD9}"/>
              </a:ext>
            </a:extLst>
          </p:cNvPr>
          <p:cNvSpPr/>
          <p:nvPr userDrawn="1"/>
        </p:nvSpPr>
        <p:spPr>
          <a:xfrm>
            <a:off x="8277227" y="488146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3EB217B7-DCD8-C407-7E60-581F967A67F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05395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0667EA2E-6F86-5339-0EA7-E64CCD118776}"/>
              </a:ext>
            </a:extLst>
          </p:cNvPr>
          <p:cNvSpPr/>
          <p:nvPr userDrawn="1"/>
        </p:nvSpPr>
        <p:spPr>
          <a:xfrm>
            <a:off x="4324350" y="487998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1AE97594-0C6A-659C-6E0A-090BB2D4736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52520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1C1851E8-C3CB-26EC-DCBB-3B70A188D0F1}"/>
              </a:ext>
            </a:extLst>
          </p:cNvPr>
          <p:cNvSpPr/>
          <p:nvPr userDrawn="1"/>
        </p:nvSpPr>
        <p:spPr>
          <a:xfrm>
            <a:off x="371475" y="3468793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AA5B3F30-1AC1-3924-E4C2-463890D5C3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058272" y="3470278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DAA5AF18-5939-4751-982C-8D80957BE0CD}"/>
              </a:ext>
            </a:extLst>
          </p:cNvPr>
          <p:cNvSpPr/>
          <p:nvPr userDrawn="1"/>
        </p:nvSpPr>
        <p:spPr>
          <a:xfrm>
            <a:off x="8277227" y="3470277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28" name="Текст 20">
            <a:extLst>
              <a:ext uri="{FF2B5EF4-FFF2-40B4-BE49-F238E27FC236}">
                <a16:creationId xmlns="" xmlns:a16="http://schemas.microsoft.com/office/drawing/2014/main" id="{597628A3-DC22-C99C-59A4-D64580C4E4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5395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="" xmlns:a16="http://schemas.microsoft.com/office/drawing/2014/main" id="{F8B831BE-E633-73CE-3D99-5B6371AC68D0}"/>
              </a:ext>
            </a:extLst>
          </p:cNvPr>
          <p:cNvSpPr/>
          <p:nvPr userDrawn="1"/>
        </p:nvSpPr>
        <p:spPr>
          <a:xfrm>
            <a:off x="4324350" y="3468793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032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фотографией спикера и короткой</a:t>
            </a:r>
            <a:br>
              <a:rPr lang="ru-RU" dirty="0"/>
            </a:br>
            <a:r>
              <a:rPr lang="ru-RU" dirty="0"/>
              <a:t>информацией о нем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5C51E8A-1F19-963C-1FD1-6A8D277C33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897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92843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>
            <a:extLst>
              <a:ext uri="{FF2B5EF4-FFF2-40B4-BE49-F238E27FC236}">
                <a16:creationId xmlns="" xmlns:a16="http://schemas.microsoft.com/office/drawing/2014/main" id="{0C80A67A-43E0-AF4D-9BC8-632FC8F956E9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0907" y="1379349"/>
            <a:ext cx="1811059" cy="18112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3429000"/>
            <a:ext cx="5187953" cy="847138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4514527"/>
            <a:ext cx="2757488" cy="964800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D2FE33E-91BD-5664-8A3A-FC368D449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600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одним скругленным углом 17">
            <a:extLst>
              <a:ext uri="{FF2B5EF4-FFF2-40B4-BE49-F238E27FC236}">
                <a16:creationId xmlns="" xmlns:a16="http://schemas.microsoft.com/office/drawing/2014/main" id="{B5DFD7C2-99AE-1B4D-9738-271D351CA0C1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0D4BC9B8-4437-5F4F-B5C7-022FA294B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Рисунок 10">
            <a:extLst>
              <a:ext uri="{FF2B5EF4-FFF2-40B4-BE49-F238E27FC236}">
                <a16:creationId xmlns="" xmlns:a16="http://schemas.microsoft.com/office/drawing/2014/main" id="{6F1F650D-1241-B7BD-0BB3-48BB4D633D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12">
            <a:extLst>
              <a:ext uri="{FF2B5EF4-FFF2-40B4-BE49-F238E27FC236}">
                <a16:creationId xmlns="" xmlns:a16="http://schemas.microsoft.com/office/drawing/2014/main" id="{F6769608-9738-F7B3-49E1-18057130A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0" name="Текст 12">
            <a:extLst>
              <a:ext uri="{FF2B5EF4-FFF2-40B4-BE49-F238E27FC236}">
                <a16:creationId xmlns="" xmlns:a16="http://schemas.microsoft.com/office/drawing/2014/main" id="{02F908CE-1BF1-EAB8-0B16-9E6C653232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="" xmlns:a16="http://schemas.microsoft.com/office/drawing/2014/main" id="{7DF47B12-433B-7687-9DF8-726B2974E8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6BBDD7BB-4882-8DA8-8C05-ED72D3152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391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0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фотографиями спикеров и короткой</a:t>
            </a:r>
            <a:br>
              <a:rPr lang="ru-RU" dirty="0"/>
            </a:br>
            <a:r>
              <a:rPr lang="ru-RU" dirty="0"/>
              <a:t>информацией о них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75208" y="193399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72092" y="196063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091" y="2326715"/>
            <a:ext cx="3348433" cy="440428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5" name="Рисунок 10">
            <a:extLst>
              <a:ext uri="{FF2B5EF4-FFF2-40B4-BE49-F238E27FC236}">
                <a16:creationId xmlns=""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375208" y="317848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" name="Текст 12">
            <a:extLst>
              <a:ext uri="{FF2B5EF4-FFF2-40B4-BE49-F238E27FC236}">
                <a16:creationId xmlns="" xmlns:a16="http://schemas.microsoft.com/office/drawing/2014/main" id="{0BB8F454-48E5-6212-E8F9-815AE1B1CC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2092" y="320512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="" xmlns:a16="http://schemas.microsoft.com/office/drawing/2014/main" id="{ABE9A9FB-82D9-4642-4E4D-38D2493D7B9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72091" y="3563581"/>
            <a:ext cx="3348433" cy="448052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18" name="Рисунок 10">
            <a:extLst>
              <a:ext uri="{FF2B5EF4-FFF2-40B4-BE49-F238E27FC236}">
                <a16:creationId xmlns="" xmlns:a16="http://schemas.microsoft.com/office/drawing/2014/main" id="{8AAD7461-090C-D0F6-EA6D-1159ECB6944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375208" y="4437898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Текст 12">
            <a:extLst>
              <a:ext uri="{FF2B5EF4-FFF2-40B4-BE49-F238E27FC236}">
                <a16:creationId xmlns="" xmlns:a16="http://schemas.microsoft.com/office/drawing/2014/main" id="{8897B22B-3BB4-BB38-9E70-C4F031AB58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72092" y="4464541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21" name="Текст 12">
            <a:extLst>
              <a:ext uri="{FF2B5EF4-FFF2-40B4-BE49-F238E27FC236}">
                <a16:creationId xmlns="" xmlns:a16="http://schemas.microsoft.com/office/drawing/2014/main" id="{9A6D53DB-6FEA-1F70-2F26-0EA3682A3A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72091" y="4863705"/>
            <a:ext cx="3348433" cy="40733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FB8DA4E-F920-3968-9B46-91DE4D054A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28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6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96436" y="2378133"/>
            <a:ext cx="3599999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Рисунок 10">
            <a:extLst>
              <a:ext uri="{FF2B5EF4-FFF2-40B4-BE49-F238E27FC236}">
                <a16:creationId xmlns=""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796436" y="3622623"/>
            <a:ext cx="36000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42F9E3D-AE4D-C1C1-25D1-8197DE5EB6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84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44354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 уровня </a:t>
            </a:r>
            <a:br>
              <a:rPr lang="ru-RU" dirty="0"/>
            </a:br>
            <a:r>
              <a:rPr lang="ru-RU" dirty="0"/>
              <a:t>презентации 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145803"/>
            <a:ext cx="11441112" cy="543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7" name="Рисунок 10">
            <a:extLst>
              <a:ext uri="{FF2B5EF4-FFF2-40B4-BE49-F238E27FC236}">
                <a16:creationId xmlns="" xmlns:a16="http://schemas.microsoft.com/office/drawing/2014/main" id="{C68EAA47-7EF2-8B49-71C4-94E89F6FFA34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379097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8F0BA75E-708F-BB59-81A0-6916CA8DF0DB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721454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3B0AA54-F782-087B-407C-3203A54F5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338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25E4E90-F82C-71C8-BC71-DCB4F7513D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43488" y="0"/>
            <a:ext cx="7148512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85818CA-69F6-81B0-2594-0F869A614D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EB90169-17F9-CEE0-B2DB-24810A7C5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763ADB-9E06-8B6F-580C-58DF35EC2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="" xmlns:a16="http://schemas.microsoft.com/office/drawing/2014/main" id="{7722F8F8-3338-4510-1498-61552E684C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Текст 20">
            <a:extLst>
              <a:ext uri="{FF2B5EF4-FFF2-40B4-BE49-F238E27FC236}">
                <a16:creationId xmlns="" xmlns:a16="http://schemas.microsoft.com/office/drawing/2014/main" id="{AB73E1EC-DA6E-6393-DE3E-3C36CE7867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8" y="2060576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082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525B22C-1FDF-B1DD-2614-326DB13E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9EB5AA9-0483-CBAD-49D6-D045D36A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B36818B-7E23-9008-FCD0-AC9EAB87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4175" y="61086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BB89DA-CD83-9A0A-D1C3-D34AE843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8975" y="6092825"/>
            <a:ext cx="971550" cy="3968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0BBCFCA-6850-AABB-216C-747687851E11}"/>
              </a:ext>
            </a:extLst>
          </p:cNvPr>
          <p:cNvPicPr>
            <a:picLocks noChangeAspect="1"/>
          </p:cNvPicPr>
          <p:nvPr userDrawn="1"/>
        </p:nvPicPr>
        <p:blipFill>
          <a:blip r:embed="rId35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50" r:id="rId7"/>
    <p:sldLayoutId id="2147483666" r:id="rId8"/>
    <p:sldLayoutId id="2147483649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9" r:id="rId30"/>
    <p:sldLayoutId id="2147483687" r:id="rId31"/>
    <p:sldLayoutId id="2147483688" r:id="rId32"/>
    <p:sldLayoutId id="2147483690" r:id="rId3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3838" userDrawn="1">
          <p15:clr>
            <a:srgbClr val="F26B43"/>
          </p15:clr>
        </p15:guide>
        <p15:guide id="6" pos="6834" userDrawn="1">
          <p15:clr>
            <a:srgbClr val="F26B43"/>
          </p15:clr>
        </p15:guide>
        <p15:guide id="7" orient="horz" pos="3543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C4A099D-48C0-53AC-D307-CE18067142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00.00.0000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5BDF462B-75B7-3207-E624-6D98D07A13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ЗАДАЧИ ПОВЫШЕНИЯ УРОВНЯ ВНЕДРЕНИЯ КЛИЕНТОЦЕНТРИЧНОСТИ В ЛЕНИНГРАДСКОЙ ОБЛАСТИ НА 2025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0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988207"/>
              </p:ext>
            </p:extLst>
          </p:nvPr>
        </p:nvGraphicFramePr>
        <p:xfrm>
          <a:off x="371475" y="129087"/>
          <a:ext cx="11229446" cy="5918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5543"/>
                <a:gridCol w="1431637"/>
                <a:gridCol w="1450109"/>
                <a:gridCol w="1530845"/>
                <a:gridCol w="1951312"/>
              </a:tblGrid>
              <a:tr h="582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 ИСПОЛНИТЕЛЬНОЙ ВЛАСТИ ЛО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процессов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Оптимизировано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процессов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оптимизации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процессов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 год 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Архивное управление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государственному техническому надзору и контролю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градостроительной политики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государственного экологического надзора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дорожного хозяйства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здравоохранению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общего и профессионального образования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государственному жилищному надзору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обращению с отходами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охране и контролю использования объектов животного мира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сохранению культурного наследия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транспорту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труду и занятости населения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управлению госимуществом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физической культуре и спорту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ветеринарии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социальной защите населения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88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государственного строительного надзора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88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строительству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88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природным ресурсам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2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9" name="object 54"/>
          <p:cNvSpPr txBox="1"/>
          <p:nvPr/>
        </p:nvSpPr>
        <p:spPr>
          <a:xfrm>
            <a:off x="371475" y="291973"/>
            <a:ext cx="11094939" cy="595018"/>
          </a:xfrm>
          <a:prstGeom prst="rect">
            <a:avLst/>
          </a:prstGeom>
        </p:spPr>
        <p:txBody>
          <a:bodyPr vert="horz" wrap="square" lIns="0" tIns="10143" rIns="0" bIns="0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МУНИЦИПАЛЬНЫЕ УСЛУГИ, ПОДЛЕЖАЩИЕ ОПТИМИЗАЦИИ в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году 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Ленинградской области в соответствии с распределением Аналитического центра между субъектами РФ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6704" y="1498743"/>
            <a:ext cx="107785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ВОЛНА: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планы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Выдача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строительство, реконструкцию объектов капитального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endParaRPr lang="ru-RU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Выдача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ввод объекта в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эксплуатацию 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ОПТИМИЗАЦИИ РАЗРАБОТЫНЫ и УТВЕРЖДЕНЫ ГЛАВАМИ МО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ВОЛНА: Нет услуг</a:t>
            </a:r>
          </a:p>
          <a:p>
            <a:endParaRPr lang="ru-RU" b="1" i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ВОЛНА: Нет срока начала оптимизации</a:t>
            </a:r>
          </a:p>
          <a:p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Предоставление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участков, находящихся в муниципальной собственности, на торгах</a:t>
            </a:r>
          </a:p>
          <a:p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Выдача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о соответствии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</a:t>
            </a:r>
          </a:p>
          <a:p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Выдача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осуществление земляных работ.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5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70"/>
          <p:cNvSpPr/>
          <p:nvPr/>
        </p:nvSpPr>
        <p:spPr>
          <a:xfrm>
            <a:off x="250965" y="5811530"/>
            <a:ext cx="2330869" cy="562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47748">
              <a:lnSpc>
                <a:spcPct val="150000"/>
              </a:lnSpc>
            </a:pPr>
            <a:r>
              <a:rPr lang="ru-RU" sz="2037" b="1" spc="52" dirty="0">
                <a:solidFill>
                  <a:prstClr val="white"/>
                </a:solidFill>
                <a:latin typeface="Golos Text Medium" panose="020B0603020202020204" pitchFamily="34" charset="-52"/>
                <a:ea typeface="Golos Text VF Black" pitchFamily="2" charset="0"/>
                <a:cs typeface="Golos Text Medium" panose="020B0603020202020204" pitchFamily="34" charset="-52"/>
              </a:rPr>
              <a:t>ГОСУДАРСТВО</a:t>
            </a:r>
          </a:p>
        </p:txBody>
      </p:sp>
      <p:sp>
        <p:nvSpPr>
          <p:cNvPr id="35" name="Заголовок 3">
            <a:extLst>
              <a:ext uri="{FF2B5EF4-FFF2-40B4-BE49-F238E27FC236}">
                <a16:creationId xmlns="" xmlns:a16="http://schemas.microsoft.com/office/drawing/2014/main" id="{8A17797B-54A8-1C4A-8AE7-8A82C93F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29" y="128850"/>
            <a:ext cx="10786613" cy="453620"/>
          </a:xfrm>
        </p:spPr>
        <p:txBody>
          <a:bodyPr>
            <a:noAutofit/>
          </a:bodyPr>
          <a:lstStyle/>
          <a:p>
            <a:pPr marL="9525" algn="ctr">
              <a:spcBef>
                <a:spcPts val="75"/>
              </a:spcBef>
            </a:pPr>
            <a:endParaRPr lang="ru-RU" sz="2100" b="1" spc="-113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1475" y="1470217"/>
            <a:ext cx="1122526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Услуга </a:t>
            </a:r>
            <a:r>
              <a:rPr lang="ru-RU" sz="1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«Выдача разрешения на строительство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типовой Административный регламент услуги внести изменения в 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01.09.2025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при приеме заявления на получение услуги проинформировать заявителя о действиях, которые от него ожидаются в рамках получения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</a:t>
            </a:r>
          </a:p>
          <a:p>
            <a:pPr marL="342900" indent="-342900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 выбрать канал взаимодействия для получения уведомлений из как минимум двух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вариантов. </a:t>
            </a:r>
          </a:p>
          <a:p>
            <a:pPr marL="342900" indent="-342900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приеме заявления (документов) или принятии решения об отрицательном результате оказания услуги предусмотреть обязанность представить конкретные обстоятельства заявления или прилагаемых документов, послуживших причинами для такого результата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Услуга 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«Выдача разрешения на ввод объекта в эксплуатацию»: </a:t>
            </a: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типовой Административный регламент услуги внести изменения </a:t>
            </a:r>
            <a:r>
              <a:rPr lang="ru-RU" sz="1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01.09.2025</a:t>
            </a: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при приеме заявления на получение услуги проинформировать заявителя о действиях, которые от него ожидаются в рамках получения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 </a:t>
            </a:r>
          </a:p>
          <a:p>
            <a:pPr marL="342900" indent="-342900" algn="just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 выбрать канал взаимодействия для получения уведомлений из как минимум двух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вариантов.</a:t>
            </a:r>
          </a:p>
          <a:p>
            <a:pPr marL="342900" indent="-342900" algn="just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приеме заявления (документов) или принятии решения об отрицательном результате оказания услуги предусмотреть обязанность представить конкретные обстоятельства заявления или прилагаемых документов, послуживших причинами для такого результата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4"/>
          <p:cNvSpPr txBox="1"/>
          <p:nvPr/>
        </p:nvSpPr>
        <p:spPr>
          <a:xfrm>
            <a:off x="701964" y="508002"/>
            <a:ext cx="10651836" cy="746345"/>
          </a:xfrm>
          <a:prstGeom prst="rect">
            <a:avLst/>
          </a:prstGeom>
        </p:spPr>
        <p:txBody>
          <a:bodyPr vert="horz" wrap="square" lIns="0" tIns="7607" rIns="0" bIns="0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Промежуточный результат  </a:t>
            </a: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 типовых муниципальных услуг </a:t>
            </a:r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ой ВОЛНЫ </a:t>
            </a:r>
            <a:endParaRPr lang="ru-RU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9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A66A2C44-E962-AFC4-D714-CD1D34B524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00.00.0000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940B7D16-BC20-38EE-7F56-07F0C1D60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Спасибо</a:t>
            </a:r>
            <a:br>
              <a:rPr lang="ru-RU" dirty="0"/>
            </a:br>
            <a:r>
              <a:rPr lang="ru-RU" dirty="0"/>
              <a:t>за внимание!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B68CC3B6-A50F-42A6-7F10-573810F19D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04046" y="3190613"/>
            <a:ext cx="5187953" cy="1190002"/>
          </a:xfrm>
        </p:spPr>
        <p:txBody>
          <a:bodyPr/>
          <a:lstStyle/>
          <a:p>
            <a:r>
              <a:rPr lang="ru-RU" dirty="0" smtClean="0"/>
              <a:t>Обоскалова Виктория 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0F4F5249-8338-60B7-9BF6-A4BFA9E0DE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10893" y="4486940"/>
            <a:ext cx="4210493" cy="12575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dirty="0" smtClean="0"/>
              <a:t>Начальник сектора методологии отдел процессного управления, департамент процессного управления и государственных услуг КЭР 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0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8300"/>
            <a:ext cx="11087468" cy="15343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и МУНИЦИПАЛЬНЫЕ УСЛУГИ в КЛИЕНТОЦЕНТРИЧНОСТИ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УСЛУГ В ЦЕЛЯХ ДОСТИЖЕНИЯ ПАРАМЕТРОВ ДОСТУПНОСТИ ПОЛУЧЕНИЯ ГОСУДАРСТВЕННЫХ И МУНИЦИПАЛЬНЫХ УСЛУГ, ПОВЫШЕНИЕ КАЧЕСТВА ИХ ПРЕДОСТАВЛЕНИЯ</a:t>
            </a:r>
            <a:r>
              <a:rPr lang="ru-RU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71475" y="1865745"/>
            <a:ext cx="5545138" cy="1265383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РЕГИОНАЛЬНЫЕ УСЛУГИ </a:t>
            </a:r>
          </a:p>
          <a:p>
            <a:pPr algn="ctr"/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ЦЕЛЕВОМУ СОСТОЯНИЮ 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1"/>
          <p:cNvSpPr>
            <a:spLocks noGrp="1"/>
          </p:cNvSpPr>
          <p:nvPr>
            <p:ph type="body" sz="quarter" idx="10"/>
          </p:nvPr>
        </p:nvSpPr>
        <p:spPr>
          <a:xfrm>
            <a:off x="6275387" y="1865745"/>
            <a:ext cx="5445558" cy="960583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РЕИНЖЕНИРИНГ 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40% </a:t>
            </a:r>
          </a:p>
          <a:p>
            <a:pPr algn="ctr">
              <a:spcBef>
                <a:spcPts val="0"/>
              </a:spcBef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 ПРЕДОСТАВЛЕНИЯ ГОСУДАРСТВЕННЫХ УСЛУГ </a:t>
            </a:r>
          </a:p>
          <a:p>
            <a:endParaRPr lang="ru-RU" dirty="0"/>
          </a:p>
        </p:txBody>
      </p:sp>
      <p:sp>
        <p:nvSpPr>
          <p:cNvPr id="13" name="Текст 1"/>
          <p:cNvSpPr>
            <a:spLocks noGrp="1"/>
          </p:cNvSpPr>
          <p:nvPr>
            <p:ph type="body" sz="quarter" idx="10"/>
          </p:nvPr>
        </p:nvSpPr>
        <p:spPr>
          <a:xfrm>
            <a:off x="371475" y="2466111"/>
            <a:ext cx="5545138" cy="3509817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 «АНАЛИТИЧЕСКИМ ЦЕНТРОМ» ПРОВЕДЕНА ОЦЕНКА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УСЛУГ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ЦЕЛЕВЫЕ СОСТОЯНИЯ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И УТВЕРЖДЕН ПЕРЕЧЕНЬ УСЛУГ, ПОДЛЕЖАЩИХ ДОРАБОТКЕ</a:t>
            </a:r>
            <a:endParaRPr lang="ru-RU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ОИВ СУБЬЕКТОВ РФ РАЗРАБОТАНЫ «ДОРОЖНЫЕ КАРТЫ» ПО ДОРАБОТКЕ УСЛУГ ( 30.05.2025г.)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МЕРОПРИЯТИЯ ПО ДОРАБОТКЕ УСЛУГ – 31.12.2025г.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СУБЬЕКТОМ ВЫЯВЛЕНА ОБОСНОВАННАЯ НЕВОЗМОЖНОСТЬ ДОСТИЖЕНИЯ ЦЕЛЕВОГО СОСТОЯНИЯ УСЛУГ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ПЛАН МЕРОПРИЯТИЙ ПО ПРОРАБОТКЕ ПРИЧИН НЕВОЗМОЖНОСТИ ДОСТИЖЕНИЯ ЦЕЛЕВОГО СОСТОЯНИЯ УСЛУГ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- ПЛАНОВОЕ ДОСТИЖЕНИЕ ПАРАМЕРОВ СООТВЕТСТСТВИЯ УСЛУГ ЦЕЛЕВОМУ СОСТОЯНИЮ </a:t>
            </a:r>
          </a:p>
          <a:p>
            <a:endParaRPr lang="ru-RU" dirty="0"/>
          </a:p>
        </p:txBody>
      </p:sp>
      <p:sp>
        <p:nvSpPr>
          <p:cNvPr id="14" name="Текст 1"/>
          <p:cNvSpPr>
            <a:spLocks noGrp="1"/>
          </p:cNvSpPr>
          <p:nvPr>
            <p:ph type="body" sz="quarter" idx="10"/>
          </p:nvPr>
        </p:nvSpPr>
        <p:spPr>
          <a:xfrm>
            <a:off x="6275387" y="2549237"/>
            <a:ext cx="5545138" cy="353435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endParaRPr lang="ru-RU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АКТУАЛИЗИРОВАНЫ РЕЕСТЫ ПРОЦЕССОВ ПРЕДОСТАВЛЕИЯ ГОСУДАРСТВЕННЫХ УСЛУГ </a:t>
            </a:r>
            <a:r>
              <a:rPr lang="ru-RU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(2-ой </a:t>
            </a:r>
            <a:r>
              <a:rPr lang="ru-RU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2025г)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ВЫБРАНЫ ПРОЦЕССЫ ПРЕДОСТАВЛЕНИЯ УСЛУГ ДЛЯ ОПТИМИЗАЦИИ В 2025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ОПИСАНО ТЕКУЩЕЕ СОСТОЯНИЕ ПРОЦЕССОВ ПРЕДОСТАВЛЕНИЯ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endParaRPr lang="ru-RU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ОПИСАНО ЦЕЛЕВОЕ СОСТОЯНИЕ ПРОЦЕССОВ ПРЕДОСТАВЛЕНИЯ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endParaRPr lang="ru-RU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«ДОРОЖНЫЕ КАРТЫ» ПО ОПТИМИЗАЦИИ ПРОЦЕССОВ </a:t>
            </a:r>
            <a:r>
              <a:rPr lang="ru-RU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августа 2025г</a:t>
            </a:r>
            <a:r>
              <a:rPr lang="ru-RU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ОПТИМИЗАЦИЯ ПРОЦЕССОВ ПРЕДОСТАВЛЕНИЯ УСЛУГ, ВЫПОЛНЕНИЕ «ДК» ЛЕНИНГРАДСКОЙ ОБЛАСТИ ПО ПОВЫШЕНИЮ УРОВНЯ ВНЕДРЕНИЯ КЛИЕНТОЦЕНТРИЧНОСТИ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3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8301"/>
            <a:ext cx="11399488" cy="72884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СОСТОЯНИЕ ГОСУДАРСТВЕННЫХ УСЛУГ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A944BE80-9931-BBA8-47AF-05337F862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2472" y="852170"/>
            <a:ext cx="11337494" cy="5111350"/>
          </a:xfrm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СОСТОЯНИЕ УСЛУГ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оптимальная модель услуг, применение которой позволит обеспечить эффективное взаимодействие между государством и пользователями услуг, повысить удовлетворенность клиентов при взаимодействии с органами власти.</a:t>
            </a:r>
          </a:p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(сформировано в виде презентаций целевого состояния АНО «Аналитическим центром»)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СОКРАЩЕНИЕ количества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сведений, заполняемых заявителем вручную в составе запроса о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предоставлении услуги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СОКРАЩЕНИЕ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перечня документов, представляемых заявителем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самостоятельно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СОКРАЩЕНИЕ срока выполнения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административных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процедур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ОПТИМИЗАЦИЮ перечня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требуемых межведомственных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обменов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ИСКЛЮЧЕНИЕ очного взаимодействия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заявителя с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ведомством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ОПТИМИЗАЦИЮ вариантов результатов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предоставления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услуги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ОПТИМИЗАЦИЮ (сокращение) исчерпывающего перечня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оснований для отказа</a:t>
            </a:r>
            <a:endParaRPr lang="ru-RU" sz="16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1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xmlns="" id="{A944BE80-9931-BBA8-47AF-05337F862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469" y="601604"/>
            <a:ext cx="11337494" cy="5398861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услуг для доработки, проведение доработки запланировано в 3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ВОЛНЫ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я ВОЛНА 44 региональные услуги </a:t>
            </a:r>
          </a:p>
          <a:p>
            <a:pPr algn="just">
              <a:spcBef>
                <a:spcPts val="0"/>
              </a:spcBef>
            </a:pPr>
            <a:r>
              <a:rPr lang="ru-RU" sz="1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волна оптимизации – начало процесса оптимизации - разработка и утверждение «дорожных карт» по доработке услуг органами исполнительной власти региона, являющимися владельцами услуг </a:t>
            </a:r>
            <a:r>
              <a:rPr lang="ru-RU" sz="1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1.07.2025 </a:t>
            </a:r>
            <a:r>
              <a:rPr lang="ru-RU" sz="1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я и 3 – я ВОЛНЫ 35 региональные услуги, </a:t>
            </a:r>
            <a:r>
              <a:rPr lang="ru-RU" sz="1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начала оптимизации и разработки «дорожных карт» не </a:t>
            </a:r>
            <a:r>
              <a:rPr lang="ru-RU" sz="15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</a:t>
            </a:r>
          </a:p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корректировки перечня услуг 44 государственных услуг Ленинградской областью: 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  <a:p>
            <a:pPr algn="ctr"/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11 услугам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написаны возражения о невозможности соблюдения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параметров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состояние услуг дорабатывается </a:t>
            </a:r>
            <a:r>
              <a:rPr lang="ru-RU" sz="16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 «Аналитическим центром»</a:t>
            </a:r>
          </a:p>
          <a:p>
            <a:pPr algn="ctr"/>
            <a:endParaRPr lang="ru-RU" sz="16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12 услугам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высказано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о несоответствии услуг признакам услуг в соответствии с</a:t>
            </a:r>
          </a:p>
          <a:p>
            <a:pPr algn="ctr"/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Федеральным законом от 27.07.2010 N 210-ФЗ (ред. от 28.12.2024) «Об организации предоставления государственных и муниципальных услуг»</a:t>
            </a:r>
          </a:p>
          <a:p>
            <a:pPr algn="ctr"/>
            <a:endParaRPr lang="ru-RU" sz="16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УСЛУГ ДЛЯ ДОРАБОТКИ ОРГАНАМИ ИМПОЛНИТЕЛЬНОЙ ВЛАСТИ ЛЕНИНГРАДСКОЙ ОБЛАСТИ ВКЛЮЧАЕТ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РЕГИОНАЛЬНЫЕ УСЛУГИ</a:t>
            </a:r>
          </a:p>
          <a:p>
            <a:pPr algn="just">
              <a:spcBef>
                <a:spcPts val="0"/>
              </a:spcBef>
            </a:pPr>
            <a:endParaRPr lang="ru-RU" sz="15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9848"/>
            <a:ext cx="11399488" cy="473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РЕГИОНАЛЬНЫЕ УСЛУГИ,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ДОРАБОТКЕ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5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xmlns="" id="{A944BE80-9931-BBA8-47AF-05337F862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469" y="601604"/>
            <a:ext cx="11337494" cy="5398861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мнения Ленинградской области с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 перечень услуг для доработки 1-ой ВОЛНЫ. </a:t>
            </a: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я ВОЛНА 32 региональные услуги </a:t>
            </a:r>
          </a:p>
          <a:p>
            <a:pPr algn="just">
              <a:spcBef>
                <a:spcPts val="0"/>
              </a:spcBef>
            </a:pPr>
            <a:r>
              <a:rPr lang="ru-RU" sz="15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z="1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волна оптимизации – начало процесса оптимизации - разработка и утверждение «дорожных карт» по доработке услуг органами исполнительной власти региона, являющимися владельцами услуг </a:t>
            </a:r>
            <a:r>
              <a:rPr lang="ru-RU" sz="1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1.07.2025 </a:t>
            </a:r>
            <a:r>
              <a:rPr lang="ru-RU" sz="1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УСЛУГ КОРРЕКТИРУЕТСЯ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 «Аналитическим центром»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региональные услуги</a:t>
            </a:r>
          </a:p>
          <a:p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одному параметру –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подаваемый документ (заявление о предоставлении услуги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региональных услуг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визитов в ведомство, с целью получения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услуг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рабочий день оказания </a:t>
            </a: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услуг</a:t>
            </a:r>
          </a:p>
          <a:p>
            <a:pPr algn="just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2 –ум  параметрам –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заявление и 0 визитов в ведомство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услуги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заявление и 1 рабочий день предоставления услуги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региональных услуг</a:t>
            </a:r>
          </a:p>
          <a:p>
            <a:pPr algn="just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3 – ем параметрам - 1 услуги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заявление, 0 визитов в ведомство и 1 рабочий день предоставления услуги – </a:t>
            </a:r>
            <a:r>
              <a:rPr lang="ru-RU" sz="1600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региональные услуги.  </a:t>
            </a:r>
            <a:endParaRPr lang="ru-RU" sz="1600" u="sng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10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9848"/>
            <a:ext cx="11399488" cy="473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РЕГИОНАЛЬНЫЕ УСЛУГИ,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ДОРАБОТКЕ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8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0579"/>
            <a:ext cx="11399488" cy="99656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из ПЕРЕЧНЯ </a:t>
            </a:r>
            <a:endParaRPr lang="ru-R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57266"/>
              </p:ext>
            </p:extLst>
          </p:nvPr>
        </p:nvGraphicFramePr>
        <p:xfrm>
          <a:off x="752559" y="923620"/>
          <a:ext cx="10706386" cy="4885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2337"/>
                <a:gridCol w="865847"/>
                <a:gridCol w="914400"/>
                <a:gridCol w="873940"/>
                <a:gridCol w="954860"/>
                <a:gridCol w="930584"/>
                <a:gridCol w="1027689"/>
                <a:gridCol w="1416729"/>
              </a:tblGrid>
              <a:tr h="3610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ОИВ ЛО 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  <a:r>
                        <a:rPr lang="ru-RU" sz="14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ОПТИМИЗАЦИИ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ПРОЦЕССОВ ДЛЯ ДОРАБОТКИ 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9600">
                <a:tc vMerge="1">
                  <a:txBody>
                    <a:bodyPr/>
                    <a:lstStyle/>
                    <a:p>
                      <a:pPr algn="ctr" fontAlgn="ctr"/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документ (заявление)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визитов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рабочий день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документ/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рабочий день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документ/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визитов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документ/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визитов/</a:t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рабочий день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1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КСЗН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71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градостроительной политики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81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сохранению культурного наследия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1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природным ресурсам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1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транспорту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0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физической культуре и спорту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9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79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7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государственному жилищному надзору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462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94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8301"/>
            <a:ext cx="11399488" cy="373977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«ДОРОЖНЫЕ КАРТЫ» по ДОРАБОТКЕ УСЛУГ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A944BE80-9931-BBA8-47AF-05337F862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476" y="742278"/>
            <a:ext cx="11449050" cy="535054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 :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Мероприятия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внесению изменений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НПА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необходимости внесения изменений в федеральное законодательство, планом мероприятий предусматривается внесение предложений по изменению соответствующего </a:t>
            </a:r>
            <a:r>
              <a:rPr lang="ru-RU" sz="1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ноормативно</a:t>
            </a: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-правового акта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региональной специфики услуг, выражается аргументированная и согласованная внутриведомственная позиция Ленинградской области о возможности, либо невозможности оптимизации услуг в силу региональной специфики </a:t>
            </a:r>
            <a:endParaRPr lang="ru-RU" sz="1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2. План </a:t>
            </a:r>
            <a:r>
              <a:rPr lang="ru-RU" sz="1800" dirty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технических мероприятий по достижению целевого </a:t>
            </a:r>
            <a:r>
              <a:rPr lang="ru-RU" sz="1800" dirty="0" smtClean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состояния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в случае реализованной технической возможности предоставления услуги на портале ЕПГУ, в план включаются мероприятия по направлению предложений по доработке портальных форм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в случае отсутствия реализованной технической возможности, в план включаются мероприятия по направлению предложений реализации портальной формы на портале ЕПГУ</a:t>
            </a:r>
          </a:p>
          <a:p>
            <a:pPr algn="just"/>
            <a:r>
              <a:rPr lang="ru-RU" sz="1800" dirty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План организационных мероприятий по достижению целевого </a:t>
            </a:r>
            <a:r>
              <a:rPr lang="ru-RU" sz="1800" dirty="0" smtClean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состояния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CC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включает общеорганизационные мероприятия, направленные на развитие процессов консультационной поддержки клиентов</a:t>
            </a:r>
          </a:p>
          <a:p>
            <a:pPr algn="just"/>
            <a:r>
              <a:rPr lang="ru-RU" sz="1800" b="1" dirty="0" smtClean="0">
                <a:solidFill>
                  <a:srgbClr val="002E58"/>
                </a:solidFill>
                <a:latin typeface="Times New Roman" panose="02020603050405020304" pitchFamily="18" charset="0"/>
                <a:ea typeface="Golos Text Bold" pitchFamily="34" charset="-122"/>
                <a:cs typeface="Times New Roman" panose="02020603050405020304" pitchFamily="18" charset="0"/>
              </a:rPr>
              <a:t>Разработка плана направлена на в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ыполнение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достижения целевого состояния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1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54"/>
          <p:cNvSpPr txBox="1"/>
          <p:nvPr/>
        </p:nvSpPr>
        <p:spPr>
          <a:xfrm>
            <a:off x="1274594" y="955212"/>
            <a:ext cx="10229850" cy="330847"/>
          </a:xfrm>
          <a:prstGeom prst="rect">
            <a:avLst/>
          </a:prstGeom>
        </p:spPr>
        <p:txBody>
          <a:bodyPr vert="horz" wrap="square" lIns="0" tIns="7607" rIns="0" bIns="0" rtlCol="0">
            <a:spAutoFit/>
          </a:bodyPr>
          <a:lstStyle/>
          <a:p>
            <a:r>
              <a:rPr lang="ru-RU" sz="21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жизненной ситуации «Строительство объекта свыше 1500 кв. м.»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289624" y="5790019"/>
            <a:ext cx="2296454" cy="562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47748">
              <a:lnSpc>
                <a:spcPct val="150000"/>
              </a:lnSpc>
            </a:pPr>
            <a:r>
              <a:rPr lang="ru-RU" sz="2037" b="1" spc="52" dirty="0">
                <a:solidFill>
                  <a:prstClr val="white"/>
                </a:solidFill>
                <a:latin typeface="Golos Text Medium" panose="020B0603020202020204" pitchFamily="34" charset="-52"/>
                <a:ea typeface="Golos Text VF Black" pitchFamily="2" charset="0"/>
                <a:cs typeface="Golos Text Medium" panose="020B0603020202020204" pitchFamily="34" charset="-52"/>
              </a:rPr>
              <a:t>ГОСУДАРСТВО</a:t>
            </a:r>
          </a:p>
        </p:txBody>
      </p:sp>
      <p:sp>
        <p:nvSpPr>
          <p:cNvPr id="35" name="Заголовок 3">
            <a:extLst>
              <a:ext uri="{FF2B5EF4-FFF2-40B4-BE49-F238E27FC236}">
                <a16:creationId xmlns="" xmlns:a16="http://schemas.microsoft.com/office/drawing/2014/main" id="{8A17797B-54A8-1C4A-8AE7-8A82C93F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29" y="175030"/>
            <a:ext cx="10673546" cy="453620"/>
          </a:xfrm>
        </p:spPr>
        <p:txBody>
          <a:bodyPr>
            <a:noAutofit/>
          </a:bodyPr>
          <a:lstStyle/>
          <a:p>
            <a:pPr marL="9525" algn="ctr">
              <a:spcBef>
                <a:spcPts val="75"/>
              </a:spcBef>
            </a:pPr>
            <a:r>
              <a:rPr lang="ru-RU" sz="1800" b="1" spc="-113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РЕАЛИЗАЦИЯ ДОРОЖНОЙ КАРТЫ ЛЕНИНГРАДСКОЙ ОБЛАСТИ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54615" y="1527521"/>
            <a:ext cx="10949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рамках ЖС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474" y="2184930"/>
            <a:ext cx="10813761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разрешения на строительство объекта (свыше 1500)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разрешения на ввод объекта в эксплуатацию (свыше 1500)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выписки из ИСОГД	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 выбор земельного участка в целях строительства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градостроительного плана земельного участка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утверждение документации по планировке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услуг в рамках реализации жизненной ситуации выполняется в порядке оптимизации прочих государственных и муниципальных услуг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ru-RU" sz="135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97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="" xmlns:a16="http://schemas.microsoft.com/office/drawing/2014/main" id="{A944BE80-9931-BBA8-47AF-05337F862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1987" y="1031359"/>
            <a:ext cx="11056956" cy="5272748"/>
          </a:xfrm>
        </p:spPr>
        <p:txBody>
          <a:bodyPr>
            <a:noAutofit/>
          </a:bodyPr>
          <a:lstStyle/>
          <a:p>
            <a:pPr algn="ctr"/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 Т. 1.4. «ДОРОЖНАЯ КАРТА» по ПОВЫШЕНИЮ УРОВНЯ ВНЕДРЕНИЯ КЛИЕНТОЦЕНТРИЧНОСТИ в ЛЕНИНГРАДСКОЙ ОБЛАСТИ </a:t>
            </a:r>
          </a:p>
          <a:p>
            <a:pPr algn="ctr"/>
            <a:r>
              <a:rPr lang="ru-RU" sz="1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30.12.2025г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2025 год </a:t>
            </a:r>
          </a:p>
          <a:p>
            <a:pPr algn="ctr"/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 РЕИНЖЕНИРИНГ</a:t>
            </a:r>
          </a:p>
          <a:p>
            <a:pPr algn="ctr"/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40 %</a:t>
            </a:r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ПРОЦЕССОВ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накопительным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2024 года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ОПТИМИЗАЦИИ ПРОЦЕССОВ ПРЕДОСТАВЛЕНИЯ УСЛУГ за 2024 год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(план 2024 года - 10% от числа процессов)  </a:t>
            </a:r>
          </a:p>
        </p:txBody>
      </p:sp>
      <p:sp>
        <p:nvSpPr>
          <p:cNvPr id="10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8300"/>
            <a:ext cx="11306498" cy="556733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ПРОЦЕССОВ ПРЕДОСТАВЛЕНИЯ ГОСУДАРСТВЕННЫХ УСЛУГ на 2025 год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89314"/>
              </p:ext>
            </p:extLst>
          </p:nvPr>
        </p:nvGraphicFramePr>
        <p:xfrm>
          <a:off x="371475" y="4193308"/>
          <a:ext cx="11306499" cy="17139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68833"/>
                <a:gridCol w="3768833"/>
                <a:gridCol w="3768833"/>
              </a:tblGrid>
              <a:tr h="428957"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4176"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ПРОЦЕССЫ ПРЕДОСТАВЛЕНИЯ УСЛУГ по реестрам ОИВ ЛО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ПРОЦЕССЫ УСЛУГ ПРОШЛИ РЕИНЖЕНИРИНГ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ВЫПОЛНЕНИЯ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79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943" y="100579"/>
            <a:ext cx="548879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6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льзовательские 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0B6B3"/>
      </a:accent1>
      <a:accent2>
        <a:srgbClr val="004E8B"/>
      </a:accent2>
      <a:accent3>
        <a:srgbClr val="0082A0"/>
      </a:accent3>
      <a:accent4>
        <a:srgbClr val="BEBCBC"/>
      </a:accent4>
      <a:accent5>
        <a:srgbClr val="7B7B7B"/>
      </a:accent5>
      <a:accent6>
        <a:srgbClr val="FEC79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1478</Words>
  <Application>Microsoft Office PowerPoint</Application>
  <PresentationFormat>Широкоэкранный</PresentationFormat>
  <Paragraphs>366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Golos Text Bold</vt:lpstr>
      <vt:lpstr>Golos Text Medium</vt:lpstr>
      <vt:lpstr>Golos Text VF Black</vt:lpstr>
      <vt:lpstr>Tahoma</vt:lpstr>
      <vt:lpstr>Times New Roman</vt:lpstr>
      <vt:lpstr>Тема Office</vt:lpstr>
      <vt:lpstr>Презентация PowerPoint</vt:lpstr>
      <vt:lpstr>ГОСУДАРСТВЕННЫЕ и МУНИЦИПАЛЬНЫЕ УСЛУГИ в КЛИЕНТОЦЕНТРИЧНОСТИ  ОПТИМИЗАЦИЯ УСЛУГ В ЦЕЛЯХ ДОСТИЖЕНИЯ ПАРАМЕТРОВ ДОСТУПНОСТИ ПОЛУЧЕНИЯ ГОСУДАРСТВЕННЫХ И МУНИЦИПАЛЬНЫХ УСЛУГ, ПОВЫШЕНИЕ КАЧЕСТВА ИХ ПРЕДОСТАВЛЕНИЯ.  </vt:lpstr>
      <vt:lpstr>ЦЕЛЕВОЕ СОСТОЯНИЕ ГОСУДАРСТВЕННЫХ УСЛУГ</vt:lpstr>
      <vt:lpstr>ГОСУДАРСТВЕННЫЕ РЕГИОНАЛЬНЫЕ УСЛУГИ, ПОДЛЕЖАТ ДОРАБОТКЕ  </vt:lpstr>
      <vt:lpstr>ГОСУДАРСТВЕННЫЕ РЕГИОНАЛЬНЫЕ УСЛУГИ, ПОДЛЕЖАТ ДОРАБОТКЕ  </vt:lpstr>
      <vt:lpstr> РАСПРЕДЕЛЕНИЕ УСЛУГ из ПЕРЕЧНЯ </vt:lpstr>
      <vt:lpstr> «ДОРОЖНЫЕ КАРТЫ» по ДОРАБОТКЕ УСЛУГ</vt:lpstr>
      <vt:lpstr>РЕАЛИЗАЦИЯ ДОРОЖНОЙ КАРТЫ ЛЕНИНГРАДСКОЙ ОБЛАСТИ</vt:lpstr>
      <vt:lpstr>ОПТИМИЗАЦИЯ ПРОЦЕССОВ ПРЕДОСТАВЛЕНИЯ ГОСУДАРСТВЕННЫХ УСЛУГ на 2025 год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Обоскалова Виктория Александровна</cp:lastModifiedBy>
  <cp:revision>165</cp:revision>
  <dcterms:created xsi:type="dcterms:W3CDTF">2023-11-30T10:21:34Z</dcterms:created>
  <dcterms:modified xsi:type="dcterms:W3CDTF">2025-06-26T08:46:53Z</dcterms:modified>
</cp:coreProperties>
</file>