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256" r:id="rId2"/>
    <p:sldId id="258" r:id="rId3"/>
    <p:sldId id="267" r:id="rId4"/>
    <p:sldId id="259" r:id="rId5"/>
    <p:sldId id="262" r:id="rId6"/>
    <p:sldId id="263" r:id="rId7"/>
    <p:sldId id="264" r:id="rId8"/>
    <p:sldId id="265" r:id="rId9"/>
    <p:sldId id="266" r:id="rId10"/>
    <p:sldId id="26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1738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14C371-4FA2-4E45-AADF-EFDB962D7689}" type="datetimeFigureOut">
              <a:rPr lang="ru-RU" smtClean="0"/>
              <a:t>26.06.2025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04B3A-B107-467B-8B9D-0EC7FC2739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14C371-4FA2-4E45-AADF-EFDB962D7689}" type="datetimeFigureOut">
              <a:rPr lang="ru-RU" smtClean="0"/>
              <a:t>26.06.2025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04B3A-B107-467B-8B9D-0EC7FC2739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14C371-4FA2-4E45-AADF-EFDB962D7689}" type="datetimeFigureOut">
              <a:rPr lang="ru-RU" smtClean="0"/>
              <a:t>26.06.2025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04B3A-B107-467B-8B9D-0EC7FC2739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14C371-4FA2-4E45-AADF-EFDB962D7689}" type="datetimeFigureOut">
              <a:rPr lang="ru-RU" smtClean="0"/>
              <a:t>26.06.2025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04B3A-B107-467B-8B9D-0EC7FC2739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14C371-4FA2-4E45-AADF-EFDB962D7689}" type="datetimeFigureOut">
              <a:rPr lang="ru-RU" smtClean="0"/>
              <a:t>26.06.2025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04B3A-B107-467B-8B9D-0EC7FC2739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14C371-4FA2-4E45-AADF-EFDB962D7689}" type="datetimeFigureOut">
              <a:rPr lang="ru-RU" smtClean="0"/>
              <a:t>26.06.2025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04B3A-B107-467B-8B9D-0EC7FC2739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14C371-4FA2-4E45-AADF-EFDB962D7689}" type="datetimeFigureOut">
              <a:rPr lang="ru-RU" smtClean="0"/>
              <a:t>26.06.2025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04B3A-B107-467B-8B9D-0EC7FC2739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14C371-4FA2-4E45-AADF-EFDB962D7689}" type="datetimeFigureOut">
              <a:rPr lang="ru-RU" smtClean="0"/>
              <a:t>26.06.2025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04B3A-B107-467B-8B9D-0EC7FC2739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14C371-4FA2-4E45-AADF-EFDB962D7689}" type="datetimeFigureOut">
              <a:rPr lang="ru-RU" smtClean="0"/>
              <a:t>26.06.2025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04B3A-B107-467B-8B9D-0EC7FC2739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14C371-4FA2-4E45-AADF-EFDB962D7689}" type="datetimeFigureOut">
              <a:rPr lang="ru-RU" smtClean="0"/>
              <a:t>26.06.2025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04B3A-B107-467B-8B9D-0EC7FC2739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14C371-4FA2-4E45-AADF-EFDB962D7689}" type="datetimeFigureOut">
              <a:rPr lang="ru-RU" smtClean="0"/>
              <a:t>26.06.2025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04B3A-B107-467B-8B9D-0EC7FC2739C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314C371-4FA2-4E45-AADF-EFDB962D7689}" type="datetimeFigureOut">
              <a:rPr lang="ru-RU" smtClean="0"/>
              <a:t>26.06.2025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6504B3A-B107-467B-8B9D-0EC7FC2739C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22376" y="620688"/>
            <a:ext cx="7772400" cy="27363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Анализ нарушения сроков предоставления государственных и муниципальных </a:t>
            </a:r>
            <a:r>
              <a:rPr lang="ru-RU" sz="3600" dirty="0" smtClean="0"/>
              <a:t>услуг</a:t>
            </a:r>
            <a:br>
              <a:rPr lang="ru-RU" sz="3600" dirty="0" smtClean="0"/>
            </a:br>
            <a:r>
              <a:rPr lang="ru-RU" sz="3600" dirty="0" smtClean="0"/>
              <a:t>(МФЦ/ПГС)</a:t>
            </a:r>
            <a:endParaRPr lang="ru-RU" sz="36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55576" y="4941168"/>
            <a:ext cx="7772400" cy="1130424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dirty="0"/>
              <a:t>Ларионова Виктория Васильевна – </a:t>
            </a:r>
            <a:br>
              <a:rPr lang="ru-RU" dirty="0"/>
            </a:br>
            <a:r>
              <a:rPr lang="ru-RU" dirty="0"/>
              <a:t>Начальник департамента процессного управления и государственных услуг</a:t>
            </a:r>
            <a:br>
              <a:rPr lang="ru-RU" dirty="0"/>
            </a:br>
            <a:r>
              <a:rPr lang="ru-RU" dirty="0"/>
              <a:t>Комитета экономического развития и инвестиционной деятельности </a:t>
            </a:r>
            <a:br>
              <a:rPr lang="ru-RU" dirty="0"/>
            </a:br>
            <a:r>
              <a:rPr lang="ru-RU" dirty="0"/>
              <a:t>Ленинградской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352605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39552" y="267494"/>
            <a:ext cx="8147248" cy="114528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400" dirty="0"/>
              <a:t>Мониторинг отказов по услугам </a:t>
            </a:r>
            <a:r>
              <a:rPr lang="ru-RU" sz="2400" dirty="0" smtClean="0"/>
              <a:t>январь -май </a:t>
            </a:r>
            <a:r>
              <a:rPr lang="ru-RU" sz="2400" dirty="0"/>
              <a:t>2025 </a:t>
            </a:r>
            <a:r>
              <a:rPr lang="ru-RU" sz="2400" dirty="0" smtClean="0"/>
              <a:t>года – 56 823 отказа</a:t>
            </a:r>
            <a:endParaRPr lang="ru-RU" sz="2400" dirty="0"/>
          </a:p>
        </p:txBody>
      </p:sp>
      <p:sp>
        <p:nvSpPr>
          <p:cNvPr id="9" name="object 12"/>
          <p:cNvSpPr/>
          <p:nvPr/>
        </p:nvSpPr>
        <p:spPr>
          <a:xfrm>
            <a:off x="467543" y="1484784"/>
            <a:ext cx="3744417" cy="792088"/>
          </a:xfrm>
          <a:custGeom>
            <a:avLst/>
            <a:gdLst/>
            <a:ahLst/>
            <a:cxnLst/>
            <a:rect l="l" t="t" r="r" b="b"/>
            <a:pathLst>
              <a:path w="2324100" h="1156970">
                <a:moveTo>
                  <a:pt x="2238883" y="0"/>
                </a:moveTo>
                <a:lnTo>
                  <a:pt x="85216" y="0"/>
                </a:lnTo>
                <a:lnTo>
                  <a:pt x="52077" y="6707"/>
                </a:lnTo>
                <a:lnTo>
                  <a:pt x="24987" y="24987"/>
                </a:lnTo>
                <a:lnTo>
                  <a:pt x="6707" y="52077"/>
                </a:lnTo>
                <a:lnTo>
                  <a:pt x="0" y="85216"/>
                </a:lnTo>
                <a:lnTo>
                  <a:pt x="0" y="1071498"/>
                </a:lnTo>
                <a:lnTo>
                  <a:pt x="6707" y="1104638"/>
                </a:lnTo>
                <a:lnTo>
                  <a:pt x="24987" y="1131728"/>
                </a:lnTo>
                <a:lnTo>
                  <a:pt x="52077" y="1150008"/>
                </a:lnTo>
                <a:lnTo>
                  <a:pt x="85216" y="1156715"/>
                </a:lnTo>
                <a:lnTo>
                  <a:pt x="2238883" y="1156715"/>
                </a:lnTo>
                <a:lnTo>
                  <a:pt x="2272022" y="1150008"/>
                </a:lnTo>
                <a:lnTo>
                  <a:pt x="2299112" y="1131728"/>
                </a:lnTo>
                <a:lnTo>
                  <a:pt x="2317392" y="1104638"/>
                </a:lnTo>
                <a:lnTo>
                  <a:pt x="2324099" y="1071498"/>
                </a:lnTo>
                <a:lnTo>
                  <a:pt x="2324099" y="85216"/>
                </a:lnTo>
                <a:lnTo>
                  <a:pt x="2317392" y="52077"/>
                </a:lnTo>
                <a:lnTo>
                  <a:pt x="2299112" y="24987"/>
                </a:lnTo>
                <a:lnTo>
                  <a:pt x="2272022" y="6707"/>
                </a:lnTo>
                <a:lnTo>
                  <a:pt x="2238883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16076"/>
            </a:schemeClr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395537" y="1592153"/>
            <a:ext cx="3816424" cy="684719"/>
          </a:xfrm>
          <a:prstGeom prst="rect">
            <a:avLst/>
          </a:prstGeom>
        </p:spPr>
        <p:txBody>
          <a:bodyPr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800" dirty="0"/>
              <a:t>ОИВ </a:t>
            </a:r>
            <a:r>
              <a:rPr lang="ru-RU" sz="2800" dirty="0" smtClean="0"/>
              <a:t>– </a:t>
            </a:r>
            <a:r>
              <a:rPr lang="ru-RU" sz="3600" b="1" dirty="0" smtClean="0">
                <a:solidFill>
                  <a:srgbClr val="FF0000"/>
                </a:solidFill>
              </a:rPr>
              <a:t>2 178</a:t>
            </a:r>
            <a:endParaRPr lang="ru-RU" sz="2800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571747" y="1592153"/>
            <a:ext cx="4176716" cy="1081406"/>
          </a:xfrm>
          <a:prstGeom prst="rect">
            <a:avLst/>
          </a:prstGeom>
        </p:spPr>
        <p:txBody>
          <a:bodyPr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dirty="0"/>
              <a:t>ОМСУ </a:t>
            </a:r>
            <a:r>
              <a:rPr lang="ru-RU" dirty="0" smtClean="0"/>
              <a:t>– </a:t>
            </a:r>
            <a:r>
              <a:rPr lang="ru-RU" sz="3600" b="1" dirty="0" smtClean="0">
                <a:solidFill>
                  <a:srgbClr val="FF0000"/>
                </a:solidFill>
              </a:rPr>
              <a:t>54 645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0" name="object 12"/>
          <p:cNvSpPr/>
          <p:nvPr/>
        </p:nvSpPr>
        <p:spPr>
          <a:xfrm>
            <a:off x="4662009" y="1484784"/>
            <a:ext cx="4014447" cy="792088"/>
          </a:xfrm>
          <a:custGeom>
            <a:avLst/>
            <a:gdLst/>
            <a:ahLst/>
            <a:cxnLst/>
            <a:rect l="l" t="t" r="r" b="b"/>
            <a:pathLst>
              <a:path w="2324100" h="1156970">
                <a:moveTo>
                  <a:pt x="2238883" y="0"/>
                </a:moveTo>
                <a:lnTo>
                  <a:pt x="85216" y="0"/>
                </a:lnTo>
                <a:lnTo>
                  <a:pt x="52077" y="6707"/>
                </a:lnTo>
                <a:lnTo>
                  <a:pt x="24987" y="24987"/>
                </a:lnTo>
                <a:lnTo>
                  <a:pt x="6707" y="52077"/>
                </a:lnTo>
                <a:lnTo>
                  <a:pt x="0" y="85216"/>
                </a:lnTo>
                <a:lnTo>
                  <a:pt x="0" y="1071498"/>
                </a:lnTo>
                <a:lnTo>
                  <a:pt x="6707" y="1104638"/>
                </a:lnTo>
                <a:lnTo>
                  <a:pt x="24987" y="1131728"/>
                </a:lnTo>
                <a:lnTo>
                  <a:pt x="52077" y="1150008"/>
                </a:lnTo>
                <a:lnTo>
                  <a:pt x="85216" y="1156715"/>
                </a:lnTo>
                <a:lnTo>
                  <a:pt x="2238883" y="1156715"/>
                </a:lnTo>
                <a:lnTo>
                  <a:pt x="2272022" y="1150008"/>
                </a:lnTo>
                <a:lnTo>
                  <a:pt x="2299112" y="1131728"/>
                </a:lnTo>
                <a:lnTo>
                  <a:pt x="2317392" y="1104638"/>
                </a:lnTo>
                <a:lnTo>
                  <a:pt x="2324099" y="1071498"/>
                </a:lnTo>
                <a:lnTo>
                  <a:pt x="2324099" y="85216"/>
                </a:lnTo>
                <a:lnTo>
                  <a:pt x="2317392" y="52077"/>
                </a:lnTo>
                <a:lnTo>
                  <a:pt x="2299112" y="24987"/>
                </a:lnTo>
                <a:lnTo>
                  <a:pt x="2272022" y="6707"/>
                </a:lnTo>
                <a:lnTo>
                  <a:pt x="2238883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16076"/>
            </a:schemeClr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6049" y="2677856"/>
            <a:ext cx="396044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800" dirty="0" smtClean="0">
                <a:solidFill>
                  <a:srgbClr val="FF0000"/>
                </a:solidFill>
              </a:rPr>
              <a:t>5 131 </a:t>
            </a:r>
            <a:r>
              <a:rPr lang="ru-RU" sz="2000" dirty="0" smtClean="0"/>
              <a:t>отказов </a:t>
            </a:r>
            <a:r>
              <a:rPr lang="ru-RU" sz="2000" dirty="0"/>
              <a:t>в приеме документов из-за </a:t>
            </a:r>
            <a:r>
              <a:rPr lang="ru-RU" sz="2000" dirty="0" smtClean="0"/>
              <a:t>неполного </a:t>
            </a:r>
            <a:r>
              <a:rPr lang="ru-RU" sz="2000" dirty="0"/>
              <a:t>пакета </a:t>
            </a:r>
            <a:r>
              <a:rPr lang="ru-RU" sz="2000" dirty="0" smtClean="0"/>
              <a:t>документов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824027" y="2798032"/>
            <a:ext cx="370841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400" dirty="0"/>
              <a:t>В</a:t>
            </a:r>
            <a:r>
              <a:rPr lang="ru-RU" sz="1600" dirty="0" smtClean="0">
                <a:solidFill>
                  <a:prstClr val="white"/>
                </a:solidFill>
              </a:rPr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2 439</a:t>
            </a:r>
            <a:r>
              <a:rPr lang="ru-RU" sz="1600" dirty="0" smtClean="0">
                <a:solidFill>
                  <a:prstClr val="white"/>
                </a:solidFill>
              </a:rPr>
              <a:t> </a:t>
            </a:r>
            <a:r>
              <a:rPr lang="ru-RU" sz="2400" dirty="0"/>
              <a:t>отказах не указаны причины 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467543" y="2492896"/>
            <a:ext cx="4014448" cy="175432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662009" y="2518420"/>
            <a:ext cx="4014447" cy="145177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67543" y="4797152"/>
            <a:ext cx="4014447" cy="158417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4609974" y="4509120"/>
            <a:ext cx="39944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000" dirty="0" smtClean="0"/>
              <a:t>По</a:t>
            </a:r>
            <a:r>
              <a:rPr lang="ru-RU" sz="2400" dirty="0" smtClean="0">
                <a:solidFill>
                  <a:prstClr val="white"/>
                </a:solidFill>
              </a:rPr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7 326 </a:t>
            </a:r>
            <a:r>
              <a:rPr lang="ru-RU" sz="2000" dirty="0" smtClean="0"/>
              <a:t>услугам отказы были из-за несоответствии заявителей или документов установленным АР критериям</a:t>
            </a:r>
            <a:endParaRPr lang="ru-RU" sz="20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662011" y="4437112"/>
            <a:ext cx="4014446" cy="194421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467543" y="4797152"/>
            <a:ext cx="388832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000" dirty="0" smtClean="0"/>
              <a:t>По</a:t>
            </a:r>
            <a:r>
              <a:rPr lang="ru-RU" sz="2400" dirty="0" smtClean="0">
                <a:solidFill>
                  <a:prstClr val="white"/>
                </a:solidFill>
              </a:rPr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83 </a:t>
            </a:r>
            <a:r>
              <a:rPr lang="ru-RU" sz="2000" dirty="0" smtClean="0"/>
              <a:t>услугам заявителями были предоставлены недостоверные сведения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09247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83880" cy="936104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Статистика </a:t>
            </a:r>
            <a:r>
              <a:rPr lang="ru-RU" sz="2000" dirty="0"/>
              <a:t>нарушения сроков предоставления государственных и муниципальных услуг в МФЦ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512778"/>
              </p:ext>
            </p:extLst>
          </p:nvPr>
        </p:nvGraphicFramePr>
        <p:xfrm>
          <a:off x="467544" y="1268760"/>
          <a:ext cx="8136905" cy="5206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7"/>
                <a:gridCol w="2016224"/>
                <a:gridCol w="1440159"/>
                <a:gridCol w="3096345"/>
              </a:tblGrid>
              <a:tr h="79208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Период </a:t>
                      </a:r>
                      <a:endParaRPr kumimoji="0" lang="ru-RU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обращений с нарушением сроков предоставления услуг</a:t>
                      </a:r>
                      <a:endParaRPr kumimoji="0" lang="ru-RU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Максимальное количество дней просрочки</a:t>
                      </a:r>
                      <a:endParaRPr kumimoji="0" lang="ru-RU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Количество обращений, по которым не поступил результат на 19.06.2025с указанного месяца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Ноябрь 2024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(Выборгский МР)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Декабрь 2024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293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2025 год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Январь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151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(Выборгский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МР, Гатчинский МО)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Февраль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(Выборгский МР, </a:t>
                      </a: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Кингисеппский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МР)</a:t>
                      </a:r>
                      <a:endParaRPr kumimoji="0" lang="ru-R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1420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Март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(Выборгский МР, Гатчинский МО)</a:t>
                      </a:r>
                      <a:endParaRPr kumimoji="0" lang="ru-R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Апрель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(Выборгский, Всеволожский МР, Гатчинский МО)</a:t>
                      </a:r>
                      <a:endParaRPr kumimoji="0" lang="ru-R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2792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Май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338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115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(Выборгский, Всеволожский</a:t>
                      </a: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Л</a:t>
                      </a: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омоносовский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МР)</a:t>
                      </a:r>
                      <a:endParaRPr kumimoji="0" lang="ru-R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Июнь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106</a:t>
                      </a:r>
                      <a:endParaRPr kumimoji="0" lang="ru-R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Всего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279</a:t>
                      </a:r>
                      <a:endParaRPr kumimoji="0" lang="ru-R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423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Перечень органов местного самоуправления с наибольшим количеством нарушений</a:t>
            </a:r>
            <a:endParaRPr lang="ru-RU" sz="2400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724175"/>
              </p:ext>
            </p:extLst>
          </p:nvPr>
        </p:nvGraphicFramePr>
        <p:xfrm>
          <a:off x="467544" y="1268760"/>
          <a:ext cx="8280920" cy="516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512168"/>
                <a:gridCol w="1813058"/>
                <a:gridCol w="1612465"/>
                <a:gridCol w="1831061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Период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Выборгский МР</a:t>
                      </a:r>
                      <a:endParaRPr kumimoji="0" lang="ru-RU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b="1" kern="1200" noProof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Приозерский</a:t>
                      </a:r>
                      <a:r>
                        <a:rPr kumimoji="0" lang="ru-RU" b="1" kern="120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МР</a:t>
                      </a:r>
                      <a:endParaRPr kumimoji="0" lang="ru-RU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8811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обращений с нарушением сроков предоставления услуг</a:t>
                      </a:r>
                      <a:endParaRPr kumimoji="0" lang="ru-RU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Количество обращений, по которым не поступил результат на 19.06.2025 с указанного месяца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обращений с нарушением сроков предоставления услуг</a:t>
                      </a:r>
                      <a:endParaRPr kumimoji="0" lang="ru-RU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Количество обращений, по которым не поступил результат на 19.06.2025 с указанного месяца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3716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Ноябрь 2024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Декабрь 2024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46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2025 год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Январь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Февраль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Март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Апрель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Май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Июнь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/>
                        <a:t>62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Итого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/>
                        <a:t>56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753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8388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>
                <a:solidFill>
                  <a:srgbClr val="FF0000"/>
                </a:solidFill>
              </a:rPr>
              <a:t>Основные причины нарушений</a:t>
            </a:r>
            <a:r>
              <a:rPr lang="en-US" sz="2400" dirty="0">
                <a:solidFill>
                  <a:srgbClr val="FF0000"/>
                </a:solidFill>
              </a:rPr>
              <a:t> c</a:t>
            </a:r>
            <a:r>
              <a:rPr lang="ru-RU" sz="2400" dirty="0">
                <a:solidFill>
                  <a:srgbClr val="FF0000"/>
                </a:solidFill>
              </a:rPr>
              <a:t>о стороны </a:t>
            </a:r>
            <a:r>
              <a:rPr lang="ru-RU" sz="2400" dirty="0" smtClean="0">
                <a:solidFill>
                  <a:srgbClr val="FF0000"/>
                </a:solidFill>
              </a:rPr>
              <a:t>ОМСУ в  МФЦ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6967" y="1412776"/>
            <a:ext cx="77048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 smtClean="0"/>
              <a:t>отсутствие/нехватка </a:t>
            </a:r>
            <a:r>
              <a:rPr lang="ru-RU" dirty="0"/>
              <a:t>специалистов в </a:t>
            </a:r>
            <a:r>
              <a:rPr lang="ru-RU" dirty="0" smtClean="0"/>
              <a:t>ОМСУ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 smtClean="0"/>
              <a:t>доступ </a:t>
            </a:r>
            <a:r>
              <a:rPr lang="ru-RU" dirty="0"/>
              <a:t>в </a:t>
            </a:r>
            <a:r>
              <a:rPr lang="ru-RU" dirty="0" smtClean="0"/>
              <a:t>информационные системы и </a:t>
            </a:r>
            <a:r>
              <a:rPr lang="ru-RU" dirty="0"/>
              <a:t>навыки работы в </a:t>
            </a:r>
            <a:r>
              <a:rPr lang="ru-RU" dirty="0" smtClean="0"/>
              <a:t>них </a:t>
            </a:r>
            <a:r>
              <a:rPr lang="ru-RU" dirty="0"/>
              <a:t>есть у </a:t>
            </a:r>
            <a:r>
              <a:rPr lang="ru-RU" dirty="0" smtClean="0"/>
              <a:t>ограниченного круга специалистов, в случае их отсутствия </a:t>
            </a:r>
            <a:r>
              <a:rPr lang="ru-RU" dirty="0"/>
              <a:t>дела не </a:t>
            </a:r>
            <a:r>
              <a:rPr lang="ru-RU" dirty="0" smtClean="0"/>
              <a:t>рассматриваются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 smtClean="0"/>
              <a:t>длительное время принятия в работу поступивших заявлений</a:t>
            </a:r>
          </a:p>
          <a:p>
            <a:endParaRPr lang="ru-RU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60657" y="3068960"/>
            <a:ext cx="804379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Меры, предпринятые МФЦ ЛО в целях снижения количества обращений с нарушением сроков и улучшение качества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мониторинга</a:t>
            </a:r>
          </a:p>
          <a:p>
            <a:pPr algn="ctr"/>
            <a:endParaRPr lang="ru-RU" b="1" dirty="0" smtClean="0">
              <a:solidFill>
                <a:schemeClr val="accent2">
                  <a:lumMod val="75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400" dirty="0"/>
              <a:t>в 1 квартале 2025 года в каждом районе проведены рабочие встречи руководителей филиалов (отделов) МФЦ и представителей администраций для налаживания </a:t>
            </a:r>
            <a:r>
              <a:rPr lang="ru-RU" sz="1400" dirty="0" smtClean="0"/>
              <a:t>взаимодействия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400" dirty="0"/>
              <a:t>в АИС МФЦ реализован функционал, не позволяющий проставить отметку в </a:t>
            </a:r>
            <a:r>
              <a:rPr lang="ru-RU" sz="1400" dirty="0" err="1"/>
              <a:t>чекбоксе</a:t>
            </a:r>
            <a:r>
              <a:rPr lang="ru-RU" sz="1400" dirty="0"/>
              <a:t> «выдать в МФЦ», если в заявлении указан иной способ получения результата (по эл. почте, на руки в администрации</a:t>
            </a:r>
            <a:r>
              <a:rPr lang="ru-RU" sz="1400" dirty="0" smtClean="0"/>
              <a:t>)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sz="1400" dirty="0"/>
              <a:t>усилен контроль за своевременной сменой статуса обращений в АИС МФЦ «на выдачу</a:t>
            </a:r>
            <a:r>
              <a:rPr lang="ru-RU" sz="1400" dirty="0" smtClean="0"/>
              <a:t>»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05321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2"/>
          <p:cNvSpPr/>
          <p:nvPr/>
        </p:nvSpPr>
        <p:spPr>
          <a:xfrm>
            <a:off x="4986932" y="1482564"/>
            <a:ext cx="3706638" cy="1296144"/>
          </a:xfrm>
          <a:custGeom>
            <a:avLst/>
            <a:gdLst/>
            <a:ahLst/>
            <a:cxnLst/>
            <a:rect l="l" t="t" r="r" b="b"/>
            <a:pathLst>
              <a:path w="2324100" h="1156970">
                <a:moveTo>
                  <a:pt x="2238883" y="0"/>
                </a:moveTo>
                <a:lnTo>
                  <a:pt x="85216" y="0"/>
                </a:lnTo>
                <a:lnTo>
                  <a:pt x="52077" y="6707"/>
                </a:lnTo>
                <a:lnTo>
                  <a:pt x="24987" y="24987"/>
                </a:lnTo>
                <a:lnTo>
                  <a:pt x="6707" y="52077"/>
                </a:lnTo>
                <a:lnTo>
                  <a:pt x="0" y="85216"/>
                </a:lnTo>
                <a:lnTo>
                  <a:pt x="0" y="1071498"/>
                </a:lnTo>
                <a:lnTo>
                  <a:pt x="6707" y="1104638"/>
                </a:lnTo>
                <a:lnTo>
                  <a:pt x="24987" y="1131728"/>
                </a:lnTo>
                <a:lnTo>
                  <a:pt x="52077" y="1150008"/>
                </a:lnTo>
                <a:lnTo>
                  <a:pt x="85216" y="1156715"/>
                </a:lnTo>
                <a:lnTo>
                  <a:pt x="2238883" y="1156715"/>
                </a:lnTo>
                <a:lnTo>
                  <a:pt x="2272022" y="1150008"/>
                </a:lnTo>
                <a:lnTo>
                  <a:pt x="2299112" y="1131728"/>
                </a:lnTo>
                <a:lnTo>
                  <a:pt x="2317392" y="1104638"/>
                </a:lnTo>
                <a:lnTo>
                  <a:pt x="2324099" y="1071498"/>
                </a:lnTo>
                <a:lnTo>
                  <a:pt x="2324099" y="85216"/>
                </a:lnTo>
                <a:lnTo>
                  <a:pt x="2317392" y="52077"/>
                </a:lnTo>
                <a:lnTo>
                  <a:pt x="2299112" y="24987"/>
                </a:lnTo>
                <a:lnTo>
                  <a:pt x="2272022" y="6707"/>
                </a:lnTo>
                <a:lnTo>
                  <a:pt x="2238883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16076"/>
            </a:schemeClr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8003232" cy="72008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000" dirty="0" smtClean="0"/>
              <a:t>Анализ нарушения сроков предоставления услуг январь-май 2025 года в ПГС – всего оказано услуг 52 958, из них 3 877 с нарушениями (7,3%)</a:t>
            </a:r>
            <a:endParaRPr lang="ru-RU" sz="2000" dirty="0"/>
          </a:p>
        </p:txBody>
      </p:sp>
      <p:sp>
        <p:nvSpPr>
          <p:cNvPr id="9" name="object 12"/>
          <p:cNvSpPr/>
          <p:nvPr/>
        </p:nvSpPr>
        <p:spPr>
          <a:xfrm>
            <a:off x="467544" y="1484784"/>
            <a:ext cx="3744416" cy="1296144"/>
          </a:xfrm>
          <a:custGeom>
            <a:avLst/>
            <a:gdLst/>
            <a:ahLst/>
            <a:cxnLst/>
            <a:rect l="l" t="t" r="r" b="b"/>
            <a:pathLst>
              <a:path w="2324100" h="1156970">
                <a:moveTo>
                  <a:pt x="2238883" y="0"/>
                </a:moveTo>
                <a:lnTo>
                  <a:pt x="85216" y="0"/>
                </a:lnTo>
                <a:lnTo>
                  <a:pt x="52077" y="6707"/>
                </a:lnTo>
                <a:lnTo>
                  <a:pt x="24987" y="24987"/>
                </a:lnTo>
                <a:lnTo>
                  <a:pt x="6707" y="52077"/>
                </a:lnTo>
                <a:lnTo>
                  <a:pt x="0" y="85216"/>
                </a:lnTo>
                <a:lnTo>
                  <a:pt x="0" y="1071498"/>
                </a:lnTo>
                <a:lnTo>
                  <a:pt x="6707" y="1104638"/>
                </a:lnTo>
                <a:lnTo>
                  <a:pt x="24987" y="1131728"/>
                </a:lnTo>
                <a:lnTo>
                  <a:pt x="52077" y="1150008"/>
                </a:lnTo>
                <a:lnTo>
                  <a:pt x="85216" y="1156715"/>
                </a:lnTo>
                <a:lnTo>
                  <a:pt x="2238883" y="1156715"/>
                </a:lnTo>
                <a:lnTo>
                  <a:pt x="2272022" y="1150008"/>
                </a:lnTo>
                <a:lnTo>
                  <a:pt x="2299112" y="1131728"/>
                </a:lnTo>
                <a:lnTo>
                  <a:pt x="2317392" y="1104638"/>
                </a:lnTo>
                <a:lnTo>
                  <a:pt x="2324099" y="1071498"/>
                </a:lnTo>
                <a:lnTo>
                  <a:pt x="2324099" y="85216"/>
                </a:lnTo>
                <a:lnTo>
                  <a:pt x="2317392" y="52077"/>
                </a:lnTo>
                <a:lnTo>
                  <a:pt x="2299112" y="24987"/>
                </a:lnTo>
                <a:lnTo>
                  <a:pt x="2272022" y="6707"/>
                </a:lnTo>
                <a:lnTo>
                  <a:pt x="2238883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16076"/>
            </a:schemeClr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395537" y="1592153"/>
            <a:ext cx="3816424" cy="1081406"/>
          </a:xfrm>
          <a:prstGeom prst="rect">
            <a:avLst/>
          </a:prstGeom>
        </p:spPr>
        <p:txBody>
          <a:bodyPr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98C723"/>
              </a:buClr>
              <a:buFont typeface="Wingdings 2"/>
              <a:buNone/>
            </a:pPr>
            <a:r>
              <a:rPr lang="ru-RU" sz="2800" dirty="0" smtClean="0"/>
              <a:t>Выявлено</a:t>
            </a:r>
            <a:r>
              <a:rPr lang="ru-RU" sz="2800" dirty="0" smtClean="0">
                <a:solidFill>
                  <a:prstClr val="white"/>
                </a:solidFill>
              </a:rPr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149</a:t>
            </a:r>
            <a:r>
              <a:rPr lang="ru-RU" sz="2800" dirty="0" smtClean="0">
                <a:solidFill>
                  <a:prstClr val="white"/>
                </a:solidFill>
              </a:rPr>
              <a:t> </a:t>
            </a:r>
            <a:r>
              <a:rPr lang="ru-RU" sz="2800" dirty="0" smtClean="0"/>
              <a:t>нарушение у ОИВ</a:t>
            </a:r>
          </a:p>
          <a:p>
            <a:pPr>
              <a:buClr>
                <a:srgbClr val="98C723"/>
              </a:buClr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505" y="2709810"/>
            <a:ext cx="8856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Типовые причины нарушений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932039" y="1592153"/>
            <a:ext cx="3816424" cy="1081406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98C723"/>
              </a:buClr>
              <a:buFont typeface="Wingdings 2"/>
              <a:buNone/>
            </a:pPr>
            <a:r>
              <a:rPr lang="ru-RU" dirty="0" smtClean="0"/>
              <a:t>Выявлено</a:t>
            </a:r>
            <a:r>
              <a:rPr lang="ru-RU" dirty="0" smtClean="0">
                <a:solidFill>
                  <a:prstClr val="white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3 721 </a:t>
            </a:r>
            <a:r>
              <a:rPr lang="ru-RU" dirty="0" smtClean="0"/>
              <a:t>нарушений у ОМСУ</a:t>
            </a:r>
          </a:p>
          <a:p>
            <a:pPr>
              <a:buClr>
                <a:srgbClr val="98C723"/>
              </a:buClr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7543" y="3356992"/>
            <a:ext cx="410420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>
              <a:solidFill>
                <a:prstClr val="white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ru-RU" sz="2000" dirty="0" smtClean="0"/>
              <a:t>Технические (сбой </a:t>
            </a:r>
            <a:r>
              <a:rPr lang="ru-RU" sz="2000" dirty="0"/>
              <a:t>в </a:t>
            </a:r>
            <a:r>
              <a:rPr lang="ru-RU" sz="2000" dirty="0" smtClean="0"/>
              <a:t>ПГС)</a:t>
            </a:r>
            <a:endParaRPr lang="ru-RU" sz="2000" b="1" dirty="0" smtClean="0"/>
          </a:p>
          <a:p>
            <a:pPr algn="ctr">
              <a:spcAft>
                <a:spcPts val="1200"/>
              </a:spcAft>
            </a:pPr>
            <a:r>
              <a:rPr lang="ru-RU" sz="2800" dirty="0" smtClean="0">
                <a:solidFill>
                  <a:srgbClr val="FF0000"/>
                </a:solidFill>
              </a:rPr>
              <a:t>1 550</a:t>
            </a:r>
            <a:endParaRPr lang="en-US" sz="2800" dirty="0" smtClean="0">
              <a:solidFill>
                <a:srgbClr val="FF0000"/>
              </a:solidFill>
            </a:endParaRPr>
          </a:p>
          <a:p>
            <a:pPr>
              <a:spcAft>
                <a:spcPts val="1200"/>
              </a:spcAft>
            </a:pPr>
            <a:r>
              <a:rPr lang="ru-RU" sz="1600" dirty="0"/>
              <a:t>Некорректность подсчета плановой даты ответа системой ПГС в выходные/праздничные дни</a:t>
            </a:r>
          </a:p>
          <a:p>
            <a:pPr>
              <a:spcAft>
                <a:spcPts val="1200"/>
              </a:spcAft>
            </a:pPr>
            <a:r>
              <a:rPr lang="ru-RU" sz="1600" dirty="0"/>
              <a:t>Сбой (задержка)в работе межведомственных запросов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24026" y="3717032"/>
            <a:ext cx="4032449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000" dirty="0"/>
              <a:t>Человеческий фактор </a:t>
            </a:r>
            <a:endParaRPr lang="en-US" sz="2000" dirty="0" smtClean="0"/>
          </a:p>
          <a:p>
            <a:pPr algn="ctr">
              <a:spcAft>
                <a:spcPts val="1200"/>
              </a:spcAft>
            </a:pPr>
            <a:r>
              <a:rPr lang="ru-RU" sz="2800" dirty="0" smtClean="0">
                <a:solidFill>
                  <a:srgbClr val="FF0000"/>
                </a:solidFill>
              </a:rPr>
              <a:t>2 130</a:t>
            </a:r>
            <a:endParaRPr lang="en-US" sz="2800" dirty="0" smtClean="0">
              <a:solidFill>
                <a:srgbClr val="FF0000"/>
              </a:solidFill>
            </a:endParaRPr>
          </a:p>
          <a:p>
            <a:pPr>
              <a:spcAft>
                <a:spcPts val="1200"/>
              </a:spcAft>
            </a:pPr>
            <a:r>
              <a:rPr lang="ru-RU" sz="1600" dirty="0" smtClean="0"/>
              <a:t>Несвоевременное </a:t>
            </a:r>
            <a:r>
              <a:rPr lang="ru-RU" sz="1600" dirty="0"/>
              <a:t>внесение ответа в систему  ПГС (ответ отправлен по электронной почте)</a:t>
            </a:r>
          </a:p>
          <a:p>
            <a:pPr>
              <a:spcAft>
                <a:spcPts val="1200"/>
              </a:spcAft>
            </a:pPr>
            <a:r>
              <a:rPr lang="ru-RU" sz="1600" dirty="0" smtClean="0"/>
              <a:t>Отсутствие </a:t>
            </a:r>
            <a:r>
              <a:rPr lang="ru-RU" sz="1600" dirty="0"/>
              <a:t>взаимозаменяемости - ответственный сотрудник в </a:t>
            </a:r>
            <a:r>
              <a:rPr lang="ru-RU" sz="1600" dirty="0">
                <a:solidFill>
                  <a:prstClr val="white"/>
                </a:solidFill>
              </a:rPr>
              <a:t>отпуске/ на больничном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95537" y="3645024"/>
            <a:ext cx="4140460" cy="280831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662009" y="3645024"/>
            <a:ext cx="4086454" cy="290355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 вправо 2"/>
          <p:cNvSpPr/>
          <p:nvPr/>
        </p:nvSpPr>
        <p:spPr>
          <a:xfrm rot="8142575">
            <a:off x="2843808" y="3263789"/>
            <a:ext cx="504056" cy="18640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2519595">
            <a:off x="5429555" y="3263791"/>
            <a:ext cx="504056" cy="18640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9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83880" cy="720080"/>
          </a:xfrm>
        </p:spPr>
        <p:txBody>
          <a:bodyPr>
            <a:noAutofit/>
          </a:bodyPr>
          <a:lstStyle/>
          <a:p>
            <a:pPr algn="ctr"/>
            <a:r>
              <a:rPr lang="ru-RU" sz="2000" dirty="0"/>
              <a:t>Статистика нарушения сроков предоставления </a:t>
            </a:r>
            <a:r>
              <a:rPr lang="ru-RU" sz="2000" dirty="0" smtClean="0"/>
              <a:t>государственных услуг </a:t>
            </a:r>
            <a:r>
              <a:rPr lang="ru-RU" sz="2000" dirty="0"/>
              <a:t>в </a:t>
            </a:r>
            <a:r>
              <a:rPr lang="ru-RU" sz="2000" dirty="0" smtClean="0"/>
              <a:t>ПГС (январь-май 2025)</a:t>
            </a:r>
            <a:endParaRPr lang="ru-RU" sz="2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860260"/>
              </p:ext>
            </p:extLst>
          </p:nvPr>
        </p:nvGraphicFramePr>
        <p:xfrm>
          <a:off x="467543" y="1268760"/>
          <a:ext cx="8136905" cy="4205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7"/>
                <a:gridCol w="1120311"/>
                <a:gridCol w="1111937"/>
                <a:gridCol w="3240360"/>
              </a:tblGrid>
              <a:tr h="79208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</a:t>
                      </a:r>
                      <a:r>
                        <a:rPr kumimoji="0" lang="ru-RU" sz="11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ОИВ</a:t>
                      </a:r>
                      <a:endParaRPr kumimoji="0" lang="ru-RU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Всего обращений</a:t>
                      </a:r>
                      <a:endParaRPr kumimoji="0" lang="ru-RU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Доля обращений с нарушениями</a:t>
                      </a:r>
                      <a:endParaRPr kumimoji="0" lang="ru-RU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Основные услуги, по которым выявлена</a:t>
                      </a:r>
                      <a:r>
                        <a:rPr lang="ru-RU" sz="1100" baseline="0" dirty="0" smtClean="0"/>
                        <a:t> наибольшая доля </a:t>
                      </a:r>
                      <a:r>
                        <a:rPr lang="ru-RU" sz="1100" dirty="0" smtClean="0"/>
                        <a:t>нарушений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54536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Комитет Ленинградской области по транспорту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kumimoji="0" lang="ru-RU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Регулярные перевозки по маршруту</a:t>
                      </a:r>
                      <a:endParaRPr kumimoji="0" lang="ru-RU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Комитет по физической культуре и спорту Ленинградской области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375</a:t>
                      </a:r>
                      <a:endParaRPr kumimoji="0" lang="ru-R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17%</a:t>
                      </a:r>
                      <a:endParaRPr kumimoji="0" lang="ru-RU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ctr">
                        <a:buFontTx/>
                        <a:buChar char="-"/>
                      </a:pPr>
                      <a:r>
                        <a:rPr lang="ru-RU" sz="1100" dirty="0" smtClean="0"/>
                        <a:t>Присвоение спортивных разрядов</a:t>
                      </a:r>
                    </a:p>
                    <a:p>
                      <a:pPr marL="171450" indent="-171450" algn="ctr">
                        <a:buFontTx/>
                        <a:buChar char="-"/>
                      </a:pPr>
                      <a:r>
                        <a:rPr lang="ru-RU" sz="1100" dirty="0" smtClean="0"/>
                        <a:t>Присвоение категорий спортивных судей</a:t>
                      </a:r>
                      <a:endParaRPr lang="ru-RU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Комитет государственного строительного надзора и государственной экспертизы Ленинградской области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0" lang="ru-R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9%</a:t>
                      </a:r>
                      <a:endParaRPr kumimoji="0" lang="ru-R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ctr">
                        <a:buFontTx/>
                        <a:buChar char="-"/>
                      </a:pPr>
                      <a:r>
                        <a:rPr lang="ru-RU" sz="1100" dirty="0" smtClean="0"/>
                        <a:t>Разрешение на ввод в эксплуатацию</a:t>
                      </a:r>
                    </a:p>
                  </a:txBody>
                  <a:tcPr/>
                </a:tc>
              </a:tr>
              <a:tr h="41420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Комитет по сохранению культурного наследия Ленинградской области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337</a:t>
                      </a:r>
                      <a:endParaRPr kumimoji="0" lang="ru-R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3%</a:t>
                      </a:r>
                      <a:endParaRPr kumimoji="0" lang="ru-R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ctr" rtl="0" eaLnBrk="1" fontAlgn="b" latinLnBrk="0" hangingPunct="1">
                        <a:buFontTx/>
                        <a:buChar char="-"/>
                      </a:pPr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Заключение о наличии ОКН на ЗУ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128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83880" cy="720080"/>
          </a:xfrm>
        </p:spPr>
        <p:txBody>
          <a:bodyPr>
            <a:noAutofit/>
          </a:bodyPr>
          <a:lstStyle/>
          <a:p>
            <a:pPr algn="ctr"/>
            <a:r>
              <a:rPr lang="ru-RU" sz="2000" dirty="0"/>
              <a:t>Статистика нарушения сроков предоставления </a:t>
            </a:r>
            <a:r>
              <a:rPr lang="ru-RU" sz="2000" dirty="0" smtClean="0"/>
              <a:t>муниципальных услуг </a:t>
            </a:r>
            <a:r>
              <a:rPr lang="ru-RU" sz="2000" dirty="0"/>
              <a:t>в </a:t>
            </a:r>
            <a:r>
              <a:rPr lang="ru-RU" sz="2000" dirty="0" smtClean="0"/>
              <a:t>ПГС (январь-май 2025)</a:t>
            </a:r>
            <a:endParaRPr lang="ru-RU" sz="2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123096"/>
              </p:ext>
            </p:extLst>
          </p:nvPr>
        </p:nvGraphicFramePr>
        <p:xfrm>
          <a:off x="467543" y="1268760"/>
          <a:ext cx="8136905" cy="5175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7"/>
                <a:gridCol w="1120311"/>
                <a:gridCol w="1111937"/>
                <a:gridCol w="3240360"/>
              </a:tblGrid>
              <a:tr h="79208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</a:t>
                      </a:r>
                      <a:r>
                        <a:rPr kumimoji="0" lang="ru-RU" sz="11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ОМСУ</a:t>
                      </a:r>
                      <a:endParaRPr kumimoji="0" lang="ru-RU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Всего обращений</a:t>
                      </a:r>
                      <a:endParaRPr kumimoji="0" lang="ru-RU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Доля обращений с нарушениями</a:t>
                      </a:r>
                      <a:endParaRPr kumimoji="0" lang="ru-RU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Основные услуги, по которым выявлена</a:t>
                      </a:r>
                      <a:r>
                        <a:rPr lang="ru-RU" sz="1100" baseline="0" dirty="0" smtClean="0"/>
                        <a:t> наибольшая доля </a:t>
                      </a:r>
                      <a:r>
                        <a:rPr lang="ru-RU" sz="1100" dirty="0" smtClean="0"/>
                        <a:t>нарушений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Киришский</a:t>
                      </a:r>
                      <a:r>
                        <a:rPr lang="ru-RU" sz="1400" baseline="0" dirty="0" smtClean="0"/>
                        <a:t> МР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20,9%</a:t>
                      </a:r>
                      <a:endParaRPr kumimoji="0" lang="ru-RU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ctr">
                        <a:buFontTx/>
                        <a:buChar char="-"/>
                      </a:pPr>
                      <a:r>
                        <a:rPr lang="ru-RU" sz="1100" dirty="0" smtClean="0"/>
                        <a:t>Присвоение спортивных разрядов</a:t>
                      </a:r>
                    </a:p>
                    <a:p>
                      <a:pPr marL="171450" indent="-171450" algn="ctr">
                        <a:buFontTx/>
                        <a:buChar char="-"/>
                      </a:pPr>
                      <a:r>
                        <a:rPr lang="ru-RU" sz="1100" dirty="0" smtClean="0"/>
                        <a:t>Предоставление ЗУ без торгов</a:t>
                      </a:r>
                      <a:endParaRPr lang="ru-RU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Тихвинский МР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853</a:t>
                      </a:r>
                      <a:endParaRPr kumimoji="0" lang="ru-R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18,8%</a:t>
                      </a:r>
                      <a:endParaRPr kumimoji="0" lang="ru-RU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ctr">
                        <a:buFontTx/>
                        <a:buChar char="-"/>
                      </a:pPr>
                      <a:r>
                        <a:rPr lang="ru-RU" sz="1100" dirty="0" smtClean="0"/>
                        <a:t>Выдача ордера на земляные работы</a:t>
                      </a:r>
                    </a:p>
                    <a:p>
                      <a:pPr marL="171450" indent="-171450" algn="ctr">
                        <a:buFontTx/>
                        <a:buChar char="-"/>
                      </a:pPr>
                      <a:r>
                        <a:rPr lang="ru-RU" sz="1100" dirty="0" smtClean="0"/>
                        <a:t>Предварительное согласование ЗУ</a:t>
                      </a:r>
                    </a:p>
                    <a:p>
                      <a:pPr marL="171450" indent="-171450" algn="ctr">
                        <a:buFontTx/>
                        <a:buChar char="-"/>
                      </a:pPr>
                      <a:r>
                        <a:rPr lang="ru-RU" sz="1100" dirty="0" smtClean="0"/>
                        <a:t>Предоставление ЗУ бесплатно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Приозерский</a:t>
                      </a:r>
                      <a:r>
                        <a:rPr lang="ru-RU" sz="1400" baseline="0" dirty="0" smtClean="0"/>
                        <a:t> МР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2207</a:t>
                      </a:r>
                      <a:endParaRPr kumimoji="0" lang="ru-R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16,9%</a:t>
                      </a:r>
                      <a:endParaRPr kumimoji="0" lang="ru-RU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ctr" rtl="0" eaLnBrk="1" fontAlgn="b" latinLnBrk="0" hangingPunct="1">
                        <a:buFontTx/>
                        <a:buChar char="-"/>
                      </a:pPr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Присвоение адреса</a:t>
                      </a:r>
                    </a:p>
                    <a:p>
                      <a:pPr marL="171450" indent="-171450" algn="ctr" rtl="0" eaLnBrk="1" fontAlgn="b" latinLnBrk="0" hangingPunct="1">
                        <a:buFontTx/>
                        <a:buChar char="-"/>
                      </a:pPr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Уведомление об окончании строительства ИЖС</a:t>
                      </a:r>
                    </a:p>
                    <a:p>
                      <a:pPr marL="171450" indent="-171450" algn="ctr" rtl="0" eaLnBrk="1" fontAlgn="b" latinLnBrk="0" hangingPunct="1">
                        <a:buFontTx/>
                        <a:buChar char="-"/>
                      </a:pPr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Предоставление ЗУ без торгов</a:t>
                      </a:r>
                    </a:p>
                  </a:txBody>
                  <a:tcPr marL="9525" marR="9525" marT="9525" marB="0" anchor="b"/>
                </a:tc>
              </a:tr>
              <a:tr h="41420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Гатчинский ГО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2805</a:t>
                      </a:r>
                      <a:endParaRPr kumimoji="0" lang="ru-R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13,8%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ctr" rtl="0" eaLnBrk="1" fontAlgn="b" latinLnBrk="0" hangingPunct="1">
                        <a:buFontTx/>
                        <a:buChar char="-"/>
                      </a:pPr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Присвоение адреса</a:t>
                      </a:r>
                    </a:p>
                    <a:p>
                      <a:pPr marL="171450" indent="-171450" algn="ctr" rtl="0" eaLnBrk="1" fontAlgn="b" latinLnBrk="0" hangingPunct="1">
                        <a:buFontTx/>
                        <a:buChar char="-"/>
                      </a:pPr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Установка информационной вывески</a:t>
                      </a:r>
                    </a:p>
                    <a:p>
                      <a:pPr marL="171450" indent="-171450" algn="ctr" rtl="0" eaLnBrk="1" fontAlgn="b" latinLnBrk="0" hangingPunct="1">
                        <a:buFontTx/>
                        <a:buChar char="-"/>
                      </a:pPr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Выдача ордера на земляные работы</a:t>
                      </a:r>
                      <a:endParaRPr kumimoji="0" lang="ru-RU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Волховский</a:t>
                      </a:r>
                      <a:r>
                        <a:rPr lang="ru-RU" sz="1400" dirty="0" smtClean="0"/>
                        <a:t> МР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1213</a:t>
                      </a:r>
                      <a:endParaRPr kumimoji="0" lang="ru-R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13,5%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ctr" rtl="0" eaLnBrk="1" latinLnBrk="0" hangingPunct="1">
                        <a:buFontTx/>
                        <a:buChar char="-"/>
                      </a:pPr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Предварительное согласование ЗУ</a:t>
                      </a:r>
                    </a:p>
                    <a:p>
                      <a:pPr marL="171450" indent="-171450" algn="ctr" rtl="0" eaLnBrk="1" latinLnBrk="0" hangingPunct="1">
                        <a:buFontTx/>
                        <a:buChar char="-"/>
                      </a:pPr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Установление сервитута</a:t>
                      </a:r>
                    </a:p>
                    <a:p>
                      <a:pPr marL="171450" indent="-171450" algn="ctr" rtl="0" eaLnBrk="1" latinLnBrk="0" hangingPunct="1">
                        <a:buFontTx/>
                        <a:buChar char="-"/>
                      </a:pPr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Предоставление ЗУ бесплатно</a:t>
                      </a:r>
                      <a:endParaRPr kumimoji="0" lang="ru-RU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2792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Ломоносовский МР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4174</a:t>
                      </a:r>
                      <a:endParaRPr kumimoji="0" lang="ru-R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13,4%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ctr" rtl="0" eaLnBrk="1" latinLnBrk="0" hangingPunct="1">
                        <a:buFontTx/>
                        <a:buChar char="-"/>
                      </a:pPr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Уведомление о планируемом строительстве ИЖС</a:t>
                      </a:r>
                    </a:p>
                    <a:p>
                      <a:pPr marL="171450" indent="-171450" algn="ctr" rtl="0" eaLnBrk="1" latinLnBrk="0" hangingPunct="1">
                        <a:buFontTx/>
                        <a:buChar char="-"/>
                      </a:pPr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Выдача ГПЗУ</a:t>
                      </a:r>
                    </a:p>
                  </a:txBody>
                  <a:tcPr/>
                </a:tc>
              </a:tr>
              <a:tr h="366644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Кингисеппский</a:t>
                      </a:r>
                      <a:r>
                        <a:rPr lang="ru-RU" sz="1400" dirty="0" smtClean="0"/>
                        <a:t> МР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895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ctr" rtl="0" eaLnBrk="1" latinLnBrk="0" hangingPunct="1">
                        <a:buFontTx/>
                        <a:buChar char="-"/>
                      </a:pPr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Разрешение на использование ЗУ без предоставления</a:t>
                      </a:r>
                    </a:p>
                    <a:p>
                      <a:pPr marL="171450" indent="-171450" algn="ctr" rtl="0" eaLnBrk="1" latinLnBrk="0" hangingPunct="1">
                        <a:buFontTx/>
                        <a:buChar char="-"/>
                      </a:pPr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Присвоение адреса</a:t>
                      </a:r>
                    </a:p>
                    <a:p>
                      <a:pPr marL="171450" indent="-171450" algn="ctr" rtl="0" eaLnBrk="1" latinLnBrk="0" hangingPunct="1">
                        <a:buFontTx/>
                        <a:buChar char="-"/>
                      </a:pPr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Установление сервитута</a:t>
                      </a:r>
                      <a:endParaRPr kumimoji="0" lang="ru-RU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227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ятиугольник 7"/>
          <p:cNvSpPr/>
          <p:nvPr/>
        </p:nvSpPr>
        <p:spPr>
          <a:xfrm>
            <a:off x="611560" y="1610690"/>
            <a:ext cx="5112568" cy="3693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ятиугольник 6"/>
          <p:cNvSpPr/>
          <p:nvPr/>
        </p:nvSpPr>
        <p:spPr>
          <a:xfrm>
            <a:off x="611560" y="1052736"/>
            <a:ext cx="5112568" cy="3693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83880" cy="432048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Количество незакрытых  обращений </a:t>
            </a:r>
            <a:r>
              <a:rPr lang="ru-RU" sz="2000" dirty="0"/>
              <a:t>в </a:t>
            </a:r>
            <a:r>
              <a:rPr lang="ru-RU" sz="2000" dirty="0" smtClean="0"/>
              <a:t>ПГС</a:t>
            </a:r>
            <a:endParaRPr lang="ru-RU" sz="2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658774"/>
              </p:ext>
            </p:extLst>
          </p:nvPr>
        </p:nvGraphicFramePr>
        <p:xfrm>
          <a:off x="575556" y="2564904"/>
          <a:ext cx="7992888" cy="2727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6544"/>
                <a:gridCol w="1728192"/>
                <a:gridCol w="1368152"/>
              </a:tblGrid>
              <a:tr h="50405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</a:t>
                      </a:r>
                      <a:r>
                        <a:rPr kumimoji="0" lang="ru-RU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Ведомства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Всего обращений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Мах срок просрочки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54536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Комитет по природным ресурсам Ленинградской области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132 дня</a:t>
                      </a:r>
                      <a:endParaRPr kumimoji="0" lang="ru-RU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Комитет по сохранению культурного наследия Ленинградской области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ru-RU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84 дня</a:t>
                      </a:r>
                      <a:endParaRPr kumimoji="0" lang="ru-RU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Комитет по физической культуре и спорту Ленинградской области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97 дней</a:t>
                      </a:r>
                      <a:endParaRPr kumimoji="0" lang="ru-RU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1420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Ленинградский областной комитет по управлению государственным имуществом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ru-RU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55 дней</a:t>
                      </a:r>
                      <a:endParaRPr kumimoji="0" lang="ru-RU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75556" y="1052736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 31.05.2025 всего 970 обращений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5556" y="1579508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 31.01.2025 всего 1812 обращений</a:t>
            </a:r>
            <a:endParaRPr lang="ru-RU" dirty="0"/>
          </a:p>
        </p:txBody>
      </p:sp>
      <p:sp>
        <p:nvSpPr>
          <p:cNvPr id="9" name="Нашивка 8"/>
          <p:cNvSpPr/>
          <p:nvPr/>
        </p:nvSpPr>
        <p:spPr>
          <a:xfrm>
            <a:off x="6012160" y="1052736"/>
            <a:ext cx="504056" cy="3693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6012160" y="1610690"/>
            <a:ext cx="504056" cy="3693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Нашивка 10"/>
          <p:cNvSpPr/>
          <p:nvPr/>
        </p:nvSpPr>
        <p:spPr>
          <a:xfrm>
            <a:off x="6804248" y="1052736"/>
            <a:ext cx="368424" cy="3693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Нашивка 12"/>
          <p:cNvSpPr/>
          <p:nvPr/>
        </p:nvSpPr>
        <p:spPr>
          <a:xfrm>
            <a:off x="6804248" y="1610690"/>
            <a:ext cx="368424" cy="3693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52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ятиугольник 4"/>
          <p:cNvSpPr/>
          <p:nvPr/>
        </p:nvSpPr>
        <p:spPr>
          <a:xfrm>
            <a:off x="575556" y="5693809"/>
            <a:ext cx="8028892" cy="61377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83880" cy="432048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Количество незакрытых  обращений </a:t>
            </a:r>
            <a:r>
              <a:rPr lang="ru-RU" sz="2000" dirty="0"/>
              <a:t>в </a:t>
            </a:r>
            <a:r>
              <a:rPr lang="ru-RU" sz="2000" dirty="0" smtClean="0"/>
              <a:t>ПГС</a:t>
            </a:r>
            <a:endParaRPr lang="ru-RU" sz="2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281841"/>
              </p:ext>
            </p:extLst>
          </p:nvPr>
        </p:nvGraphicFramePr>
        <p:xfrm>
          <a:off x="611560" y="908720"/>
          <a:ext cx="7931975" cy="4599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9762"/>
                <a:gridCol w="1455383"/>
                <a:gridCol w="2426830"/>
              </a:tblGrid>
              <a:tr h="45739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</a:t>
                      </a:r>
                      <a:r>
                        <a:rPr kumimoji="0" lang="ru-RU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ОМСУ</a:t>
                      </a:r>
                      <a:endParaRPr kumimoji="0"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Всего обращений</a:t>
                      </a:r>
                      <a:endParaRPr kumimoji="0"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Мах срок просрочки</a:t>
                      </a:r>
                      <a:endParaRPr kumimoji="0"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69058">
                <a:tc>
                  <a:txBody>
                    <a:bodyPr/>
                    <a:lstStyle/>
                    <a:p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Выборгский МР</a:t>
                      </a:r>
                      <a:endParaRPr kumimoji="0" lang="ru-RU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205</a:t>
                      </a:r>
                      <a:endParaRPr kumimoji="0" lang="ru-RU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123 дня</a:t>
                      </a:r>
                      <a:endParaRPr kumimoji="0" lang="ru-RU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77379"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Приозерский</a:t>
                      </a:r>
                      <a:r>
                        <a:rPr lang="ru-RU" sz="1100" dirty="0" smtClean="0"/>
                        <a:t> МР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191</a:t>
                      </a:r>
                      <a:endParaRPr kumimoji="0" lang="ru-RU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125 дней</a:t>
                      </a:r>
                      <a:endParaRPr kumimoji="0" lang="ru-RU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77379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Всеволожский МР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144</a:t>
                      </a:r>
                      <a:endParaRPr kumimoji="0" lang="ru-RU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132 дня</a:t>
                      </a:r>
                      <a:endParaRPr kumimoji="0" lang="ru-RU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95651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Ломоносовский МР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113</a:t>
                      </a:r>
                      <a:endParaRPr kumimoji="0" lang="ru-RU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128 дней</a:t>
                      </a:r>
                      <a:endParaRPr kumimoji="0" lang="ru-RU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058"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Волховский</a:t>
                      </a:r>
                      <a:r>
                        <a:rPr lang="ru-RU" sz="1100" dirty="0" smtClean="0"/>
                        <a:t> МР</a:t>
                      </a:r>
                      <a:endParaRPr lang="ru-RU" sz="11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41</a:t>
                      </a:r>
                      <a:endParaRPr kumimoji="0" lang="ru-RU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135 дней</a:t>
                      </a:r>
                      <a:endParaRPr kumimoji="0" lang="ru-RU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058"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Тосненский</a:t>
                      </a:r>
                      <a:r>
                        <a:rPr lang="ru-RU" sz="1100" baseline="0" dirty="0" smtClean="0"/>
                        <a:t> МР</a:t>
                      </a:r>
                      <a:endParaRPr lang="ru-RU" sz="11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  <a:endParaRPr kumimoji="0" lang="ru-RU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118 дней</a:t>
                      </a:r>
                      <a:endParaRPr kumimoji="0" lang="ru-RU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058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Гатчинский МО</a:t>
                      </a:r>
                      <a:endParaRPr lang="ru-RU" sz="11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kumimoji="0" lang="ru-RU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127 дней</a:t>
                      </a:r>
                      <a:endParaRPr kumimoji="0" lang="ru-RU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058"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Кингисеппский</a:t>
                      </a:r>
                      <a:r>
                        <a:rPr lang="ru-RU" sz="1100" dirty="0" smtClean="0"/>
                        <a:t> МР</a:t>
                      </a:r>
                      <a:endParaRPr lang="ru-RU" sz="11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kumimoji="0" lang="ru-RU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80 дней</a:t>
                      </a:r>
                      <a:endParaRPr kumimoji="0" lang="ru-RU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058"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Лужский</a:t>
                      </a:r>
                      <a:r>
                        <a:rPr lang="ru-RU" sz="1100" baseline="0" dirty="0" smtClean="0"/>
                        <a:t> МР</a:t>
                      </a:r>
                      <a:endParaRPr lang="ru-RU" sz="11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kumimoji="0"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64 дня</a:t>
                      </a:r>
                      <a:endParaRPr kumimoji="0" lang="ru-RU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058"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Подпорожский</a:t>
                      </a:r>
                      <a:r>
                        <a:rPr lang="ru-RU" sz="1100" dirty="0" smtClean="0"/>
                        <a:t> МР</a:t>
                      </a:r>
                      <a:endParaRPr lang="ru-RU" sz="11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65 дней</a:t>
                      </a:r>
                      <a:endParaRPr kumimoji="0" lang="ru-RU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058"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Лодейнопольский</a:t>
                      </a:r>
                      <a:r>
                        <a:rPr lang="ru-RU" sz="1100" dirty="0" smtClean="0"/>
                        <a:t> МР</a:t>
                      </a:r>
                      <a:endParaRPr lang="ru-RU" sz="11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45 дней</a:t>
                      </a:r>
                      <a:endParaRPr kumimoji="0" lang="ru-RU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058"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Киришский</a:t>
                      </a:r>
                      <a:r>
                        <a:rPr lang="ru-RU" sz="1100" dirty="0" smtClean="0"/>
                        <a:t> МР</a:t>
                      </a:r>
                      <a:endParaRPr lang="ru-RU" sz="11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42 дня</a:t>
                      </a:r>
                      <a:endParaRPr kumimoji="0" lang="ru-RU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058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Кировский МР</a:t>
                      </a:r>
                      <a:endParaRPr lang="ru-RU" sz="11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 дней</a:t>
                      </a:r>
                      <a:endParaRPr kumimoji="0"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058"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Бокситогорский</a:t>
                      </a:r>
                      <a:r>
                        <a:rPr lang="ru-RU" sz="1100" baseline="0" dirty="0" smtClean="0"/>
                        <a:t> МР</a:t>
                      </a:r>
                      <a:endParaRPr lang="ru-RU" sz="11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 дней</a:t>
                      </a:r>
                      <a:endParaRPr kumimoji="0"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058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Тихвинский</a:t>
                      </a:r>
                      <a:r>
                        <a:rPr lang="ru-RU" sz="1100" baseline="0" dirty="0" smtClean="0"/>
                        <a:t> МР</a:t>
                      </a:r>
                      <a:endParaRPr lang="ru-RU" sz="11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 дней</a:t>
                      </a:r>
                      <a:endParaRPr kumimoji="0"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75556" y="5661248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Отработаны все обращения в ПГС только в трех ОМСУ – </a:t>
            </a:r>
            <a:r>
              <a:rPr lang="ru-RU" dirty="0" err="1" smtClean="0"/>
              <a:t>Сланцевский</a:t>
            </a:r>
            <a:r>
              <a:rPr lang="ru-RU" dirty="0" smtClean="0"/>
              <a:t> МР, </a:t>
            </a:r>
            <a:r>
              <a:rPr lang="ru-RU" dirty="0" err="1" smtClean="0"/>
              <a:t>Волосовский</a:t>
            </a:r>
            <a:r>
              <a:rPr lang="ru-RU" dirty="0" smtClean="0"/>
              <a:t> МР и </a:t>
            </a:r>
            <a:r>
              <a:rPr lang="ru-RU" dirty="0" err="1" smtClean="0"/>
              <a:t>Сосновоборский</a:t>
            </a:r>
            <a:r>
              <a:rPr lang="ru-RU" dirty="0" smtClean="0"/>
              <a:t> ГО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032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850</TotalTime>
  <Words>873</Words>
  <Application>Microsoft Office PowerPoint</Application>
  <PresentationFormat>Экран (4:3)</PresentationFormat>
  <Paragraphs>246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Анализ нарушения сроков предоставления государственных и муниципальных услуг (МФЦ/ПГС)</vt:lpstr>
      <vt:lpstr> Статистика нарушения сроков предоставления государственных и муниципальных услуг в МФЦ</vt:lpstr>
      <vt:lpstr>Перечень органов местного самоуправления с наибольшим количеством нарушений</vt:lpstr>
      <vt:lpstr>Основные причины нарушений cо стороны ОМСУ в  МФЦ</vt:lpstr>
      <vt:lpstr>Анализ нарушения сроков предоставления услуг январь-май 2025 года в ПГС – всего оказано услуг 52 958, из них 3 877 с нарушениями (7,3%)</vt:lpstr>
      <vt:lpstr>Статистика нарушения сроков предоставления государственных услуг в ПГС (январь-май 2025)</vt:lpstr>
      <vt:lpstr>Статистика нарушения сроков предоставления муниципальных услуг в ПГС (январь-май 2025)</vt:lpstr>
      <vt:lpstr>Количество незакрытых  обращений в ПГС</vt:lpstr>
      <vt:lpstr>Количество незакрытых  обращений в ПГС</vt:lpstr>
      <vt:lpstr>Мониторинг отказов по услугам январь -май 2025 года – 56 823 отказа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нарушения сроков предоставления государственных и муниципальных услуг в МФЦ</dc:title>
  <dc:creator>Смородникова Евгения Валерьевна</dc:creator>
  <cp:lastModifiedBy>Смородникова Евгения Валерьевна</cp:lastModifiedBy>
  <cp:revision>55</cp:revision>
  <dcterms:created xsi:type="dcterms:W3CDTF">2025-06-23T06:26:12Z</dcterms:created>
  <dcterms:modified xsi:type="dcterms:W3CDTF">2025-06-26T10:51:16Z</dcterms:modified>
</cp:coreProperties>
</file>