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1" r:id="rId1"/>
  </p:sldMasterIdLst>
  <p:sldIdLst>
    <p:sldId id="256" r:id="rId2"/>
    <p:sldId id="283" r:id="rId3"/>
    <p:sldId id="287" r:id="rId4"/>
    <p:sldId id="288" r:id="rId5"/>
    <p:sldId id="28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катерина Сергеевна Сарелайнен" initials="ЕС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936" y="-4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>
                <a:lumMod val="75000"/>
              </a:schemeClr>
            </a:gs>
            <a:gs pos="100000">
              <a:schemeClr val="accent2"/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2253A4-B814-4D4E-A2C3-E58E5A3F7A30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CAAE08C-8CDA-4C52-89D0-32DDC52DF8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5487987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bg1"/>
                </a:solidFill>
              </a:rPr>
              <a:t>О внесении изменений в методические рекомендации предоставления муниципальных услуг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609600" y="5876925"/>
            <a:ext cx="11144250" cy="371475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 В.В</a:t>
            </a:r>
            <a:r>
              <a:rPr lang="ru-RU" sz="1600" dirty="0"/>
              <a:t>. </a:t>
            </a:r>
            <a:r>
              <a:rPr lang="ru-RU" sz="1600" dirty="0" smtClean="0"/>
              <a:t>Ларионова - начальник департамента процессного управления и государственных услуг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853763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cap="all" dirty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Приняты и согласованы изменения в методические рекомендации </a:t>
            </a:r>
            <a:r>
              <a:rPr lang="ru-RU" sz="2000" cap="all" dirty="0" smtClean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000" cap="all" dirty="0" smtClean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600" cap="all" dirty="0" smtClean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ru-RU" sz="1600" cap="all" dirty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в связи с внесением изменений в отраслевое законодательство и Федеральный закон от 27.07.2010 N 210-ФЗ)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00050" y="1619251"/>
            <a:ext cx="5384800" cy="4525963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</a:rPr>
              <a:t>МР 12. </a:t>
            </a:r>
            <a:r>
              <a:rPr lang="ru-RU" sz="1400" b="1" dirty="0">
                <a:solidFill>
                  <a:schemeClr val="bg1"/>
                </a:solidFill>
              </a:rPr>
              <a:t>Перевод жилого помещения в нежилое помещение и нежилого помещения в жилое помещение </a:t>
            </a: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</a:rPr>
              <a:t>МР 21</a:t>
            </a:r>
            <a:r>
              <a:rPr lang="ru-RU" sz="1600" b="1" dirty="0">
                <a:solidFill>
                  <a:srgbClr val="0070C0"/>
                </a:solidFill>
              </a:rPr>
              <a:t>. </a:t>
            </a:r>
            <a:r>
              <a:rPr lang="ru-RU" sz="1400" b="1" dirty="0">
                <a:solidFill>
                  <a:schemeClr val="bg1"/>
                </a:solidFill>
              </a:rPr>
              <a:t>Выдача градостроительного плана земельного участка</a:t>
            </a: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</a:rPr>
              <a:t>МР 24. </a:t>
            </a:r>
            <a:r>
              <a:rPr lang="ru-RU" sz="1400" b="1" dirty="0" smtClean="0">
                <a:solidFill>
                  <a:schemeClr val="bg1"/>
                </a:solidFill>
              </a:rPr>
              <a:t>Утверждение </a:t>
            </a:r>
            <a:r>
              <a:rPr lang="ru-RU" sz="1400" b="1" dirty="0">
                <a:solidFill>
                  <a:schemeClr val="bg1"/>
                </a:solidFill>
              </a:rPr>
              <a:t>и выдача схемы расположения земельного участка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МР 42.  </a:t>
            </a:r>
            <a:r>
              <a:rPr lang="ru-RU" sz="1400" b="1" dirty="0">
                <a:solidFill>
                  <a:schemeClr val="bg1"/>
                </a:solidFill>
              </a:rPr>
              <a:t>Выдача разрешение на захоронение </a:t>
            </a: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</a:rPr>
              <a:t>МР </a:t>
            </a:r>
            <a:r>
              <a:rPr lang="ru-RU" sz="1600" b="1" dirty="0">
                <a:solidFill>
                  <a:srgbClr val="0070C0"/>
                </a:solidFill>
              </a:rPr>
              <a:t>49. </a:t>
            </a:r>
            <a:r>
              <a:rPr lang="ru-RU" sz="1400" b="1" dirty="0">
                <a:solidFill>
                  <a:schemeClr val="bg1"/>
                </a:solidFill>
              </a:rPr>
              <a:t>Предоставление земельных участков на торгах 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МР 52. </a:t>
            </a:r>
            <a:r>
              <a:rPr lang="ru-RU" sz="1400" b="1" dirty="0">
                <a:solidFill>
                  <a:schemeClr val="bg1"/>
                </a:solidFill>
              </a:rPr>
              <a:t>Предоставление земельного участка без проведения торгов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МР </a:t>
            </a:r>
            <a:r>
              <a:rPr lang="ru-RU" sz="1600" b="1" dirty="0" smtClean="0">
                <a:solidFill>
                  <a:srgbClr val="0070C0"/>
                </a:solidFill>
              </a:rPr>
              <a:t>55.  </a:t>
            </a:r>
            <a:r>
              <a:rPr lang="ru-RU" sz="1400" b="1" dirty="0">
                <a:solidFill>
                  <a:schemeClr val="bg1"/>
                </a:solidFill>
              </a:rPr>
              <a:t>Предоставление разрешения (ордера) на производство земляных работ</a:t>
            </a: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</a:rPr>
              <a:t>МР </a:t>
            </a:r>
            <a:r>
              <a:rPr lang="ru-RU" sz="1600" b="1" dirty="0">
                <a:solidFill>
                  <a:srgbClr val="0070C0"/>
                </a:solidFill>
              </a:rPr>
              <a:t>56. </a:t>
            </a:r>
            <a:r>
              <a:rPr lang="ru-RU" sz="1400" b="1" dirty="0">
                <a:solidFill>
                  <a:schemeClr val="bg1"/>
                </a:solidFill>
              </a:rPr>
              <a:t>Отнесение земель к определенной категории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МР 57. </a:t>
            </a:r>
            <a:r>
              <a:rPr lang="ru-RU" sz="1400" b="1" dirty="0">
                <a:solidFill>
                  <a:schemeClr val="bg1"/>
                </a:solidFill>
              </a:rPr>
              <a:t>Установление соответствия разрешенного использования земельного участка </a:t>
            </a:r>
            <a:r>
              <a:rPr lang="ru-RU" sz="1400" b="1" dirty="0" smtClean="0">
                <a:solidFill>
                  <a:schemeClr val="bg1"/>
                </a:solidFill>
              </a:rPr>
              <a:t>классификатору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</a:rPr>
              <a:t>МР 58. </a:t>
            </a:r>
            <a:r>
              <a:rPr lang="ru-RU" sz="1400" b="1" dirty="0">
                <a:solidFill>
                  <a:schemeClr val="bg1"/>
                </a:solidFill>
              </a:rPr>
              <a:t>Предварительное согласование предоставления земельного участка</a:t>
            </a:r>
          </a:p>
          <a:p>
            <a:pPr algn="just"/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318250" y="1699973"/>
            <a:ext cx="53848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962650" y="1699973"/>
            <a:ext cx="6096000" cy="59913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0" indent="-411480" algn="just" defTabSz="45720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1600" b="1" dirty="0" smtClean="0">
                <a:solidFill>
                  <a:srgbClr val="0070C0"/>
                </a:solidFill>
              </a:rPr>
              <a:t>МР 59. </a:t>
            </a:r>
            <a:r>
              <a:rPr lang="ru-RU" sz="1400" b="1" dirty="0">
                <a:solidFill>
                  <a:schemeClr val="bg1"/>
                </a:solidFill>
              </a:rPr>
              <a:t>Перераспределение земель и (или) земельных участков </a:t>
            </a:r>
          </a:p>
          <a:p>
            <a:pPr marL="548640" indent="-411480" algn="just" defTabSz="45720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1600" b="1" dirty="0" smtClean="0">
                <a:solidFill>
                  <a:srgbClr val="0070C0"/>
                </a:solidFill>
              </a:rPr>
              <a:t>МР 70. </a:t>
            </a:r>
            <a:r>
              <a:rPr lang="ru-RU" sz="1400" b="1" dirty="0">
                <a:solidFill>
                  <a:schemeClr val="bg1"/>
                </a:solidFill>
              </a:rPr>
              <a:t>Выдача акта освидетельствования </a:t>
            </a:r>
          </a:p>
          <a:p>
            <a:pPr marL="548640" indent="-411480" algn="just" defTabSz="45720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1600" b="1" dirty="0" smtClean="0">
                <a:solidFill>
                  <a:srgbClr val="0070C0"/>
                </a:solidFill>
              </a:rPr>
              <a:t>МР </a:t>
            </a:r>
            <a:r>
              <a:rPr lang="ru-RU" sz="1600" b="1" dirty="0">
                <a:solidFill>
                  <a:srgbClr val="0070C0"/>
                </a:solidFill>
              </a:rPr>
              <a:t>73. </a:t>
            </a:r>
            <a:r>
              <a:rPr lang="ru-RU" sz="1400" b="1" dirty="0">
                <a:solidFill>
                  <a:schemeClr val="bg1"/>
                </a:solidFill>
              </a:rPr>
              <a:t>Выдача разрешения на использование земель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 marL="548640" indent="-411480" algn="just" defTabSz="45720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1600" b="1" dirty="0" smtClean="0">
                <a:solidFill>
                  <a:srgbClr val="0070C0"/>
                </a:solidFill>
              </a:rPr>
              <a:t>МР </a:t>
            </a:r>
            <a:r>
              <a:rPr lang="ru-RU" sz="1600" b="1" dirty="0">
                <a:solidFill>
                  <a:srgbClr val="0070C0"/>
                </a:solidFill>
              </a:rPr>
              <a:t>75. </a:t>
            </a:r>
            <a:r>
              <a:rPr lang="ru-RU" sz="1400" b="1" dirty="0">
                <a:solidFill>
                  <a:schemeClr val="bg1"/>
                </a:solidFill>
              </a:rPr>
              <a:t>Предоставление объектов имущества, включенных в перечень для СМП, без торгов</a:t>
            </a:r>
          </a:p>
          <a:p>
            <a:pPr marL="548640" indent="-411480" algn="just" defTabSz="45720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1600" b="1" dirty="0">
                <a:solidFill>
                  <a:srgbClr val="0070C0"/>
                </a:solidFill>
              </a:rPr>
              <a:t>МР 90. </a:t>
            </a:r>
            <a:r>
              <a:rPr lang="ru-RU" sz="1400" b="1" dirty="0">
                <a:solidFill>
                  <a:schemeClr val="bg1"/>
                </a:solidFill>
              </a:rPr>
              <a:t>Направление уведомления о соответствии указанных в уведомлении о планируемом строительстве параметров объекта ИЖС</a:t>
            </a:r>
          </a:p>
          <a:p>
            <a:pPr marL="548640" indent="-411480" algn="just" defTabSz="45720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1600" b="1" dirty="0">
                <a:solidFill>
                  <a:srgbClr val="0070C0"/>
                </a:solidFill>
              </a:rPr>
              <a:t>МР 91. </a:t>
            </a:r>
            <a:r>
              <a:rPr lang="ru-RU" sz="1400" b="1" dirty="0">
                <a:solidFill>
                  <a:schemeClr val="bg1"/>
                </a:solidFill>
              </a:rPr>
              <a:t>Направление уведомления о соответствии построенных или реконструированных объектов ИЖС</a:t>
            </a:r>
          </a:p>
          <a:p>
            <a:pPr marL="548640" indent="-411480" algn="just" defTabSz="45720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1600" b="1" dirty="0">
                <a:solidFill>
                  <a:srgbClr val="0070C0"/>
                </a:solidFill>
              </a:rPr>
              <a:t>МР 108. </a:t>
            </a:r>
            <a:r>
              <a:rPr lang="ru-RU" sz="1400" b="1" dirty="0">
                <a:solidFill>
                  <a:schemeClr val="bg1"/>
                </a:solidFill>
              </a:rPr>
              <a:t>Предварительное согласование предоставления земельного участка, на котором расположен жилой дом</a:t>
            </a:r>
          </a:p>
          <a:p>
            <a:pPr marL="548640" indent="-411480" algn="just" defTabSz="45720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1600" b="1" dirty="0">
                <a:solidFill>
                  <a:srgbClr val="0070C0"/>
                </a:solidFill>
              </a:rPr>
              <a:t>МР 109. </a:t>
            </a:r>
            <a:r>
              <a:rPr lang="ru-RU" sz="1400" b="1" dirty="0">
                <a:solidFill>
                  <a:schemeClr val="bg1"/>
                </a:solidFill>
              </a:rPr>
              <a:t>Предоставление земельного участка, на котором расположен жилой </a:t>
            </a:r>
            <a:r>
              <a:rPr lang="ru-RU" sz="1400" b="1" dirty="0" smtClean="0">
                <a:solidFill>
                  <a:schemeClr val="bg1"/>
                </a:solidFill>
              </a:rPr>
              <a:t>дом</a:t>
            </a:r>
          </a:p>
          <a:p>
            <a:pPr marL="548640" indent="-411480" algn="just" defTabSz="45720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ru-RU" sz="1600" b="1" dirty="0">
                <a:solidFill>
                  <a:srgbClr val="0070C0"/>
                </a:solidFill>
              </a:rPr>
              <a:t>МР 110. </a:t>
            </a:r>
            <a:r>
              <a:rPr lang="ru-RU" sz="1400" b="1" dirty="0">
                <a:solidFill>
                  <a:schemeClr val="bg1"/>
                </a:solidFill>
              </a:rPr>
              <a:t>Согласование проведения ярмарки</a:t>
            </a:r>
          </a:p>
          <a:p>
            <a:pPr marL="548640" indent="-411480" algn="just" defTabSz="45720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endParaRPr lang="ru-RU" sz="1400" b="1" dirty="0">
              <a:solidFill>
                <a:schemeClr val="bg1"/>
              </a:solidFill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ru-RU" sz="1600" dirty="0">
              <a:solidFill>
                <a:schemeClr val="dk1"/>
              </a:solidFill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ru-RU" sz="1600" dirty="0">
              <a:solidFill>
                <a:schemeClr val="dk1"/>
              </a:solidFill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2978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cap="all" dirty="0" smtClean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методические </a:t>
            </a:r>
            <a:r>
              <a:rPr lang="ru-RU" sz="2000" cap="all" dirty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рекомендации </a:t>
            </a:r>
            <a:r>
              <a:rPr lang="ru-RU" sz="2000" cap="all" dirty="0" smtClean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принимаются с отложенным сроком</a:t>
            </a:r>
            <a:br>
              <a:rPr lang="ru-RU" sz="2000" cap="all" dirty="0" smtClean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600" cap="all" dirty="0" smtClean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ru-RU" sz="1600" cap="all" dirty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в связи с внесением изменений в отраслевое </a:t>
            </a:r>
            <a:r>
              <a:rPr lang="ru-RU" sz="1600" cap="all" dirty="0" smtClean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законодательство)</a:t>
            </a:r>
            <a:endParaRPr lang="ru-RU" sz="1600" cap="all" dirty="0"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</a:rPr>
              <a:t>МР 3. </a:t>
            </a:r>
            <a:r>
              <a:rPr lang="ru-RU" sz="1800" b="1" dirty="0">
                <a:solidFill>
                  <a:schemeClr val="bg1"/>
                </a:solidFill>
              </a:rPr>
              <a:t>Разрешение на ввод в </a:t>
            </a:r>
            <a:r>
              <a:rPr lang="ru-RU" sz="1800" b="1" dirty="0" smtClean="0">
                <a:solidFill>
                  <a:schemeClr val="bg1"/>
                </a:solidFill>
              </a:rPr>
              <a:t>эксплуатацию (в </a:t>
            </a:r>
            <a:r>
              <a:rPr lang="ru-RU" sz="1800" b="1" dirty="0">
                <a:solidFill>
                  <a:schemeClr val="bg1"/>
                </a:solidFill>
              </a:rPr>
              <a:t>срок до </a:t>
            </a:r>
            <a:r>
              <a:rPr lang="ru-RU" sz="1800" b="1" dirty="0" smtClean="0">
                <a:solidFill>
                  <a:schemeClr val="bg1"/>
                </a:solidFill>
              </a:rPr>
              <a:t>01.04.2025)</a:t>
            </a:r>
            <a:endParaRPr lang="ru-RU" sz="1800" b="1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r>
              <a:rPr lang="ru-RU" sz="1600" i="1" dirty="0" smtClean="0">
                <a:solidFill>
                  <a:schemeClr val="bg1"/>
                </a:solidFill>
              </a:rPr>
              <a:t>(</a:t>
            </a:r>
            <a:r>
              <a:rPr lang="ru-RU" sz="1600" i="1" dirty="0">
                <a:solidFill>
                  <a:schemeClr val="bg1"/>
                </a:solidFill>
              </a:rPr>
              <a:t>в связи с изменениями в Градостроительном кодексе)</a:t>
            </a:r>
          </a:p>
          <a:p>
            <a:pPr algn="just"/>
            <a:endParaRPr lang="ru-RU" sz="1800" u="sng" dirty="0"/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МР 4. </a:t>
            </a:r>
            <a:r>
              <a:rPr lang="ru-RU" sz="1800" b="1" dirty="0">
                <a:solidFill>
                  <a:schemeClr val="bg1"/>
                </a:solidFill>
              </a:rPr>
              <a:t>Разрешение на </a:t>
            </a:r>
            <a:r>
              <a:rPr lang="ru-RU" sz="1800" b="1" dirty="0">
                <a:solidFill>
                  <a:schemeClr val="bg1"/>
                </a:solidFill>
              </a:rPr>
              <a:t>строительство (в срок до 01.04.2025)</a:t>
            </a:r>
            <a:endParaRPr lang="ru-RU" sz="1800" b="1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r>
              <a:rPr lang="ru-RU" sz="1600" i="1" dirty="0">
                <a:solidFill>
                  <a:schemeClr val="bg1"/>
                </a:solidFill>
              </a:rPr>
              <a:t>(в связи с изменениями в Градостроительном кодексе)</a:t>
            </a:r>
          </a:p>
          <a:p>
            <a:pPr algn="just"/>
            <a:endParaRPr lang="ru-RU" sz="1600" b="1" dirty="0">
              <a:solidFill>
                <a:srgbClr val="0070C0"/>
              </a:solidFill>
            </a:endParaRP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</a:rPr>
              <a:t>МР </a:t>
            </a:r>
            <a:r>
              <a:rPr lang="ru-RU" sz="1600" b="1" dirty="0">
                <a:solidFill>
                  <a:srgbClr val="0070C0"/>
                </a:solidFill>
              </a:rPr>
              <a:t>14. </a:t>
            </a:r>
            <a:r>
              <a:rPr lang="ru-RU" sz="1800" b="1" dirty="0">
                <a:solidFill>
                  <a:schemeClr val="bg1"/>
                </a:solidFill>
              </a:rPr>
              <a:t>Согласование проведения переустройства в многоквартирном доме </a:t>
            </a:r>
            <a:r>
              <a:rPr lang="ru-RU" sz="1800" b="1" dirty="0">
                <a:solidFill>
                  <a:schemeClr val="bg1"/>
                </a:solidFill>
              </a:rPr>
              <a:t>(в срок до </a:t>
            </a:r>
            <a:r>
              <a:rPr lang="ru-RU" sz="1800" b="1" dirty="0" smtClean="0">
                <a:solidFill>
                  <a:schemeClr val="bg1"/>
                </a:solidFill>
              </a:rPr>
              <a:t>07.04.2025</a:t>
            </a:r>
            <a:r>
              <a:rPr lang="ru-RU" sz="1800" b="1" dirty="0">
                <a:solidFill>
                  <a:schemeClr val="bg1"/>
                </a:solidFill>
              </a:rPr>
              <a:t>)</a:t>
            </a:r>
          </a:p>
          <a:p>
            <a:pPr marL="137160" indent="0" algn="just">
              <a:buNone/>
            </a:pPr>
            <a:r>
              <a:rPr lang="ru-RU" sz="1200" i="1" dirty="0" smtClean="0">
                <a:solidFill>
                  <a:schemeClr val="bg1"/>
                </a:solidFill>
              </a:rPr>
              <a:t>( </a:t>
            </a:r>
            <a:r>
              <a:rPr lang="ru-RU" sz="1200" i="1" dirty="0" smtClean="0">
                <a:solidFill>
                  <a:schemeClr val="bg1"/>
                </a:solidFill>
              </a:rPr>
              <a:t>срок действия решения исключается – замечания администрации </a:t>
            </a:r>
            <a:r>
              <a:rPr lang="ru-RU" sz="1200" i="1" dirty="0" err="1" smtClean="0">
                <a:solidFill>
                  <a:schemeClr val="bg1"/>
                </a:solidFill>
              </a:rPr>
              <a:t>Сосновоборского</a:t>
            </a:r>
            <a:r>
              <a:rPr lang="ru-RU" sz="1200" i="1" dirty="0" smtClean="0">
                <a:solidFill>
                  <a:schemeClr val="bg1"/>
                </a:solidFill>
              </a:rPr>
              <a:t> </a:t>
            </a:r>
            <a:r>
              <a:rPr lang="ru-RU" sz="1200" i="1" dirty="0" smtClean="0">
                <a:solidFill>
                  <a:schemeClr val="bg1"/>
                </a:solidFill>
              </a:rPr>
              <a:t>городского округа)</a:t>
            </a:r>
          </a:p>
          <a:p>
            <a:pPr marL="137160" indent="0" algn="just">
              <a:buNone/>
            </a:pPr>
            <a:endParaRPr lang="ru-RU" sz="1200" b="1" dirty="0">
              <a:solidFill>
                <a:schemeClr val="bg1"/>
              </a:solidFill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</a:rPr>
              <a:t>МР 15.  </a:t>
            </a:r>
            <a:r>
              <a:rPr lang="ru-RU" sz="1800" b="1" dirty="0">
                <a:solidFill>
                  <a:schemeClr val="bg1"/>
                </a:solidFill>
              </a:rPr>
              <a:t>Прием в эксплуатацию помещения </a:t>
            </a:r>
            <a:r>
              <a:rPr lang="ru-RU" sz="1800" b="1" dirty="0">
                <a:solidFill>
                  <a:schemeClr val="bg1"/>
                </a:solidFill>
              </a:rPr>
              <a:t>(в срок до 07.04.2025)</a:t>
            </a:r>
            <a:endParaRPr lang="ru-RU" sz="1800" b="1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r>
              <a:rPr lang="ru-RU" sz="1200" i="1" dirty="0">
                <a:solidFill>
                  <a:schemeClr val="bg1"/>
                </a:solidFill>
              </a:rPr>
              <a:t>( утверждение акта приемочной комиссии в </a:t>
            </a:r>
            <a:r>
              <a:rPr lang="ru-RU" sz="1200" i="1" dirty="0" smtClean="0">
                <a:solidFill>
                  <a:schemeClr val="bg1"/>
                </a:solidFill>
              </a:rPr>
              <a:t>срок, не </a:t>
            </a:r>
            <a:r>
              <a:rPr lang="ru-RU" sz="1200" i="1" dirty="0">
                <a:solidFill>
                  <a:schemeClr val="bg1"/>
                </a:solidFill>
              </a:rPr>
              <a:t>превышающий 30 </a:t>
            </a:r>
            <a:r>
              <a:rPr lang="ru-RU" sz="1200" i="1" dirty="0" smtClean="0">
                <a:solidFill>
                  <a:schemeClr val="bg1"/>
                </a:solidFill>
              </a:rPr>
              <a:t>дней </a:t>
            </a:r>
            <a:r>
              <a:rPr lang="ru-RU" sz="1200" i="1" dirty="0">
                <a:solidFill>
                  <a:schemeClr val="bg1"/>
                </a:solidFill>
              </a:rPr>
              <a:t>со дня получения органом, осуществляющим перевод помещений, </a:t>
            </a:r>
            <a:r>
              <a:rPr lang="ru-RU" sz="1200" i="1" dirty="0" smtClean="0">
                <a:solidFill>
                  <a:schemeClr val="bg1"/>
                </a:solidFill>
              </a:rPr>
              <a:t>уведомления – </a:t>
            </a:r>
            <a:r>
              <a:rPr lang="ru-RU" sz="1200" i="1" dirty="0">
                <a:solidFill>
                  <a:schemeClr val="bg1"/>
                </a:solidFill>
              </a:rPr>
              <a:t>протест прокуратуры г. Сосновый Бор)</a:t>
            </a:r>
          </a:p>
          <a:p>
            <a:pPr marL="137160" indent="0" algn="just">
              <a:buNone/>
            </a:pPr>
            <a:endParaRPr lang="ru-RU" sz="1400" b="1" dirty="0">
              <a:solidFill>
                <a:schemeClr val="bg1"/>
              </a:solidFill>
            </a:endParaRP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</a:rPr>
              <a:t>МР 27. </a:t>
            </a:r>
            <a:r>
              <a:rPr lang="ru-RU" sz="1800" b="1" dirty="0">
                <a:solidFill>
                  <a:schemeClr val="bg1"/>
                </a:solidFill>
              </a:rPr>
              <a:t>Прием в общеобразовательные учреждения (школы</a:t>
            </a:r>
            <a:r>
              <a:rPr lang="ru-RU" sz="1800" b="1" dirty="0" smtClean="0">
                <a:solidFill>
                  <a:schemeClr val="bg1"/>
                </a:solidFill>
              </a:rPr>
              <a:t>) (в срок до 01.04.2025)</a:t>
            </a:r>
            <a:endParaRPr lang="ru-RU" sz="1800" b="1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r>
              <a:rPr lang="ru-RU" sz="1200" i="1" dirty="0" smtClean="0">
                <a:solidFill>
                  <a:schemeClr val="bg1"/>
                </a:solidFill>
              </a:rPr>
              <a:t>(доработаны </a:t>
            </a:r>
            <a:r>
              <a:rPr lang="ru-RU" sz="1200" i="1" dirty="0">
                <a:solidFill>
                  <a:schemeClr val="bg1"/>
                </a:solidFill>
              </a:rPr>
              <a:t>в связи с изменениями в отраслевом Приказе </a:t>
            </a:r>
            <a:r>
              <a:rPr lang="ru-RU" sz="1200" i="1" dirty="0" err="1">
                <a:solidFill>
                  <a:schemeClr val="bg1"/>
                </a:solidFill>
              </a:rPr>
              <a:t>Минпросвещения</a:t>
            </a:r>
            <a:r>
              <a:rPr lang="ru-RU" sz="1200" i="1" dirty="0">
                <a:solidFill>
                  <a:schemeClr val="bg1"/>
                </a:solidFill>
              </a:rPr>
              <a:t> в части включения процедуры тестирования для иностранных граждан (мигрантов)</a:t>
            </a:r>
          </a:p>
          <a:p>
            <a:pPr algn="just"/>
            <a:endParaRPr lang="ru-RU" sz="1400" dirty="0"/>
          </a:p>
          <a:p>
            <a:pPr algn="just"/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2820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cap="all" dirty="0" smtClean="0"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Обращаем внимание на методические рекомендации: </a:t>
            </a:r>
            <a:endParaRPr lang="ru-RU" sz="1600" cap="all" dirty="0"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9175" y="1152525"/>
            <a:ext cx="10820400" cy="4737735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rgbClr val="C00000"/>
                </a:solidFill>
              </a:rPr>
              <a:t>МР 9. </a:t>
            </a:r>
            <a:r>
              <a:rPr lang="ru-RU" sz="2000" b="1" dirty="0">
                <a:solidFill>
                  <a:schemeClr val="bg1"/>
                </a:solidFill>
              </a:rPr>
              <a:t>Выдача разрешений на установку и эксплуатацию рекламных конструкций</a:t>
            </a:r>
          </a:p>
          <a:p>
            <a:pPr marL="137160" indent="0" algn="just">
              <a:buNone/>
            </a:pPr>
            <a:r>
              <a:rPr lang="ru-RU" sz="1800" dirty="0" smtClean="0">
                <a:solidFill>
                  <a:schemeClr val="bg1"/>
                </a:solidFill>
              </a:rPr>
              <a:t>(</a:t>
            </a:r>
            <a:r>
              <a:rPr lang="ru-RU" sz="1800" i="1" dirty="0">
                <a:solidFill>
                  <a:schemeClr val="bg1"/>
                </a:solidFill>
              </a:rPr>
              <a:t>поступили предложения Всеволожского района о корректировке перечня документов в части дополнения согласованием владельца автодороги. Указанный вопрос находится в проработке, будет организовано совещание с областной прокуратурой, отраслевым комитетом по печати и администрацией)</a:t>
            </a:r>
          </a:p>
          <a:p>
            <a:pPr marL="137160" indent="0" algn="just">
              <a:buNone/>
            </a:pPr>
            <a:endParaRPr lang="ru-RU" sz="1800" b="1" dirty="0">
              <a:solidFill>
                <a:srgbClr val="0070C0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C00000"/>
                </a:solidFill>
              </a:rPr>
              <a:t>МР 27</a:t>
            </a:r>
            <a:r>
              <a:rPr lang="ru-RU" sz="1800" b="1" dirty="0">
                <a:solidFill>
                  <a:srgbClr val="C00000"/>
                </a:solidFill>
              </a:rPr>
              <a:t>. </a:t>
            </a:r>
            <a:r>
              <a:rPr lang="ru-RU" sz="2000" b="1" dirty="0">
                <a:solidFill>
                  <a:schemeClr val="bg1"/>
                </a:solidFill>
              </a:rPr>
              <a:t>Прием в общеобразовательные учреждения (школы) </a:t>
            </a:r>
          </a:p>
          <a:p>
            <a:pPr marL="137160" indent="0" algn="just">
              <a:buNone/>
            </a:pPr>
            <a:r>
              <a:rPr lang="ru-RU" sz="1800" dirty="0" smtClean="0">
                <a:solidFill>
                  <a:schemeClr val="bg1"/>
                </a:solidFill>
              </a:rPr>
              <a:t>(</a:t>
            </a:r>
            <a:r>
              <a:rPr lang="ru-RU" sz="1800" i="1" dirty="0" smtClean="0">
                <a:solidFill>
                  <a:schemeClr val="bg1"/>
                </a:solidFill>
              </a:rPr>
              <a:t>иностранные граждане или лица </a:t>
            </a:r>
            <a:r>
              <a:rPr lang="ru-RU" sz="1800" i="1" dirty="0">
                <a:solidFill>
                  <a:schemeClr val="bg1"/>
                </a:solidFill>
              </a:rPr>
              <a:t>без гражданства </a:t>
            </a:r>
            <a:r>
              <a:rPr lang="ru-RU" sz="1800" i="1" dirty="0" smtClean="0">
                <a:solidFill>
                  <a:schemeClr val="bg1"/>
                </a:solidFill>
              </a:rPr>
              <a:t>могут быть зачислены  в образовательную организацию после прохождения тестирования</a:t>
            </a:r>
            <a:r>
              <a:rPr lang="ru-RU" sz="1800" i="1" dirty="0">
                <a:solidFill>
                  <a:schemeClr val="bg1"/>
                </a:solidFill>
              </a:rPr>
              <a:t>. Основания</a:t>
            </a:r>
            <a:r>
              <a:rPr lang="ru-RU" sz="1800" i="1" dirty="0" smtClean="0">
                <a:solidFill>
                  <a:schemeClr val="bg1"/>
                </a:solidFill>
              </a:rPr>
              <a:t>: приказы </a:t>
            </a:r>
            <a:r>
              <a:rPr lang="ru-RU" sz="1800" i="1" dirty="0" err="1" smtClean="0">
                <a:solidFill>
                  <a:schemeClr val="bg1"/>
                </a:solidFill>
              </a:rPr>
              <a:t>Минпросвещения</a:t>
            </a:r>
            <a:r>
              <a:rPr lang="ru-RU" sz="1800" i="1" dirty="0" smtClean="0">
                <a:solidFill>
                  <a:schemeClr val="bg1"/>
                </a:solidFill>
              </a:rPr>
              <a:t> </a:t>
            </a:r>
            <a:r>
              <a:rPr lang="ru-RU" sz="1800" i="1" dirty="0">
                <a:solidFill>
                  <a:schemeClr val="bg1"/>
                </a:solidFill>
              </a:rPr>
              <a:t>России </a:t>
            </a:r>
            <a:r>
              <a:rPr lang="ru-RU" sz="1800" i="1" dirty="0" smtClean="0">
                <a:solidFill>
                  <a:schemeClr val="bg1"/>
                </a:solidFill>
              </a:rPr>
              <a:t>№№ 170,  </a:t>
            </a:r>
            <a:r>
              <a:rPr lang="ru-RU" sz="1800" i="1" dirty="0">
                <a:solidFill>
                  <a:schemeClr val="bg1"/>
                </a:solidFill>
              </a:rPr>
              <a:t>171 от </a:t>
            </a:r>
            <a:r>
              <a:rPr lang="ru-RU" sz="1800" i="1" dirty="0" smtClean="0">
                <a:solidFill>
                  <a:schemeClr val="bg1"/>
                </a:solidFill>
              </a:rPr>
              <a:t>04.03.2025)</a:t>
            </a:r>
            <a:endParaRPr lang="ru-RU" sz="1800" i="1" dirty="0">
              <a:solidFill>
                <a:schemeClr val="bg1"/>
              </a:solidFill>
            </a:endParaRPr>
          </a:p>
          <a:p>
            <a:pPr marL="137160" indent="0" algn="just">
              <a:buNone/>
            </a:pPr>
            <a:endParaRPr lang="ru-RU" sz="1800" i="1" dirty="0">
              <a:solidFill>
                <a:schemeClr val="bg1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C00000"/>
                </a:solidFill>
              </a:rPr>
              <a:t>МР 29. </a:t>
            </a:r>
            <a:r>
              <a:rPr lang="ru-RU" sz="2000" b="1" dirty="0">
                <a:solidFill>
                  <a:schemeClr val="bg1"/>
                </a:solidFill>
              </a:rPr>
              <a:t>Организация общественных обсуждений намечаемой хозяйственной и иной деятельности, подлежащей экологической экспертизе</a:t>
            </a:r>
          </a:p>
          <a:p>
            <a:pPr marL="137160" indent="0" algn="just">
              <a:buNone/>
            </a:pP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i="1" dirty="0" smtClean="0">
                <a:solidFill>
                  <a:schemeClr val="bg1"/>
                </a:solidFill>
              </a:rPr>
              <a:t>(Комитетом по природным ресурсам Ленинградской области будут разработаны новые методические рекомендации в связи с </a:t>
            </a:r>
            <a:r>
              <a:rPr lang="ru-RU" sz="1800" i="1" dirty="0">
                <a:solidFill>
                  <a:schemeClr val="bg1"/>
                </a:solidFill>
              </a:rPr>
              <a:t>вступлением в </a:t>
            </a:r>
            <a:r>
              <a:rPr lang="ru-RU" sz="1800" i="1" dirty="0" smtClean="0">
                <a:solidFill>
                  <a:schemeClr val="bg1"/>
                </a:solidFill>
              </a:rPr>
              <a:t>силу с 01.03.2025 приказа </a:t>
            </a:r>
            <a:r>
              <a:rPr lang="ru-RU" sz="1800" i="1" dirty="0">
                <a:solidFill>
                  <a:schemeClr val="bg1"/>
                </a:solidFill>
              </a:rPr>
              <a:t>Минприроды РФ от 01.12.2020 № </a:t>
            </a:r>
            <a:r>
              <a:rPr lang="ru-RU" sz="1800" i="1" dirty="0" smtClean="0">
                <a:solidFill>
                  <a:schemeClr val="bg1"/>
                </a:solidFill>
              </a:rPr>
              <a:t>999. В настоящее время принимаются изменения в Положение о Комитете в связи с передачей новых полномочий, связанных с реализацией новых функций, предусмотренных федеральным законодательством)</a:t>
            </a:r>
            <a:endParaRPr lang="ru-RU" sz="1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3763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326" y="2835036"/>
            <a:ext cx="11723424" cy="1736963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/>
              <a:t>Спасибо за внимание!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4714224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2984</TotalTime>
  <Words>499</Words>
  <Application>Microsoft Office PowerPoint</Application>
  <PresentationFormat>Произвольный</PresentationFormat>
  <Paragraphs>51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О внесении изменений в методические рекомендации предоставления муниципальных услуг</vt:lpstr>
      <vt:lpstr>Приняты и согласованы изменения в методические рекомендации  (в связи с внесением изменений в отраслевое законодательство и Федеральный закон от 27.07.2010 N 210-ФЗ)</vt:lpstr>
      <vt:lpstr>методические рекомендации принимаются с отложенным сроком (в связи с внесением изменений в отраслевое законодательство)</vt:lpstr>
      <vt:lpstr>Обращаем внимание на методические рекомендации: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Электронный документооборот при предоставлении услуг Комитета социальной защиты населения</dc:title>
  <dc:creator>Светлана Владимировна Лобанова(Чекалева)</dc:creator>
  <cp:lastModifiedBy>Садовникова Алла Сергеевна</cp:lastModifiedBy>
  <cp:revision>222</cp:revision>
  <dcterms:created xsi:type="dcterms:W3CDTF">2021-09-20T08:05:41Z</dcterms:created>
  <dcterms:modified xsi:type="dcterms:W3CDTF">2025-03-25T15:02:49Z</dcterms:modified>
</cp:coreProperties>
</file>