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7" r:id="rId5"/>
    <p:sldId id="263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4" y="-9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00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30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0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21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97007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4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56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4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51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36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061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26.03.2025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4212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772400" cy="6597352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effectLst/>
              </a:rPr>
              <a:t>О мониторинге нарушения сроков и отказов по государственным и муниципальным услугам </a:t>
            </a:r>
            <a:br>
              <a:rPr lang="ru-RU" sz="3200" dirty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000" dirty="0">
                <a:effectLst/>
              </a:rPr>
              <a:t>Ларионова Виктория Васильевна – 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Начальник департамента процессного управления и государственных услуг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Комитета экономического развития и инвестиционной деятельности 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Ленинградской области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580112" y="31409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4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507288" cy="13990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/>
              <a:t>В соответствии с </a:t>
            </a:r>
            <a:r>
              <a:rPr lang="ru-RU" sz="2400" dirty="0" smtClean="0"/>
              <a:t>планом мероприятий «дорожной картой» </a:t>
            </a:r>
            <a:r>
              <a:rPr lang="ru-RU" sz="2400" dirty="0"/>
              <a:t>по улучшению позиций Ленинградской области в рейтинге качества жизни </a:t>
            </a:r>
            <a:r>
              <a:rPr lang="ru-RU" sz="2400" dirty="0" smtClean="0"/>
              <a:t>ежемесячно ведется</a:t>
            </a:r>
            <a:r>
              <a:rPr lang="ru-RU" sz="2400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3588" y="2145295"/>
            <a:ext cx="7704856" cy="830997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prstClr val="white"/>
                </a:solidFill>
              </a:rPr>
              <a:t>Мониторинг соблюдения нормативных сроков оказания услуг в Системе ПГС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3588" y="3966154"/>
            <a:ext cx="7596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prstClr val="white"/>
                </a:solidFill>
              </a:rPr>
              <a:t>Оценка обоснованности отказов в оказании услуг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3588" y="4797152"/>
            <a:ext cx="7596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prstClr val="white"/>
                </a:solidFill>
              </a:rPr>
              <a:t>Оценка </a:t>
            </a:r>
            <a:r>
              <a:rPr lang="ru-RU" sz="2400" dirty="0" err="1">
                <a:solidFill>
                  <a:prstClr val="white"/>
                </a:solidFill>
              </a:rPr>
              <a:t>клиентоориентированного</a:t>
            </a:r>
            <a:r>
              <a:rPr lang="ru-RU" sz="2400" dirty="0">
                <a:solidFill>
                  <a:prstClr val="white"/>
                </a:solidFill>
              </a:rPr>
              <a:t> подхода к информированию </a:t>
            </a:r>
            <a:r>
              <a:rPr lang="ru-RU" sz="2400" dirty="0" smtClean="0">
                <a:solidFill>
                  <a:prstClr val="white"/>
                </a:solidFill>
              </a:rPr>
              <a:t>заявителей в случаи отказа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3588" y="3068960"/>
            <a:ext cx="7832283" cy="830997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prstClr val="white"/>
                </a:solidFill>
              </a:rPr>
              <a:t>Мониторинг соблюдения нормативных сроков оказания услуг </a:t>
            </a:r>
            <a:r>
              <a:rPr lang="ru-RU" sz="2400" dirty="0" smtClean="0">
                <a:solidFill>
                  <a:prstClr val="white"/>
                </a:solidFill>
              </a:rPr>
              <a:t>в МФЦ</a:t>
            </a:r>
            <a:endParaRPr lang="ru-RU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24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507288" cy="11452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/>
              <a:t>Анализ нарушения сроков предоставления услуг январь-февраль 2025 года в ПГС – всего 2 137 нарушений</a:t>
            </a:r>
            <a:endParaRPr lang="ru-RU" sz="2400" dirty="0"/>
          </a:p>
        </p:txBody>
      </p:sp>
      <p:sp>
        <p:nvSpPr>
          <p:cNvPr id="9" name="object 12"/>
          <p:cNvSpPr/>
          <p:nvPr/>
        </p:nvSpPr>
        <p:spPr>
          <a:xfrm>
            <a:off x="327077" y="1484784"/>
            <a:ext cx="3884883" cy="1296144"/>
          </a:xfrm>
          <a:custGeom>
            <a:avLst/>
            <a:gdLst/>
            <a:ahLst/>
            <a:cxnLst/>
            <a:rect l="l" t="t" r="r" b="b"/>
            <a:pathLst>
              <a:path w="2324100" h="1156970">
                <a:moveTo>
                  <a:pt x="2238883" y="0"/>
                </a:moveTo>
                <a:lnTo>
                  <a:pt x="85216" y="0"/>
                </a:lnTo>
                <a:lnTo>
                  <a:pt x="52077" y="6707"/>
                </a:lnTo>
                <a:lnTo>
                  <a:pt x="24987" y="24987"/>
                </a:lnTo>
                <a:lnTo>
                  <a:pt x="6707" y="52077"/>
                </a:lnTo>
                <a:lnTo>
                  <a:pt x="0" y="85216"/>
                </a:lnTo>
                <a:lnTo>
                  <a:pt x="0" y="1071498"/>
                </a:lnTo>
                <a:lnTo>
                  <a:pt x="6707" y="1104638"/>
                </a:lnTo>
                <a:lnTo>
                  <a:pt x="24987" y="1131728"/>
                </a:lnTo>
                <a:lnTo>
                  <a:pt x="52077" y="1150008"/>
                </a:lnTo>
                <a:lnTo>
                  <a:pt x="85216" y="1156715"/>
                </a:lnTo>
                <a:lnTo>
                  <a:pt x="2238883" y="1156715"/>
                </a:lnTo>
                <a:lnTo>
                  <a:pt x="2272022" y="1150008"/>
                </a:lnTo>
                <a:lnTo>
                  <a:pt x="2299112" y="1131728"/>
                </a:lnTo>
                <a:lnTo>
                  <a:pt x="2317392" y="1104638"/>
                </a:lnTo>
                <a:lnTo>
                  <a:pt x="2324099" y="1071498"/>
                </a:lnTo>
                <a:lnTo>
                  <a:pt x="2324099" y="85216"/>
                </a:lnTo>
                <a:lnTo>
                  <a:pt x="2317392" y="52077"/>
                </a:lnTo>
                <a:lnTo>
                  <a:pt x="2299112" y="24987"/>
                </a:lnTo>
                <a:lnTo>
                  <a:pt x="2272022" y="6707"/>
                </a:lnTo>
                <a:lnTo>
                  <a:pt x="223888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6076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95537" y="1592153"/>
            <a:ext cx="3816424" cy="1081406"/>
          </a:xfrm>
          <a:prstGeom prst="rect">
            <a:avLst/>
          </a:prstGeom>
        </p:spPr>
        <p:txBody>
          <a:bodyPr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98C723"/>
              </a:buClr>
              <a:buFont typeface="Wingdings 2"/>
              <a:buNone/>
            </a:pPr>
            <a:r>
              <a:rPr lang="ru-RU" sz="2800" dirty="0" smtClean="0">
                <a:solidFill>
                  <a:prstClr val="white"/>
                </a:solidFill>
              </a:rPr>
              <a:t>Выявлено </a:t>
            </a:r>
            <a:r>
              <a:rPr lang="ru-RU" sz="2800" dirty="0" smtClean="0">
                <a:solidFill>
                  <a:srgbClr val="FF0000"/>
                </a:solidFill>
              </a:rPr>
              <a:t>161</a:t>
            </a:r>
            <a:r>
              <a:rPr lang="ru-RU" sz="2800" dirty="0" smtClean="0">
                <a:solidFill>
                  <a:prstClr val="white"/>
                </a:solidFill>
              </a:rPr>
              <a:t> нарушение у ОИВ</a:t>
            </a:r>
          </a:p>
          <a:p>
            <a:pPr>
              <a:buClr>
                <a:srgbClr val="98C723"/>
              </a:buClr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5" y="2780928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prstClr val="white"/>
                </a:solidFill>
              </a:rPr>
              <a:t>Типовые причины </a:t>
            </a:r>
            <a:r>
              <a:rPr lang="ru-RU" sz="2400" dirty="0" smtClean="0">
                <a:solidFill>
                  <a:prstClr val="white"/>
                </a:solidFill>
              </a:rPr>
              <a:t>нарушений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932039" y="1592153"/>
            <a:ext cx="3816424" cy="108140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98C723"/>
              </a:buClr>
              <a:buFont typeface="Wingdings 2"/>
              <a:buNone/>
            </a:pPr>
            <a:r>
              <a:rPr lang="ru-RU" dirty="0" smtClean="0">
                <a:solidFill>
                  <a:prstClr val="white"/>
                </a:solidFill>
              </a:rPr>
              <a:t>Выявлено </a:t>
            </a:r>
            <a:r>
              <a:rPr lang="ru-RU" dirty="0" smtClean="0">
                <a:solidFill>
                  <a:srgbClr val="FF0000"/>
                </a:solidFill>
              </a:rPr>
              <a:t>1 976</a:t>
            </a:r>
            <a:r>
              <a:rPr lang="ru-RU" dirty="0" smtClean="0">
                <a:solidFill>
                  <a:prstClr val="white"/>
                </a:solidFill>
              </a:rPr>
              <a:t> нарушений у ОМСУ</a:t>
            </a:r>
          </a:p>
          <a:p>
            <a:pPr>
              <a:buClr>
                <a:srgbClr val="98C723"/>
              </a:buClr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object 12"/>
          <p:cNvSpPr/>
          <p:nvPr/>
        </p:nvSpPr>
        <p:spPr>
          <a:xfrm>
            <a:off x="4897810" y="1484784"/>
            <a:ext cx="3884883" cy="1296144"/>
          </a:xfrm>
          <a:custGeom>
            <a:avLst/>
            <a:gdLst/>
            <a:ahLst/>
            <a:cxnLst/>
            <a:rect l="l" t="t" r="r" b="b"/>
            <a:pathLst>
              <a:path w="2324100" h="1156970">
                <a:moveTo>
                  <a:pt x="2238883" y="0"/>
                </a:moveTo>
                <a:lnTo>
                  <a:pt x="85216" y="0"/>
                </a:lnTo>
                <a:lnTo>
                  <a:pt x="52077" y="6707"/>
                </a:lnTo>
                <a:lnTo>
                  <a:pt x="24987" y="24987"/>
                </a:lnTo>
                <a:lnTo>
                  <a:pt x="6707" y="52077"/>
                </a:lnTo>
                <a:lnTo>
                  <a:pt x="0" y="85216"/>
                </a:lnTo>
                <a:lnTo>
                  <a:pt x="0" y="1071498"/>
                </a:lnTo>
                <a:lnTo>
                  <a:pt x="6707" y="1104638"/>
                </a:lnTo>
                <a:lnTo>
                  <a:pt x="24987" y="1131728"/>
                </a:lnTo>
                <a:lnTo>
                  <a:pt x="52077" y="1150008"/>
                </a:lnTo>
                <a:lnTo>
                  <a:pt x="85216" y="1156715"/>
                </a:lnTo>
                <a:lnTo>
                  <a:pt x="2238883" y="1156715"/>
                </a:lnTo>
                <a:lnTo>
                  <a:pt x="2272022" y="1150008"/>
                </a:lnTo>
                <a:lnTo>
                  <a:pt x="2299112" y="1131728"/>
                </a:lnTo>
                <a:lnTo>
                  <a:pt x="2317392" y="1104638"/>
                </a:lnTo>
                <a:lnTo>
                  <a:pt x="2324099" y="1071498"/>
                </a:lnTo>
                <a:lnTo>
                  <a:pt x="2324099" y="85216"/>
                </a:lnTo>
                <a:lnTo>
                  <a:pt x="2317392" y="52077"/>
                </a:lnTo>
                <a:lnTo>
                  <a:pt x="2299112" y="24987"/>
                </a:lnTo>
                <a:lnTo>
                  <a:pt x="2272022" y="6707"/>
                </a:lnTo>
                <a:lnTo>
                  <a:pt x="223888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6076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077" y="3356992"/>
            <a:ext cx="424467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solidFill>
                <a:prstClr val="white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ru-RU" sz="2400" dirty="0" smtClean="0">
                <a:solidFill>
                  <a:prstClr val="white"/>
                </a:solidFill>
              </a:rPr>
              <a:t>Технические (сбой </a:t>
            </a:r>
            <a:r>
              <a:rPr lang="ru-RU" sz="2400" dirty="0">
                <a:solidFill>
                  <a:prstClr val="white"/>
                </a:solidFill>
              </a:rPr>
              <a:t>в </a:t>
            </a:r>
            <a:r>
              <a:rPr lang="ru-RU" sz="2400" dirty="0" smtClean="0">
                <a:solidFill>
                  <a:prstClr val="white"/>
                </a:solidFill>
              </a:rPr>
              <a:t>ПГС)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solidFill>
                  <a:srgbClr val="FF0000"/>
                </a:solidFill>
              </a:rPr>
              <a:t>9</a:t>
            </a:r>
            <a:r>
              <a:rPr lang="en-US" sz="2800" dirty="0" smtClean="0">
                <a:solidFill>
                  <a:srgbClr val="FF0000"/>
                </a:solidFill>
              </a:rPr>
              <a:t>79</a:t>
            </a:r>
          </a:p>
          <a:p>
            <a:pPr>
              <a:spcAft>
                <a:spcPts val="1200"/>
              </a:spcAft>
            </a:pPr>
            <a:r>
              <a:rPr lang="ru-RU" sz="1600" dirty="0">
                <a:solidFill>
                  <a:prstClr val="white"/>
                </a:solidFill>
              </a:rPr>
              <a:t>Некорректность подсчета плановой даты ответа системой ПГС в выходные/праздничные дни</a:t>
            </a:r>
          </a:p>
          <a:p>
            <a:pPr>
              <a:spcAft>
                <a:spcPts val="1200"/>
              </a:spcAft>
            </a:pPr>
            <a:r>
              <a:rPr lang="ru-RU" sz="1600" dirty="0">
                <a:solidFill>
                  <a:prstClr val="white"/>
                </a:solidFill>
              </a:rPr>
              <a:t>Сбой (задержка)в работе межведомственных запросов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24026" y="3717032"/>
            <a:ext cx="403244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dirty="0">
                <a:solidFill>
                  <a:prstClr val="white"/>
                </a:solidFill>
              </a:rPr>
              <a:t>Человеческий фактор </a:t>
            </a:r>
            <a:endParaRPr lang="en-US" sz="2400" dirty="0" smtClean="0">
              <a:solidFill>
                <a:prstClr val="white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en-US" sz="2800" dirty="0" smtClean="0">
                <a:solidFill>
                  <a:srgbClr val="FF0000"/>
                </a:solidFill>
              </a:rPr>
              <a:t>1 </a:t>
            </a:r>
            <a:r>
              <a:rPr lang="en-US" sz="2800" dirty="0">
                <a:solidFill>
                  <a:srgbClr val="FF0000"/>
                </a:solidFill>
              </a:rPr>
              <a:t>158 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r>
              <a:rPr lang="ru-RU" sz="1600" dirty="0" smtClean="0">
                <a:solidFill>
                  <a:prstClr val="white"/>
                </a:solidFill>
              </a:rPr>
              <a:t>Несвоевременное </a:t>
            </a:r>
            <a:r>
              <a:rPr lang="ru-RU" sz="1600" dirty="0">
                <a:solidFill>
                  <a:prstClr val="white"/>
                </a:solidFill>
              </a:rPr>
              <a:t>внесение ответа в систему  ПГС (ответ отправлен по электронной почте)</a:t>
            </a:r>
          </a:p>
          <a:p>
            <a:pPr>
              <a:spcAft>
                <a:spcPts val="1200"/>
              </a:spcAft>
            </a:pPr>
            <a:r>
              <a:rPr lang="ru-RU" sz="1600" dirty="0" smtClean="0">
                <a:solidFill>
                  <a:prstClr val="white"/>
                </a:solidFill>
              </a:rPr>
              <a:t>Отсутствие </a:t>
            </a:r>
            <a:r>
              <a:rPr lang="ru-RU" sz="1600" dirty="0">
                <a:solidFill>
                  <a:prstClr val="white"/>
                </a:solidFill>
              </a:rPr>
              <a:t>взаимозаменяемости - ответственный сотрудник в отпуске/ на больничном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9513" y="3645024"/>
            <a:ext cx="4356484" cy="28083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62009" y="3645024"/>
            <a:ext cx="4356484" cy="29035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право 2"/>
          <p:cNvSpPr/>
          <p:nvPr/>
        </p:nvSpPr>
        <p:spPr>
          <a:xfrm rot="8142575">
            <a:off x="2843808" y="3263789"/>
            <a:ext cx="504056" cy="18640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519595">
            <a:off x="5429555" y="3263791"/>
            <a:ext cx="504056" cy="18640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7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507288" cy="11452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/>
              <a:t>Анализ нарушения сроков предоставления государственных </a:t>
            </a:r>
            <a:r>
              <a:rPr lang="ru-RU" sz="2400" dirty="0" smtClean="0"/>
              <a:t>и муниципальных услуг в МФЦ</a:t>
            </a:r>
            <a:endParaRPr lang="ru-RU" sz="2400" dirty="0"/>
          </a:p>
        </p:txBody>
      </p:sp>
      <p:sp>
        <p:nvSpPr>
          <p:cNvPr id="9" name="object 12"/>
          <p:cNvSpPr/>
          <p:nvPr/>
        </p:nvSpPr>
        <p:spPr>
          <a:xfrm>
            <a:off x="395536" y="1522599"/>
            <a:ext cx="8496944" cy="1170669"/>
          </a:xfrm>
          <a:custGeom>
            <a:avLst/>
            <a:gdLst/>
            <a:ahLst/>
            <a:cxnLst/>
            <a:rect l="l" t="t" r="r" b="b"/>
            <a:pathLst>
              <a:path w="2324100" h="1156970">
                <a:moveTo>
                  <a:pt x="2238883" y="0"/>
                </a:moveTo>
                <a:lnTo>
                  <a:pt x="85216" y="0"/>
                </a:lnTo>
                <a:lnTo>
                  <a:pt x="52077" y="6707"/>
                </a:lnTo>
                <a:lnTo>
                  <a:pt x="24987" y="24987"/>
                </a:lnTo>
                <a:lnTo>
                  <a:pt x="6707" y="52077"/>
                </a:lnTo>
                <a:lnTo>
                  <a:pt x="0" y="85216"/>
                </a:lnTo>
                <a:lnTo>
                  <a:pt x="0" y="1071498"/>
                </a:lnTo>
                <a:lnTo>
                  <a:pt x="6707" y="1104638"/>
                </a:lnTo>
                <a:lnTo>
                  <a:pt x="24987" y="1131728"/>
                </a:lnTo>
                <a:lnTo>
                  <a:pt x="52077" y="1150008"/>
                </a:lnTo>
                <a:lnTo>
                  <a:pt x="85216" y="1156715"/>
                </a:lnTo>
                <a:lnTo>
                  <a:pt x="2238883" y="1156715"/>
                </a:lnTo>
                <a:lnTo>
                  <a:pt x="2272022" y="1150008"/>
                </a:lnTo>
                <a:lnTo>
                  <a:pt x="2299112" y="1131728"/>
                </a:lnTo>
                <a:lnTo>
                  <a:pt x="2317392" y="1104638"/>
                </a:lnTo>
                <a:lnTo>
                  <a:pt x="2324099" y="1071498"/>
                </a:lnTo>
                <a:lnTo>
                  <a:pt x="2324099" y="85216"/>
                </a:lnTo>
                <a:lnTo>
                  <a:pt x="2317392" y="52077"/>
                </a:lnTo>
                <a:lnTo>
                  <a:pt x="2299112" y="24987"/>
                </a:lnTo>
                <a:lnTo>
                  <a:pt x="2272022" y="6707"/>
                </a:lnTo>
                <a:lnTo>
                  <a:pt x="223888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6076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79513" y="1608774"/>
            <a:ext cx="8784976" cy="108449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98C723"/>
              </a:buClr>
              <a:buNone/>
            </a:pPr>
            <a:r>
              <a:rPr lang="ru-RU" dirty="0" smtClean="0"/>
              <a:t>За период мониторинга с ноября 2024 </a:t>
            </a:r>
            <a:r>
              <a:rPr lang="ru-RU" dirty="0"/>
              <a:t>года </a:t>
            </a:r>
            <a:r>
              <a:rPr lang="ru-RU" dirty="0" smtClean="0"/>
              <a:t>по март 2025 год количество </a:t>
            </a:r>
            <a:r>
              <a:rPr lang="ru-RU" dirty="0"/>
              <a:t>обращений с нарушением срока предоставления услуг </a:t>
            </a:r>
            <a:r>
              <a:rPr lang="ru-RU" dirty="0" smtClean="0"/>
              <a:t>составляло </a:t>
            </a:r>
            <a:r>
              <a:rPr lang="en-US" dirty="0" smtClean="0"/>
              <a:t>max </a:t>
            </a:r>
            <a:r>
              <a:rPr lang="en-US" b="1" dirty="0" smtClean="0">
                <a:solidFill>
                  <a:srgbClr val="FF0000"/>
                </a:solidFill>
              </a:rPr>
              <a:t>315</a:t>
            </a:r>
            <a:r>
              <a:rPr lang="en-US" dirty="0" smtClean="0"/>
              <a:t> min </a:t>
            </a:r>
            <a:r>
              <a:rPr lang="en-US" b="1" dirty="0" smtClean="0">
                <a:solidFill>
                  <a:srgbClr val="FF0000"/>
                </a:solidFill>
              </a:rPr>
              <a:t>70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703016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prstClr val="white"/>
                </a:solidFill>
              </a:rPr>
              <a:t>Основные </a:t>
            </a:r>
            <a:r>
              <a:rPr lang="ru-RU" sz="2400" dirty="0" smtClean="0">
                <a:solidFill>
                  <a:prstClr val="white"/>
                </a:solidFill>
              </a:rPr>
              <a:t>причины нарушений</a:t>
            </a:r>
            <a:r>
              <a:rPr lang="en-US" sz="2400" dirty="0" smtClean="0">
                <a:solidFill>
                  <a:prstClr val="white"/>
                </a:solidFill>
              </a:rPr>
              <a:t> c</a:t>
            </a:r>
            <a:r>
              <a:rPr lang="ru-RU" sz="2400" dirty="0" smtClean="0">
                <a:solidFill>
                  <a:prstClr val="white"/>
                </a:solidFill>
              </a:rPr>
              <a:t>о стороны ОМСУ:</a:t>
            </a:r>
            <a:endParaRPr lang="ru-RU" sz="2400" dirty="0">
              <a:solidFill>
                <a:prstClr val="white"/>
              </a:solidFill>
            </a:endParaRPr>
          </a:p>
          <a:p>
            <a:endParaRPr lang="ru-RU" sz="2400" dirty="0">
              <a:solidFill>
                <a:prstClr val="white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несвоевременная </a:t>
            </a:r>
            <a:r>
              <a:rPr lang="ru-RU" sz="2400"/>
              <a:t>передача </a:t>
            </a:r>
            <a:r>
              <a:rPr lang="ru-RU" sz="2400" smtClean="0"/>
              <a:t>результатов </a:t>
            </a:r>
            <a:r>
              <a:rPr lang="ru-RU" sz="2400" dirty="0"/>
              <a:t>оказания услуги в МФЦ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выдача результатов в Администрации при условии результата в МФЦ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отсутствие специалистов в ОМСУ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нарушение административных процедур и отсутствие результата (устные разъяснения на личном приеме)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долгая маршрутизация документов для предоставления услуги</a:t>
            </a:r>
          </a:p>
        </p:txBody>
      </p:sp>
    </p:spTree>
    <p:extLst>
      <p:ext uri="{BB962C8B-B14F-4D97-AF65-F5344CB8AC3E}">
        <p14:creationId xmlns:p14="http://schemas.microsoft.com/office/powerpoint/2010/main" val="136290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507288" cy="11452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/>
              <a:t>Мониторинг отказов по услугам январь-февраль 2025 </a:t>
            </a:r>
            <a:r>
              <a:rPr lang="ru-RU" sz="2400" dirty="0" smtClean="0"/>
              <a:t>года – 18 121 отказ</a:t>
            </a:r>
            <a:endParaRPr lang="ru-RU" sz="2400" dirty="0"/>
          </a:p>
        </p:txBody>
      </p:sp>
      <p:sp>
        <p:nvSpPr>
          <p:cNvPr id="9" name="object 12"/>
          <p:cNvSpPr/>
          <p:nvPr/>
        </p:nvSpPr>
        <p:spPr>
          <a:xfrm>
            <a:off x="327077" y="1484784"/>
            <a:ext cx="3884883" cy="792088"/>
          </a:xfrm>
          <a:custGeom>
            <a:avLst/>
            <a:gdLst/>
            <a:ahLst/>
            <a:cxnLst/>
            <a:rect l="l" t="t" r="r" b="b"/>
            <a:pathLst>
              <a:path w="2324100" h="1156970">
                <a:moveTo>
                  <a:pt x="2238883" y="0"/>
                </a:moveTo>
                <a:lnTo>
                  <a:pt x="85216" y="0"/>
                </a:lnTo>
                <a:lnTo>
                  <a:pt x="52077" y="6707"/>
                </a:lnTo>
                <a:lnTo>
                  <a:pt x="24987" y="24987"/>
                </a:lnTo>
                <a:lnTo>
                  <a:pt x="6707" y="52077"/>
                </a:lnTo>
                <a:lnTo>
                  <a:pt x="0" y="85216"/>
                </a:lnTo>
                <a:lnTo>
                  <a:pt x="0" y="1071498"/>
                </a:lnTo>
                <a:lnTo>
                  <a:pt x="6707" y="1104638"/>
                </a:lnTo>
                <a:lnTo>
                  <a:pt x="24987" y="1131728"/>
                </a:lnTo>
                <a:lnTo>
                  <a:pt x="52077" y="1150008"/>
                </a:lnTo>
                <a:lnTo>
                  <a:pt x="85216" y="1156715"/>
                </a:lnTo>
                <a:lnTo>
                  <a:pt x="2238883" y="1156715"/>
                </a:lnTo>
                <a:lnTo>
                  <a:pt x="2272022" y="1150008"/>
                </a:lnTo>
                <a:lnTo>
                  <a:pt x="2299112" y="1131728"/>
                </a:lnTo>
                <a:lnTo>
                  <a:pt x="2317392" y="1104638"/>
                </a:lnTo>
                <a:lnTo>
                  <a:pt x="2324099" y="1071498"/>
                </a:lnTo>
                <a:lnTo>
                  <a:pt x="2324099" y="85216"/>
                </a:lnTo>
                <a:lnTo>
                  <a:pt x="2317392" y="52077"/>
                </a:lnTo>
                <a:lnTo>
                  <a:pt x="2299112" y="24987"/>
                </a:lnTo>
                <a:lnTo>
                  <a:pt x="2272022" y="6707"/>
                </a:lnTo>
                <a:lnTo>
                  <a:pt x="223888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6076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95537" y="1592153"/>
            <a:ext cx="3816424" cy="684719"/>
          </a:xfrm>
          <a:prstGeom prst="rect">
            <a:avLst/>
          </a:prstGeom>
        </p:spPr>
        <p:txBody>
          <a:bodyPr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dirty="0"/>
              <a:t>ОИВ - </a:t>
            </a:r>
            <a:r>
              <a:rPr lang="ru-RU" sz="3600" b="1" dirty="0">
                <a:solidFill>
                  <a:srgbClr val="FF0000"/>
                </a:solidFill>
              </a:rPr>
              <a:t>780</a:t>
            </a:r>
            <a:r>
              <a:rPr lang="ru-RU" sz="2800" dirty="0"/>
              <a:t> </a:t>
            </a:r>
            <a:r>
              <a:rPr lang="ru-RU" sz="2800" dirty="0" smtClean="0"/>
              <a:t>отказов</a:t>
            </a:r>
            <a:endParaRPr lang="ru-RU" sz="28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1747" y="1592153"/>
            <a:ext cx="4176716" cy="1081406"/>
          </a:xfrm>
          <a:prstGeom prst="rect">
            <a:avLst/>
          </a:prstGeom>
        </p:spPr>
        <p:txBody>
          <a:bodyPr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/>
              <a:t>ОМСУ - </a:t>
            </a:r>
            <a:r>
              <a:rPr lang="ru-RU" sz="3600" b="1" dirty="0">
                <a:solidFill>
                  <a:srgbClr val="FF0000"/>
                </a:solidFill>
              </a:rPr>
              <a:t>17341</a:t>
            </a:r>
            <a:r>
              <a:rPr lang="ru-RU" dirty="0"/>
              <a:t> отказ</a:t>
            </a:r>
          </a:p>
          <a:p>
            <a:pPr>
              <a:buClr>
                <a:srgbClr val="98C723"/>
              </a:buClr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object 12"/>
          <p:cNvSpPr/>
          <p:nvPr/>
        </p:nvSpPr>
        <p:spPr>
          <a:xfrm>
            <a:off x="4578295" y="1484784"/>
            <a:ext cx="4278180" cy="792088"/>
          </a:xfrm>
          <a:custGeom>
            <a:avLst/>
            <a:gdLst/>
            <a:ahLst/>
            <a:cxnLst/>
            <a:rect l="l" t="t" r="r" b="b"/>
            <a:pathLst>
              <a:path w="2324100" h="1156970">
                <a:moveTo>
                  <a:pt x="2238883" y="0"/>
                </a:moveTo>
                <a:lnTo>
                  <a:pt x="85216" y="0"/>
                </a:lnTo>
                <a:lnTo>
                  <a:pt x="52077" y="6707"/>
                </a:lnTo>
                <a:lnTo>
                  <a:pt x="24987" y="24987"/>
                </a:lnTo>
                <a:lnTo>
                  <a:pt x="6707" y="52077"/>
                </a:lnTo>
                <a:lnTo>
                  <a:pt x="0" y="85216"/>
                </a:lnTo>
                <a:lnTo>
                  <a:pt x="0" y="1071498"/>
                </a:lnTo>
                <a:lnTo>
                  <a:pt x="6707" y="1104638"/>
                </a:lnTo>
                <a:lnTo>
                  <a:pt x="24987" y="1131728"/>
                </a:lnTo>
                <a:lnTo>
                  <a:pt x="52077" y="1150008"/>
                </a:lnTo>
                <a:lnTo>
                  <a:pt x="85216" y="1156715"/>
                </a:lnTo>
                <a:lnTo>
                  <a:pt x="2238883" y="1156715"/>
                </a:lnTo>
                <a:lnTo>
                  <a:pt x="2272022" y="1150008"/>
                </a:lnTo>
                <a:lnTo>
                  <a:pt x="2299112" y="1131728"/>
                </a:lnTo>
                <a:lnTo>
                  <a:pt x="2317392" y="1104638"/>
                </a:lnTo>
                <a:lnTo>
                  <a:pt x="2324099" y="1071498"/>
                </a:lnTo>
                <a:lnTo>
                  <a:pt x="2324099" y="85216"/>
                </a:lnTo>
                <a:lnTo>
                  <a:pt x="2317392" y="52077"/>
                </a:lnTo>
                <a:lnTo>
                  <a:pt x="2299112" y="24987"/>
                </a:lnTo>
                <a:lnTo>
                  <a:pt x="2272022" y="6707"/>
                </a:lnTo>
                <a:lnTo>
                  <a:pt x="223888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6076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195" y="2492896"/>
            <a:ext cx="424467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solidFill>
                  <a:srgbClr val="FF0000"/>
                </a:solidFill>
              </a:rPr>
              <a:t>1 556  </a:t>
            </a:r>
            <a:r>
              <a:rPr lang="ru-RU" sz="2400" dirty="0" smtClean="0">
                <a:solidFill>
                  <a:prstClr val="white"/>
                </a:solidFill>
              </a:rPr>
              <a:t>отказов </a:t>
            </a:r>
            <a:r>
              <a:rPr lang="ru-RU" sz="2400" dirty="0">
                <a:solidFill>
                  <a:prstClr val="white"/>
                </a:solidFill>
              </a:rPr>
              <a:t>в приеме документов из-за </a:t>
            </a:r>
            <a:r>
              <a:rPr lang="ru-RU" sz="2400" dirty="0" smtClean="0">
                <a:solidFill>
                  <a:prstClr val="white"/>
                </a:solidFill>
              </a:rPr>
              <a:t>неполного </a:t>
            </a:r>
            <a:r>
              <a:rPr lang="ru-RU" sz="2400" dirty="0">
                <a:solidFill>
                  <a:prstClr val="white"/>
                </a:solidFill>
              </a:rPr>
              <a:t>пакета </a:t>
            </a:r>
            <a:r>
              <a:rPr lang="ru-RU" sz="2400" dirty="0" smtClean="0">
                <a:solidFill>
                  <a:prstClr val="white"/>
                </a:solidFill>
              </a:rPr>
              <a:t>документов (в 6 случаях отказано в услуге)</a:t>
            </a: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24026" y="2798032"/>
            <a:ext cx="40324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dirty="0">
                <a:solidFill>
                  <a:prstClr val="white"/>
                </a:solidFill>
              </a:rPr>
              <a:t>В</a:t>
            </a:r>
            <a:r>
              <a:rPr lang="ru-RU" sz="1600" dirty="0" smtClean="0">
                <a:solidFill>
                  <a:prstClr val="white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694</a:t>
            </a:r>
            <a:r>
              <a:rPr lang="ru-RU" sz="1600" dirty="0" smtClean="0">
                <a:solidFill>
                  <a:prstClr val="white"/>
                </a:solidFill>
              </a:rPr>
              <a:t> </a:t>
            </a:r>
            <a:r>
              <a:rPr lang="ru-RU" sz="2400" dirty="0">
                <a:solidFill>
                  <a:prstClr val="white"/>
                </a:solidFill>
              </a:rPr>
              <a:t>отказах не указаны причины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25507" y="2492896"/>
            <a:ext cx="4356484" cy="20162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62009" y="2518420"/>
            <a:ext cx="4356484" cy="145177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25507" y="4797152"/>
            <a:ext cx="4356483" cy="17845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609974" y="4509120"/>
            <a:ext cx="446055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dirty="0" smtClean="0">
                <a:solidFill>
                  <a:prstClr val="white"/>
                </a:solidFill>
              </a:rPr>
              <a:t>По </a:t>
            </a:r>
            <a:r>
              <a:rPr lang="ru-RU" sz="2800" dirty="0" smtClean="0">
                <a:solidFill>
                  <a:srgbClr val="FF0000"/>
                </a:solidFill>
              </a:rPr>
              <a:t>1 881</a:t>
            </a:r>
            <a:r>
              <a:rPr lang="ru-RU" sz="1600" dirty="0" smtClean="0">
                <a:solidFill>
                  <a:prstClr val="white"/>
                </a:solidFill>
              </a:rPr>
              <a:t> </a:t>
            </a:r>
            <a:r>
              <a:rPr lang="ru-RU" sz="2400" dirty="0" smtClean="0">
                <a:solidFill>
                  <a:prstClr val="white"/>
                </a:solidFill>
              </a:rPr>
              <a:t>услуге </a:t>
            </a:r>
            <a:r>
              <a:rPr lang="ru-RU" sz="2400" dirty="0" smtClean="0">
                <a:solidFill>
                  <a:prstClr val="white"/>
                </a:solidFill>
              </a:rPr>
              <a:t>отказы были из-за несоответствии заявителей или документов установленным АР критериям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62010" y="4437112"/>
            <a:ext cx="4356483" cy="21445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36596" y="4797152"/>
            <a:ext cx="42192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dirty="0" smtClean="0">
                <a:solidFill>
                  <a:prstClr val="white"/>
                </a:solidFill>
              </a:rPr>
              <a:t>По </a:t>
            </a:r>
            <a:r>
              <a:rPr lang="ru-RU" sz="2800" dirty="0" smtClean="0">
                <a:solidFill>
                  <a:srgbClr val="FF0000"/>
                </a:solidFill>
              </a:rPr>
              <a:t>39 </a:t>
            </a:r>
            <a:r>
              <a:rPr lang="ru-RU" sz="2400" dirty="0" smtClean="0">
                <a:solidFill>
                  <a:prstClr val="white"/>
                </a:solidFill>
              </a:rPr>
              <a:t>услугам заявителями были предоставлены недостоверные сведения</a:t>
            </a:r>
            <a:endParaRPr lang="ru-RU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5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9721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>
                <a:effectLst/>
              </a:rPr>
              <a:t>Достижение </a:t>
            </a:r>
            <a:r>
              <a:rPr lang="ru-RU" sz="3200" dirty="0">
                <a:effectLst/>
              </a:rPr>
              <a:t>планового значения </a:t>
            </a:r>
            <a:r>
              <a:rPr lang="ru-RU" sz="3200" dirty="0" smtClean="0">
                <a:effectLst/>
              </a:rPr>
              <a:t>показателя удовлетворенности</a:t>
            </a:r>
            <a:endParaRPr lang="ru-RU" sz="3200" dirty="0">
              <a:solidFill>
                <a:srgbClr val="92D050"/>
              </a:solidFill>
              <a:effectLst/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376" y="1196752"/>
            <a:ext cx="876073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400" dirty="0">
                <a:solidFill>
                  <a:prstClr val="white"/>
                </a:solidFill>
              </a:rPr>
              <a:t>Комитет рекомендует </a:t>
            </a:r>
          </a:p>
          <a:p>
            <a:pPr>
              <a:spcBef>
                <a:spcPts val="1200"/>
              </a:spcBef>
            </a:pPr>
            <a:r>
              <a:rPr lang="ru-RU" sz="2400" dirty="0">
                <a:solidFill>
                  <a:prstClr val="white"/>
                </a:solidFill>
              </a:rPr>
              <a:t>1. </a:t>
            </a:r>
            <a:r>
              <a:rPr lang="ru-RU" sz="2400" dirty="0" smtClean="0">
                <a:solidFill>
                  <a:prstClr val="white"/>
                </a:solidFill>
              </a:rPr>
              <a:t>При </a:t>
            </a:r>
            <a:r>
              <a:rPr lang="ru-RU" sz="2400" dirty="0">
                <a:solidFill>
                  <a:prstClr val="white"/>
                </a:solidFill>
              </a:rPr>
              <a:t>несоответствие </a:t>
            </a:r>
            <a:r>
              <a:rPr lang="ru-RU" sz="2400" dirty="0" smtClean="0">
                <a:solidFill>
                  <a:prstClr val="white"/>
                </a:solidFill>
              </a:rPr>
              <a:t>критериям заявителя или документов АР направлять отказы </a:t>
            </a:r>
            <a:r>
              <a:rPr lang="ru-RU" sz="2400" dirty="0">
                <a:solidFill>
                  <a:prstClr val="white"/>
                </a:solidFill>
              </a:rPr>
              <a:t>в кратчайшие сроки</a:t>
            </a: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prstClr val="white"/>
                </a:solidFill>
              </a:rPr>
              <a:t>2</a:t>
            </a:r>
            <a:r>
              <a:rPr lang="ru-RU" sz="2400" dirty="0">
                <a:solidFill>
                  <a:prstClr val="white"/>
                </a:solidFill>
              </a:rPr>
              <a:t>. </a:t>
            </a:r>
            <a:r>
              <a:rPr lang="ru-RU" sz="2400" dirty="0" smtClean="0">
                <a:solidFill>
                  <a:prstClr val="white"/>
                </a:solidFill>
              </a:rPr>
              <a:t>Всегда указывать причину отказа в слуги или регистрации заявления </a:t>
            </a:r>
            <a:endParaRPr lang="ru-RU" sz="24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>
                <a:solidFill>
                  <a:prstClr val="white"/>
                </a:solidFill>
              </a:rPr>
              <a:t>3. Проводить разъяснительную работу с сотрудниками по повышению качества предоставления услуг</a:t>
            </a:r>
          </a:p>
          <a:p>
            <a:pPr>
              <a:spcBef>
                <a:spcPts val="1200"/>
              </a:spcBef>
            </a:pPr>
            <a:r>
              <a:rPr lang="ru-RU" sz="2400" dirty="0">
                <a:solidFill>
                  <a:prstClr val="white"/>
                </a:solidFill>
              </a:rPr>
              <a:t>4. Самостоятельно производить контроль сроков отработки заявлений в информационной системе ПГС</a:t>
            </a: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prstClr val="white"/>
                </a:solidFill>
              </a:rPr>
              <a:t>5. </a:t>
            </a:r>
            <a:r>
              <a:rPr lang="ru-RU" sz="2400" dirty="0">
                <a:solidFill>
                  <a:prstClr val="white"/>
                </a:solidFill>
              </a:rPr>
              <a:t>В случае направления заявителем неполного пакета документов </a:t>
            </a:r>
            <a:r>
              <a:rPr lang="ru-RU" sz="2400" dirty="0" smtClean="0">
                <a:solidFill>
                  <a:prstClr val="white"/>
                </a:solidFill>
              </a:rPr>
              <a:t>отказывать в регистрации заявления</a:t>
            </a:r>
            <a:endParaRPr lang="ru-RU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71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358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О мониторинге нарушения сроков и отказов по государственным и муниципальным услугам    Ларионова Виктория Васильевна –  Начальник департамента процессного управления и государственных услуг Комитета экономического развития и инвестиционной деятельности  Ленинградской области  </vt:lpstr>
      <vt:lpstr>В соответствии с планом мероприятий «дорожной картой» по улучшению позиций Ленинградской области в рейтинге качества жизни ежемесячно ведется:</vt:lpstr>
      <vt:lpstr>Анализ нарушения сроков предоставления услуг январь-февраль 2025 года в ПГС – всего 2 137 нарушений</vt:lpstr>
      <vt:lpstr>Анализ нарушения сроков предоставления государственных и муниципальных услуг в МФЦ</vt:lpstr>
      <vt:lpstr>Мониторинг отказов по услугам январь-февраль 2025 года – 18 121 отказ</vt:lpstr>
      <vt:lpstr>Достижение планового значения показателя удовлетворенности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мониторинге нарушения сроков и отказов по государственным и муниципальным услугам</dc:title>
  <dc:creator>Продан Юлия Андреевна</dc:creator>
  <cp:lastModifiedBy>Продан Юлия Андреевна</cp:lastModifiedBy>
  <cp:revision>12</cp:revision>
  <dcterms:created xsi:type="dcterms:W3CDTF">2025-03-26T07:17:53Z</dcterms:created>
  <dcterms:modified xsi:type="dcterms:W3CDTF">2025-03-26T10:06:55Z</dcterms:modified>
</cp:coreProperties>
</file>