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2" r:id="rId3"/>
    <p:sldId id="268" r:id="rId4"/>
    <p:sldId id="280" r:id="rId5"/>
    <p:sldId id="267" r:id="rId6"/>
    <p:sldId id="269" r:id="rId7"/>
    <p:sldId id="281" r:id="rId8"/>
    <p:sldId id="272" r:id="rId9"/>
    <p:sldId id="274" r:id="rId10"/>
    <p:sldId id="273" r:id="rId11"/>
    <p:sldId id="284" r:id="rId12"/>
    <p:sldId id="27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58" autoAdjust="0"/>
  </p:normalViewPr>
  <p:slideViewPr>
    <p:cSldViewPr>
      <p:cViewPr>
        <p:scale>
          <a:sx n="75" d="100"/>
          <a:sy n="75" d="100"/>
        </p:scale>
        <p:origin x="-84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6597352"/>
          </a:xfrm>
        </p:spPr>
        <p:txBody>
          <a:bodyPr>
            <a:normAutofit/>
          </a:bodyPr>
          <a:lstStyle/>
          <a:p>
            <a:pPr algn="l"/>
            <a:r>
              <a:rPr lang="ru-RU" sz="3200" dirty="0">
                <a:effectLst/>
              </a:rPr>
              <a:t>О доле массовых социально значимых государственных и муниципальных услуг в электронном виде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200" dirty="0">
                <a:effectLst/>
              </a:rPr>
              <a:t>Ларионова Виктория Васильевна – </a:t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Начальник департамента процессного управления и государственных услуг</a:t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Комитета экономического развития и инвестиционной деятельности </a:t>
            </a:r>
            <a:br>
              <a:rPr lang="ru-RU" sz="2200" dirty="0">
                <a:effectLst/>
              </a:rPr>
            </a:br>
            <a:r>
              <a:rPr lang="ru-RU" sz="2200" dirty="0">
                <a:effectLst/>
              </a:rPr>
              <a:t>Ленинградской </a:t>
            </a:r>
            <a:r>
              <a:rPr lang="ru-RU" sz="2200" dirty="0" smtClean="0">
                <a:effectLst/>
              </a:rPr>
              <a:t>области</a:t>
            </a: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580112" y="31409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4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368" y="476672"/>
            <a:ext cx="8229600" cy="403244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Каникулярное время – анализ влияния ОМСУ в 2024 году</a:t>
            </a:r>
            <a:b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319676"/>
              </p:ext>
            </p:extLst>
          </p:nvPr>
        </p:nvGraphicFramePr>
        <p:xfrm>
          <a:off x="107505" y="1124744"/>
          <a:ext cx="9006035" cy="495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4469"/>
                <a:gridCol w="2164009"/>
                <a:gridCol w="1161127"/>
                <a:gridCol w="1093824"/>
                <a:gridCol w="1175665"/>
                <a:gridCol w="956941"/>
              </a:tblGrid>
              <a:tr h="96682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Наименование ОМСУ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Доля от общего количества обращений в </a:t>
                      </a:r>
                      <a:r>
                        <a:rPr lang="ru-RU" sz="1800" dirty="0" err="1" smtClean="0">
                          <a:latin typeface="+mn-lt"/>
                        </a:rPr>
                        <a:t>неэл.виде</a:t>
                      </a:r>
                      <a:endParaRPr lang="ru-RU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+mn-lt"/>
                        </a:rPr>
                        <a:t>Закрыт Личный</a:t>
                      </a:r>
                      <a:r>
                        <a:rPr kumimoji="0" lang="ru-RU" sz="1800" kern="1200" baseline="0" dirty="0" smtClean="0">
                          <a:latin typeface="+mn-lt"/>
                        </a:rPr>
                        <a:t> прием </a:t>
                      </a:r>
                      <a:endParaRPr kumimoji="0" lang="ru-RU" sz="1800" kern="1200" dirty="0" smtClean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+mn-lt"/>
                        </a:rPr>
                        <a:t>ЕПГУ</a:t>
                      </a:r>
                      <a:r>
                        <a:rPr kumimoji="0" lang="ru-RU" sz="1800" kern="1200" baseline="0" dirty="0" smtClean="0">
                          <a:latin typeface="+mn-lt"/>
                        </a:rPr>
                        <a:t> / РПГУ</a:t>
                      </a:r>
                      <a:endParaRPr kumimoji="0" lang="ru-RU" sz="1800" kern="1200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latin typeface="+mn-lt"/>
                        </a:rPr>
                        <a:t>Ведомство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МФЦ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Ломоносовский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23,4</a:t>
                      </a:r>
                      <a:endParaRPr kumimoji="0"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1682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+mn-lt"/>
                        </a:rPr>
                        <a:t>Тосненский</a:t>
                      </a:r>
                      <a:r>
                        <a:rPr lang="ru-RU" sz="1800" dirty="0" smtClean="0">
                          <a:latin typeface="+mn-lt"/>
                        </a:rPr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23,3</a:t>
                      </a:r>
                      <a:endParaRPr kumimoji="0"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1669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Гатчинский МО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  <a:endParaRPr kumimoji="0"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29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898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166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+mn-lt"/>
                        </a:rPr>
                        <a:t>Приозерский</a:t>
                      </a:r>
                      <a:r>
                        <a:rPr lang="ru-RU" sz="1800" dirty="0" smtClean="0">
                          <a:latin typeface="+mn-lt"/>
                        </a:rPr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9,5</a:t>
                      </a:r>
                      <a:endParaRPr kumimoji="0" lang="ru-RU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680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7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20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+mn-lt"/>
                        </a:rPr>
                        <a:t>Лодейнопольский</a:t>
                      </a:r>
                      <a:r>
                        <a:rPr lang="ru-RU" sz="1800" dirty="0" smtClean="0">
                          <a:latin typeface="+mn-lt"/>
                        </a:rPr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</a:rPr>
                        <a:t>6,2</a:t>
                      </a:r>
                      <a:endParaRPr lang="ru-R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447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+mn-lt"/>
                        </a:rPr>
                        <a:t>Подпорожский</a:t>
                      </a:r>
                      <a:r>
                        <a:rPr lang="ru-RU" sz="1800" dirty="0" smtClean="0">
                          <a:latin typeface="+mn-lt"/>
                        </a:rPr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4,2</a:t>
                      </a:r>
                      <a:endParaRPr lang="ru-RU" sz="18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304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</a:rPr>
                        <a:t>Кировский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52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241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96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+mn-lt"/>
                        </a:rPr>
                        <a:t>Бокситогорский</a:t>
                      </a:r>
                      <a:r>
                        <a:rPr lang="ru-RU" sz="1800" dirty="0" smtClean="0">
                          <a:latin typeface="+mn-lt"/>
                        </a:rPr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smtClean="0"/>
                        <a:t>Нет</a:t>
                      </a:r>
                      <a:endParaRPr lang="ru-RU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57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227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5893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368" y="620688"/>
            <a:ext cx="8229600" cy="388843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Прием заявлений в муниципальные школы – анализ влияния ОМСУ в 2024 году</a:t>
            </a:r>
            <a:b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981118"/>
              </p:ext>
            </p:extLst>
          </p:nvPr>
        </p:nvGraphicFramePr>
        <p:xfrm>
          <a:off x="0" y="1484784"/>
          <a:ext cx="9143999" cy="44576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860921"/>
                <a:gridCol w="2522362"/>
                <a:gridCol w="1132933"/>
                <a:gridCol w="1584176"/>
                <a:gridCol w="1043607"/>
              </a:tblGrid>
              <a:tr h="96682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 ОМСУ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Доля от общего количества обращений в </a:t>
                      </a:r>
                      <a:r>
                        <a:rPr lang="ru-RU" sz="1800" dirty="0" err="1" smtClean="0"/>
                        <a:t>неэл.виде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ЕПГУ</a:t>
                      </a:r>
                      <a:r>
                        <a:rPr kumimoji="0" lang="ru-RU" sz="1800" kern="1200" baseline="0" dirty="0" smtClean="0"/>
                        <a:t> / РПГУ</a:t>
                      </a:r>
                      <a:endParaRPr kumimoji="0" lang="ru-RU" sz="1800" kern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Ведомство</a:t>
                      </a:r>
                      <a:endParaRPr kumimoji="0" lang="ru-RU" sz="1800" kern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МФЦ</a:t>
                      </a:r>
                      <a:endParaRPr lang="ru-RU" sz="18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Всеволожский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39,7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17815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6040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1582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Ломоносовский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4546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909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593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Выборгский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3449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1305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57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Гатчинский МО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7466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741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619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Тосненский</a:t>
                      </a:r>
                      <a:r>
                        <a:rPr lang="ru-RU" sz="1800" dirty="0" smtClean="0"/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8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2473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725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428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Кировский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1810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820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115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Волховский</a:t>
                      </a:r>
                      <a:r>
                        <a:rPr lang="ru-RU" sz="1800" dirty="0" smtClean="0"/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1040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803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11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800" dirty="0" err="1" smtClean="0"/>
                        <a:t>Кингисеппский</a:t>
                      </a:r>
                      <a:r>
                        <a:rPr lang="ru-RU" sz="1800" dirty="0" smtClean="0"/>
                        <a:t> МР</a:t>
                      </a:r>
                      <a:endParaRPr lang="ru-RU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1452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668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</a:rPr>
                        <a:t>66</a:t>
                      </a:r>
                      <a:endParaRPr lang="ru-RU" sz="1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28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28" y="6648"/>
            <a:ext cx="9036496" cy="111809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 smtClean="0"/>
              <a:t>Ежемесячный мониторинг корректности  предоставленной информации ОМСУ по МСЗУ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6" y="692696"/>
            <a:ext cx="820891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!</a:t>
            </a:r>
            <a:r>
              <a:rPr lang="ru-RU" sz="2000" dirty="0" smtClean="0">
                <a:latin typeface="Century Gothic" panose="020B0502020202020204" pitchFamily="34" charset="0"/>
              </a:rPr>
              <a:t> По итогам мониторинга предоставленной информации ОМСУ по услугам сферы образования за январь-февраль 2025 года установлено, что ни одно ОМСУ не вносит данные корректно </a:t>
            </a:r>
          </a:p>
          <a:p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С 1 марта 2025 года </a:t>
            </a:r>
            <a:r>
              <a:rPr lang="ru-RU" sz="2000" dirty="0" smtClean="0">
                <a:latin typeface="Century Gothic" panose="020B0502020202020204" pitchFamily="34" charset="0"/>
              </a:rPr>
              <a:t>комитет общего и профессионального образования в рамках отчета по МСЗУ предоставляет информацию в разрезе ОМСУ ежемесячно по следующим услугам:</a:t>
            </a:r>
          </a:p>
          <a:p>
            <a:endParaRPr lang="ru-RU" sz="2000" dirty="0">
              <a:latin typeface="Century Gothic" panose="020B0502020202020204" pitchFamily="34" charset="0"/>
            </a:endParaRPr>
          </a:p>
          <a:p>
            <a:r>
              <a:rPr lang="ru-RU" dirty="0" smtClean="0">
                <a:latin typeface="Century Gothic" panose="020B0502020202020204" pitchFamily="34" charset="0"/>
              </a:rPr>
              <a:t>- Прием </a:t>
            </a:r>
            <a:r>
              <a:rPr lang="ru-RU" dirty="0">
                <a:latin typeface="Century Gothic" panose="020B0502020202020204" pitchFamily="34" charset="0"/>
              </a:rPr>
              <a:t>заявлений, постановка на учет и зачисление детей в образовательные организации, реализующие основную образовательную программу дошкольного образования (детские сады)</a:t>
            </a:r>
          </a:p>
          <a:p>
            <a:r>
              <a:rPr lang="ru-RU" dirty="0" smtClean="0">
                <a:latin typeface="Century Gothic" panose="020B0502020202020204" pitchFamily="34" charset="0"/>
              </a:rPr>
              <a:t>- Прием </a:t>
            </a:r>
            <a:r>
              <a:rPr lang="ru-RU" dirty="0">
                <a:latin typeface="Century Gothic" panose="020B0502020202020204" pitchFamily="34" charset="0"/>
              </a:rPr>
              <a:t>заявлений о зачислении в муниципальные образовательные организации Ленинградской области, реализующие программы общего </a:t>
            </a:r>
            <a:r>
              <a:rPr lang="ru-RU" dirty="0" smtClean="0">
                <a:latin typeface="Century Gothic" panose="020B0502020202020204" pitchFamily="34" charset="0"/>
              </a:rPr>
              <a:t>образования</a:t>
            </a:r>
          </a:p>
          <a:p>
            <a:endParaRPr lang="ru-RU" sz="2000" dirty="0">
              <a:latin typeface="Century Gothic" panose="020B0502020202020204" pitchFamily="34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ОМСУ информацию по услугам не вносят!</a:t>
            </a:r>
          </a:p>
          <a:p>
            <a:endParaRPr lang="ru-RU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6" y="4077072"/>
            <a:ext cx="7920882" cy="115212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07725" y="5229200"/>
            <a:ext cx="8184753" cy="864096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/>
              <a:t>Выполнение показателя «Доля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2000" dirty="0" smtClean="0"/>
              <a:t>МСЗУ в электронном виде, предоставляемых с использованием ЕПГУ, от общего количества таких услуг, предоставляемых в электронном виде» в Ленинградской области за период за январь-февраль 2025 года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1822130"/>
            <a:ext cx="4320480" cy="1477328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b="1" dirty="0"/>
              <a:t>Установленный показатель на </a:t>
            </a:r>
            <a:r>
              <a:rPr lang="ru-RU" b="1" dirty="0" smtClean="0"/>
              <a:t>2025 </a:t>
            </a:r>
            <a:r>
              <a:rPr lang="ru-RU" b="1" dirty="0"/>
              <a:t>год «дорожной карты» </a:t>
            </a:r>
            <a:r>
              <a:rPr lang="ru-RU" b="1" dirty="0" smtClean="0"/>
              <a:t>по </a:t>
            </a:r>
            <a:r>
              <a:rPr lang="ru-RU" b="1" dirty="0"/>
              <a:t>достижению в Ленинградской области значений (уровней) показателя «Цифровая зрелость»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5436096" y="22505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14504" y="2015842"/>
            <a:ext cx="269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51 %</a:t>
            </a:r>
          </a:p>
          <a:p>
            <a:pPr algn="ctr"/>
            <a:r>
              <a:rPr lang="ru-RU" sz="2400" b="1" dirty="0" smtClean="0"/>
              <a:t>2024 год – 50%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357301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Выполнение по Ленинградской области</a:t>
            </a:r>
            <a:endParaRPr lang="ru-RU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5364088" y="3573016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424500" y="3361170"/>
            <a:ext cx="27448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41,2 %</a:t>
            </a:r>
            <a:endParaRPr lang="en-US" sz="3200" b="1" dirty="0" smtClean="0"/>
          </a:p>
          <a:p>
            <a:pPr algn="ctr"/>
            <a:r>
              <a:rPr lang="ru-RU" sz="2400" b="1" dirty="0"/>
              <a:t>2024 год – </a:t>
            </a:r>
            <a:r>
              <a:rPr lang="ru-RU" sz="2400" b="1" dirty="0" smtClean="0"/>
              <a:t>32,2%</a:t>
            </a:r>
            <a:endParaRPr lang="ru-RU" sz="2400" b="1" dirty="0"/>
          </a:p>
          <a:p>
            <a:pPr algn="ctr"/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3568" y="479715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 муниципальным услугам Ленинградской области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5292080" y="4878001"/>
            <a:ext cx="1122424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414504" y="4784347"/>
            <a:ext cx="269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48,8 %</a:t>
            </a:r>
            <a:endParaRPr lang="en-US" sz="28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83568" y="587727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 государственным услугам Ленинградской области</a:t>
            </a:r>
          </a:p>
        </p:txBody>
      </p:sp>
      <p:sp>
        <p:nvSpPr>
          <p:cNvPr id="16" name="Стрелка вправо 15"/>
          <p:cNvSpPr/>
          <p:nvPr/>
        </p:nvSpPr>
        <p:spPr>
          <a:xfrm>
            <a:off x="5364088" y="5958121"/>
            <a:ext cx="97840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414504" y="5861883"/>
            <a:ext cx="269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36,3%</a:t>
            </a:r>
          </a:p>
          <a:p>
            <a:pPr algn="ctr"/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9474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Выполнение показателя органами исполнительной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власти за январь-февраль 2025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627622"/>
              </p:ext>
            </p:extLst>
          </p:nvPr>
        </p:nvGraphicFramePr>
        <p:xfrm>
          <a:off x="19844" y="1052736"/>
          <a:ext cx="9144000" cy="55754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345"/>
                <a:gridCol w="1689349"/>
                <a:gridCol w="1358306"/>
              </a:tblGrid>
              <a:tr h="521049">
                <a:tc>
                  <a:txBody>
                    <a:bodyPr/>
                    <a:lstStyle/>
                    <a:p>
                      <a:pPr marL="72000" algn="ctr"/>
                      <a:r>
                        <a:rPr lang="ru-RU" sz="2000" dirty="0" smtClean="0"/>
                        <a:t>Наименование ОИВ</a:t>
                      </a:r>
                      <a:endParaRPr lang="ru-RU" sz="20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ru-RU" sz="2000" dirty="0" smtClean="0"/>
                        <a:t>2025</a:t>
                      </a:r>
                      <a:endParaRPr lang="ru-RU" sz="20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ru-RU" sz="2000" dirty="0" smtClean="0"/>
                        <a:t>2024</a:t>
                      </a:r>
                      <a:endParaRPr lang="ru-RU" sz="20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endParaRPr>
                    </a:p>
                  </a:txBody>
                  <a:tcPr/>
                </a:tc>
              </a:tr>
              <a:tr h="559071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smtClean="0">
                          <a:effectLst/>
                        </a:rPr>
                        <a:t>Комитет по здравоохранению</a:t>
                      </a:r>
                      <a:endParaRPr lang="ru-RU" sz="2000" b="0" i="0" u="none" strike="noStrike" dirty="0" smtClean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100 %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97,2%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smtClean="0">
                          <a:effectLst/>
                        </a:rPr>
                        <a:t>Комитет государственного жилищного надзора и контроля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100</a:t>
                      </a:r>
                      <a:r>
                        <a:rPr lang="ru-RU" sz="2000" b="1" kern="1200" baseline="0" dirty="0" smtClean="0"/>
                        <a:t> 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100%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7200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Управление государственному техническому надзору и контролю</a:t>
                      </a:r>
                      <a:endParaRPr lang="ru-RU" sz="2000" b="0" i="0" u="none" strike="noStrike" kern="1200" dirty="0" smtClean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/>
                        <a:t>94,7 %</a:t>
                      </a:r>
                      <a:endParaRPr lang="ru-RU" sz="2000" b="1" kern="1200" dirty="0" smtClean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7200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89,6%</a:t>
                      </a:r>
                    </a:p>
                  </a:txBody>
                  <a:tcPr marL="7620" marR="7620" marT="7620" marB="0" anchor="ctr"/>
                </a:tc>
              </a:tr>
              <a:tr h="156468">
                <a:tc>
                  <a:txBody>
                    <a:bodyPr/>
                    <a:lstStyle/>
                    <a:p>
                      <a:pPr marL="7200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Комитет  охране, контролю и регулированию использования объектов животного мира</a:t>
                      </a:r>
                      <a:endParaRPr lang="ru-RU" sz="2000" b="0" i="0" u="none" strike="noStrike" kern="1200" dirty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88,6%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28,7%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348">
                <a:tc>
                  <a:txBody>
                    <a:bodyPr/>
                    <a:lstStyle/>
                    <a:p>
                      <a:pPr marL="7200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Комитет по сохранению культурного наследия</a:t>
                      </a:r>
                      <a:endParaRPr lang="ru-RU" sz="2000" b="0" i="0" u="none" strike="noStrike" kern="1200" dirty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88</a:t>
                      </a:r>
                      <a:r>
                        <a:rPr lang="ru-RU" sz="2000" b="1" kern="1200" baseline="0" dirty="0" smtClean="0"/>
                        <a:t> 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90,9%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72">
                <a:tc>
                  <a:txBody>
                    <a:bodyPr/>
                    <a:lstStyle/>
                    <a:p>
                      <a:pPr marL="72000" algn="l" fontAlgn="t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dirty="0" smtClean="0">
                          <a:effectLst/>
                        </a:rPr>
                        <a:t>Комитет Ленинградской области по транспорту</a:t>
                      </a:r>
                      <a:endParaRPr lang="ru-RU" sz="2000" b="0" i="0" u="none" strike="noStrike" dirty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</a:endParaRPr>
                    </a:p>
                  </a:txBody>
                  <a:tcPr marL="7620" marR="7620" marT="762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84,3</a:t>
                      </a:r>
                      <a:r>
                        <a:rPr lang="ru-RU" sz="2000" b="1" kern="1200" baseline="0" dirty="0" smtClean="0"/>
                        <a:t> 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65,2%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1744">
                <a:tc>
                  <a:txBody>
                    <a:bodyPr/>
                    <a:lstStyle/>
                    <a:p>
                      <a:pPr marL="7200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kern="1200" dirty="0" smtClean="0">
                          <a:effectLst/>
                        </a:rPr>
                        <a:t>Комитет по природным ресурсам</a:t>
                      </a:r>
                      <a:endParaRPr lang="ru-RU" sz="2000" b="0" i="0" u="none" strike="noStrike" kern="1200" dirty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78,8</a:t>
                      </a:r>
                      <a:r>
                        <a:rPr lang="ru-RU" sz="2000" b="1" kern="1200" baseline="0" dirty="0" smtClean="0"/>
                        <a:t> 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83,4%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637768">
                <a:tc>
                  <a:txBody>
                    <a:bodyPr/>
                    <a:lstStyle/>
                    <a:p>
                      <a:pPr marL="72000" algn="l" defTabSz="914400" rtl="0" eaLnBrk="1" fontAlgn="t" latinLnBrk="0" hangingPunct="1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ru-RU" sz="2000" u="none" strike="noStrike" kern="1200" smtClean="0">
                          <a:effectLst/>
                        </a:rPr>
                        <a:t>Комитет общего и профессионального образования</a:t>
                      </a:r>
                      <a:endParaRPr lang="ru-RU" sz="2000" b="0" i="0" u="none" strike="noStrike" kern="1200" dirty="0">
                        <a:solidFill>
                          <a:schemeClr val="bg1"/>
                        </a:solidFill>
                        <a:effectLst/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/>
                        <a:t>72,7</a:t>
                      </a:r>
                      <a:r>
                        <a:rPr lang="ru-RU" sz="2000" b="1" kern="1200" baseline="0" dirty="0" smtClean="0"/>
                        <a:t>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72000" algn="ctr" defTabSz="914400" rtl="0" eaLnBrk="1" fontAlgn="b" latinLnBrk="0" hangingPunct="1"/>
                      <a:r>
                        <a:rPr lang="ru-RU" sz="2000" b="1" kern="1200" dirty="0" smtClean="0">
                          <a:solidFill>
                            <a:schemeClr val="bg1"/>
                          </a:solidFill>
                          <a:latin typeface="Bahnschrift SemiLight" panose="020B0502040204020203" pitchFamily="34" charset="0"/>
                          <a:ea typeface="+mn-ea"/>
                          <a:cs typeface="+mn-cs"/>
                        </a:rPr>
                        <a:t>77,6%</a:t>
                      </a:r>
                      <a:endParaRPr lang="ru-RU" sz="2000" b="1" kern="12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5" name="5-конечная звезда 4"/>
          <p:cNvSpPr/>
          <p:nvPr/>
        </p:nvSpPr>
        <p:spPr>
          <a:xfrm>
            <a:off x="6203528" y="5130688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200564" y="3862412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6200564" y="3212976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7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Выполнение показателя органами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местного самоуправления за январь-февраль 2025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08484"/>
              </p:ext>
            </p:extLst>
          </p:nvPr>
        </p:nvGraphicFramePr>
        <p:xfrm>
          <a:off x="467544" y="1052736"/>
          <a:ext cx="8280920" cy="544175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122489"/>
                <a:gridCol w="1880694"/>
                <a:gridCol w="2277737"/>
              </a:tblGrid>
              <a:tr h="521049">
                <a:tc>
                  <a:txBody>
                    <a:bodyPr/>
                    <a:lstStyle/>
                    <a:p>
                      <a:pPr marL="72000" algn="ctr"/>
                      <a:r>
                        <a:rPr lang="ru-RU" sz="2000" dirty="0" smtClean="0"/>
                        <a:t>Наименование ОМСУ</a:t>
                      </a:r>
                      <a:endParaRPr lang="ru-RU" sz="20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ru-RU" sz="2000" dirty="0" smtClean="0"/>
                        <a:t>2025</a:t>
                      </a:r>
                      <a:endParaRPr lang="ru-RU" sz="20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ru-RU" sz="2000" dirty="0" smtClean="0"/>
                        <a:t>2024</a:t>
                      </a:r>
                      <a:endParaRPr lang="ru-RU" sz="2000" dirty="0">
                        <a:solidFill>
                          <a:schemeClr val="bg1"/>
                        </a:solidFill>
                        <a:latin typeface="Bahnschrift SemiLight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07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Сланцевский</a:t>
                      </a:r>
                      <a:r>
                        <a:rPr kumimoji="0" lang="ru-RU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МР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70,1%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47,6%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000" b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Волосовский</a:t>
                      </a:r>
                      <a:r>
                        <a:rPr kumimoji="0" lang="ru-RU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МР </a:t>
                      </a:r>
                      <a:endParaRPr kumimoji="0" lang="ru-RU" sz="20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61,7%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41,7%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000" b="0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Подпорожский</a:t>
                      </a:r>
                      <a:r>
                        <a:rPr kumimoji="0" lang="ru-RU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МР </a:t>
                      </a:r>
                      <a:endParaRPr kumimoji="0" lang="ru-RU" sz="20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60,1 %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54,6%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Ломоносовский МР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58,7 %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38,5%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Всеволожский МР </a:t>
                      </a:r>
                      <a:endParaRPr kumimoji="0" lang="ru-RU" sz="20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57,8%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50,8%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000" b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Тихвинский МР</a:t>
                      </a: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53,3 %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46,6%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20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Гатчинский МО</a:t>
                      </a:r>
                      <a:endParaRPr kumimoji="0" lang="ru-RU" sz="20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52 %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ru-RU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34,1%</a:t>
                      </a:r>
                      <a:endParaRPr kumimoji="0" lang="ru-RU" sz="2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5-конечная звезда 4"/>
          <p:cNvSpPr/>
          <p:nvPr/>
        </p:nvSpPr>
        <p:spPr>
          <a:xfrm>
            <a:off x="4644008" y="1772816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4644008" y="2420888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4644008" y="3933056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4676812" y="6010324"/>
            <a:ext cx="360040" cy="3600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63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315416"/>
            <a:ext cx="8568952" cy="1615056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Влияние доли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МСЗУ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общего количества обращений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неэлектронным способом на выполнение показателя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74688" y="1337220"/>
            <a:ext cx="9069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Общее количество обращений МСЗУ в неэлектронном виде</a:t>
            </a:r>
          </a:p>
          <a:p>
            <a:pPr algn="ctr"/>
            <a:r>
              <a:rPr lang="ru-RU" sz="2400" b="1" dirty="0" smtClean="0"/>
              <a:t> </a:t>
            </a:r>
            <a:r>
              <a:rPr lang="ru-RU" sz="2800" b="1" dirty="0" smtClean="0">
                <a:solidFill>
                  <a:srgbClr val="92D050"/>
                </a:solidFill>
              </a:rPr>
              <a:t>44 794</a:t>
            </a:r>
            <a:endParaRPr lang="ru-RU" sz="2800" b="1" dirty="0">
              <a:solidFill>
                <a:srgbClr val="92D05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528196"/>
              </p:ext>
            </p:extLst>
          </p:nvPr>
        </p:nvGraphicFramePr>
        <p:xfrm>
          <a:off x="251520" y="2708920"/>
          <a:ext cx="8496945" cy="2490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0970"/>
                <a:gridCol w="1613778"/>
                <a:gridCol w="1653899"/>
                <a:gridCol w="1708298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Наименование ОИВ ЛО</a:t>
                      </a:r>
                      <a:endParaRPr kumimoji="0" lang="ru-RU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Доля МСЗУ в эл. виде</a:t>
                      </a:r>
                      <a:endParaRPr kumimoji="0" lang="ru-RU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Количество обращений в </a:t>
                      </a:r>
                      <a:r>
                        <a:rPr kumimoji="0" lang="ru-RU" sz="1800" b="0" i="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неэл</a:t>
                      </a:r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виде </a:t>
                      </a: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Доля от общего количества</a:t>
                      </a: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175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Комитет по соц. защите населения ЛО</a:t>
                      </a:r>
                      <a:endParaRPr kumimoji="0" lang="ru-RU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16,9</a:t>
                      </a:r>
                      <a:endParaRPr kumimoji="0" lang="ru-RU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27 095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60,5</a:t>
                      </a:r>
                      <a:endParaRPr kumimoji="0" lang="ru-RU" sz="2400" b="1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334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Комитет общего и профессионального образования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72,7 </a:t>
                      </a:r>
                      <a:endParaRPr kumimoji="0" lang="ru-RU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1 033</a:t>
                      </a:r>
                      <a:endParaRPr kumimoji="0" lang="ru-RU" sz="1800" b="0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2,3</a:t>
                      </a:r>
                      <a:endParaRPr kumimoji="0" lang="ru-RU" sz="2400" b="1" i="0" u="none" strike="noStrike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2">
                            <a:lumMod val="60000"/>
                            <a:lumOff val="4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02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24873"/>
              </p:ext>
            </p:extLst>
          </p:nvPr>
        </p:nvGraphicFramePr>
        <p:xfrm>
          <a:off x="179512" y="2060848"/>
          <a:ext cx="8784977" cy="43114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92170"/>
                <a:gridCol w="1812945"/>
                <a:gridCol w="1965870"/>
                <a:gridCol w="231399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Наименование муниципального района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Доля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600" dirty="0" smtClean="0"/>
                        <a:t>МСЗУ в электронном виде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обращений в </a:t>
                      </a:r>
                      <a:r>
                        <a:rPr kumimoji="0" lang="ru-RU" sz="16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неэл</a:t>
                      </a:r>
                      <a:r>
                        <a:rPr kumimoji="0" lang="ru-RU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виде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Доля от общего количества обращений МСЗУ</a:t>
                      </a:r>
                    </a:p>
                  </a:txBody>
                  <a:tcPr/>
                </a:tc>
              </a:tr>
              <a:tr h="433928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Всеволожский МР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3 214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7,2</a:t>
                      </a:r>
                    </a:p>
                  </a:txBody>
                  <a:tcPr marL="9525" marR="9525" marT="9525" marB="0" anchor="b"/>
                </a:tc>
              </a:tr>
              <a:tr h="427611">
                <a:tc>
                  <a:txBody>
                    <a:bodyPr/>
                    <a:lstStyle/>
                    <a:p>
                      <a:r>
                        <a:rPr lang="ru-RU" dirty="0" smtClean="0"/>
                        <a:t>Выборгский МР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2 745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6,1</a:t>
                      </a:r>
                    </a:p>
                  </a:txBody>
                  <a:tcPr marL="9525" marR="9525" marT="9525" marB="0" anchor="b"/>
                </a:tc>
              </a:tr>
              <a:tr h="346048">
                <a:tc>
                  <a:txBody>
                    <a:bodyPr/>
                    <a:lstStyle/>
                    <a:p>
                      <a:r>
                        <a:rPr lang="ru-RU" dirty="0" smtClean="0"/>
                        <a:t>Гатчинский МО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52,1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1 609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dirty="0" smtClean="0"/>
                        <a:t>Ломоносовский МР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58,8</a:t>
                      </a:r>
                      <a:endParaRPr lang="ru-RU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1 408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Приозерский</a:t>
                      </a:r>
                      <a:r>
                        <a:rPr lang="ru-RU" dirty="0" smtClean="0"/>
                        <a:t> МР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26,4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1 284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Тосненский</a:t>
                      </a:r>
                      <a:r>
                        <a:rPr lang="ru-RU" dirty="0" smtClean="0"/>
                        <a:t> МР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34,5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887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Кингисеппский</a:t>
                      </a:r>
                      <a:r>
                        <a:rPr lang="ru-RU" dirty="0" smtClean="0"/>
                        <a:t> МР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43,1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712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Волховский</a:t>
                      </a:r>
                      <a:r>
                        <a:rPr lang="ru-RU" dirty="0" smtClean="0"/>
                        <a:t> МР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32,9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1,3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Лужский</a:t>
                      </a:r>
                      <a:r>
                        <a:rPr lang="ru-RU" dirty="0" smtClean="0"/>
                        <a:t> МР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31,8</a:t>
                      </a:r>
                      <a:endParaRPr lang="ru-RU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07504" y="-315416"/>
            <a:ext cx="8568952" cy="1615056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Влияние доли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МСЗУ от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общего количества обращений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неэлектронным способом на выполнение показателя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3816" y="1067544"/>
            <a:ext cx="9168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Общее количество обращений МСЗУ в неэлектронном виде </a:t>
            </a:r>
            <a:r>
              <a:rPr lang="ru-RU" sz="2400" b="1" dirty="0" smtClean="0">
                <a:solidFill>
                  <a:srgbClr val="92D050"/>
                </a:solidFill>
              </a:rPr>
              <a:t>44 794</a:t>
            </a:r>
            <a:endParaRPr lang="ru-RU" sz="2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732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96552" y="-387424"/>
            <a:ext cx="9865096" cy="2018308"/>
          </a:xfrm>
        </p:spPr>
        <p:txBody>
          <a:bodyPr>
            <a:normAutofit/>
          </a:bodyPr>
          <a:lstStyle/>
          <a:p>
            <a:r>
              <a:rPr lang="ru-RU" sz="2400" dirty="0"/>
              <a:t>Меры по достижению показателя МСЗУ в электронном </a:t>
            </a:r>
            <a:r>
              <a:rPr lang="ru-RU" sz="2400" dirty="0" smtClean="0"/>
              <a:t>виде (СПС)</a:t>
            </a:r>
            <a:endParaRPr lang="ru-RU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2814216" cy="274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210196"/>
            <a:ext cx="49685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u="sng" dirty="0" smtClean="0">
                <a:solidFill>
                  <a:prstClr val="white"/>
                </a:solidFill>
              </a:rPr>
              <a:t>1. Предлагаем с 7 апреля 2025 расширить проект по СПС еще </a:t>
            </a:r>
            <a:r>
              <a:rPr lang="ru-RU" sz="2400" dirty="0" smtClean="0">
                <a:solidFill>
                  <a:prstClr val="white"/>
                </a:solidFill>
              </a:rPr>
              <a:t>на 5 ОМСУ:</a:t>
            </a:r>
          </a:p>
          <a:p>
            <a:pPr marL="342900" lvl="0" indent="-342900">
              <a:buFontTx/>
              <a:buChar char="-"/>
            </a:pPr>
            <a:r>
              <a:rPr lang="ru-RU" sz="2400" dirty="0" smtClean="0">
                <a:solidFill>
                  <a:prstClr val="white"/>
                </a:solidFill>
              </a:rPr>
              <a:t>Тихвинский</a:t>
            </a:r>
          </a:p>
          <a:p>
            <a:pPr marL="342900" lvl="0" indent="-342900">
              <a:buFontTx/>
              <a:buChar char="-"/>
            </a:pPr>
            <a:r>
              <a:rPr lang="ru-RU" sz="2400" dirty="0" err="1" smtClean="0">
                <a:solidFill>
                  <a:prstClr val="white"/>
                </a:solidFill>
              </a:rPr>
              <a:t>Лодейнопольский</a:t>
            </a:r>
            <a:endParaRPr lang="ru-RU" sz="2400" dirty="0" smtClean="0">
              <a:solidFill>
                <a:prstClr val="white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ru-RU" sz="2400" dirty="0" err="1" smtClean="0">
                <a:solidFill>
                  <a:prstClr val="white"/>
                </a:solidFill>
              </a:rPr>
              <a:t>Подпорожский</a:t>
            </a:r>
            <a:endParaRPr lang="ru-RU" sz="2400" dirty="0" smtClean="0">
              <a:solidFill>
                <a:prstClr val="white"/>
              </a:solidFill>
            </a:endParaRPr>
          </a:p>
          <a:p>
            <a:pPr marL="342900" lvl="0" indent="-342900">
              <a:buFontTx/>
              <a:buChar char="-"/>
            </a:pPr>
            <a:r>
              <a:rPr lang="ru-RU" sz="2400" dirty="0" err="1" smtClean="0">
                <a:solidFill>
                  <a:prstClr val="white"/>
                </a:solidFill>
              </a:rPr>
              <a:t>Бокситогорский</a:t>
            </a:r>
            <a:r>
              <a:rPr lang="ru-RU" sz="2400" dirty="0" smtClean="0">
                <a:solidFill>
                  <a:prstClr val="white"/>
                </a:solidFill>
              </a:rPr>
              <a:t> </a:t>
            </a:r>
          </a:p>
          <a:p>
            <a:pPr marL="342900" lvl="0" indent="-342900">
              <a:buFontTx/>
              <a:buChar char="-"/>
            </a:pPr>
            <a:r>
              <a:rPr lang="ru-RU" sz="2400" dirty="0" err="1" smtClean="0">
                <a:solidFill>
                  <a:prstClr val="white"/>
                </a:solidFill>
              </a:rPr>
              <a:t>Сосновоборский</a:t>
            </a:r>
            <a:r>
              <a:rPr lang="ru-RU" sz="2400" dirty="0" smtClean="0">
                <a:solidFill>
                  <a:prstClr val="white"/>
                </a:solidFill>
              </a:rPr>
              <a:t> ГО</a:t>
            </a:r>
          </a:p>
          <a:p>
            <a:pPr marL="342900" lvl="0" indent="-342900">
              <a:buFontTx/>
              <a:buChar char="-"/>
            </a:pPr>
            <a:endParaRPr lang="ru-RU" sz="2400" dirty="0">
              <a:solidFill>
                <a:prstClr val="white"/>
              </a:solidFill>
            </a:endParaRPr>
          </a:p>
          <a:p>
            <a:pPr lvl="0"/>
            <a:r>
              <a:rPr lang="ru-RU" sz="2400" dirty="0" smtClean="0"/>
              <a:t>2. Предлагаем расширить границы проекта СПС в 5 пилотных ОМСУ. </a:t>
            </a:r>
            <a:r>
              <a:rPr lang="ru-RU" sz="2400" dirty="0"/>
              <a:t>Предложения по услугам ждем до </a:t>
            </a:r>
            <a:r>
              <a:rPr lang="ru-RU" sz="2800" b="1" dirty="0" smtClean="0">
                <a:solidFill>
                  <a:srgbClr val="92D050"/>
                </a:solidFill>
              </a:rPr>
              <a:t>11.04.2025</a:t>
            </a:r>
            <a:endParaRPr lang="ru-RU" sz="2800" b="1" dirty="0">
              <a:solidFill>
                <a:srgbClr val="92D050"/>
              </a:solidFill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6300192" y="4725144"/>
            <a:ext cx="2736304" cy="2016224"/>
          </a:xfrm>
          <a:prstGeom prst="verticalScroll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Исключение некорректного заполнения форм 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5565"/>
            <a:ext cx="8686800" cy="801147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Сезонные услуги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881346"/>
              </p:ext>
            </p:extLst>
          </p:nvPr>
        </p:nvGraphicFramePr>
        <p:xfrm>
          <a:off x="478426" y="3356992"/>
          <a:ext cx="8373644" cy="32163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20353"/>
                <a:gridCol w="1873823"/>
                <a:gridCol w="1873823"/>
                <a:gridCol w="2205645"/>
              </a:tblGrid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Наименование Услуги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Доля</a:t>
                      </a:r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/>
                        <a:t>МСЗУ в электронном виде 2023 г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Доля</a:t>
                      </a:r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/>
                        <a:t>МСЗУ в электронном виде 2024 г</a:t>
                      </a:r>
                    </a:p>
                    <a:p>
                      <a:pPr algn="ctr"/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Доля</a:t>
                      </a:r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ru-RU" sz="1800" dirty="0" smtClean="0"/>
                        <a:t>МСЗУ в электронном виде 2025 г - цель</a:t>
                      </a:r>
                      <a:endParaRPr lang="ru-RU" sz="1800" dirty="0"/>
                    </a:p>
                  </a:txBody>
                  <a:tcPr/>
                </a:tc>
              </a:tr>
              <a:tr h="433928">
                <a:tc>
                  <a:txBody>
                    <a:bodyPr/>
                    <a:lstStyle/>
                    <a:p>
                      <a:r>
                        <a:rPr lang="ru-RU" dirty="0" smtClean="0"/>
                        <a:t>Каникулярное</a:t>
                      </a:r>
                      <a:r>
                        <a:rPr lang="ru-RU" baseline="0" dirty="0" smtClean="0"/>
                        <a:t> время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ru-RU" dirty="0"/>
                    </a:p>
                  </a:txBody>
                  <a:tcPr anchor="ctr"/>
                </a:tc>
              </a:tr>
              <a:tr h="427611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 (муниципальные)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 anchor="ctr"/>
                </a:tc>
              </a:tr>
              <a:tr h="346048">
                <a:tc>
                  <a:txBody>
                    <a:bodyPr/>
                    <a:lstStyle/>
                    <a:p>
                      <a:r>
                        <a:rPr lang="ru-RU" dirty="0" smtClean="0"/>
                        <a:t>Школы</a:t>
                      </a:r>
                      <a:r>
                        <a:rPr lang="ru-RU" baseline="0" dirty="0" smtClean="0"/>
                        <a:t> (государственные)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1066" y="836712"/>
            <a:ext cx="85134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Информационная кампания </a:t>
            </a:r>
            <a:r>
              <a:rPr lang="ru-RU" dirty="0"/>
              <a:t>перед сезонными </a:t>
            </a:r>
            <a:r>
              <a:rPr lang="ru-RU" dirty="0" smtClean="0"/>
              <a:t>услугами: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Организация </a:t>
            </a:r>
            <a:r>
              <a:rPr lang="ru-RU" dirty="0"/>
              <a:t>отдыха детей в каникулярное </a:t>
            </a:r>
            <a:r>
              <a:rPr lang="ru-RU" dirty="0" smtClean="0"/>
              <a:t>время  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Прием </a:t>
            </a:r>
            <a:r>
              <a:rPr lang="ru-RU" dirty="0"/>
              <a:t>заявлений о зачислении в муниципальные </a:t>
            </a:r>
            <a:r>
              <a:rPr lang="ru-RU" dirty="0" smtClean="0"/>
              <a:t>организации, </a:t>
            </a:r>
          </a:p>
          <a:p>
            <a:r>
              <a:rPr lang="ru-RU" dirty="0" smtClean="0"/>
              <a:t>реализующие </a:t>
            </a:r>
            <a:r>
              <a:rPr lang="ru-RU" dirty="0"/>
              <a:t>программы общего </a:t>
            </a:r>
            <a:r>
              <a:rPr lang="ru-RU" dirty="0" smtClean="0"/>
              <a:t>образования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Зачисление </a:t>
            </a:r>
            <a:r>
              <a:rPr lang="ru-RU" dirty="0"/>
              <a:t>в государственные общеобразовательные организации </a:t>
            </a:r>
            <a:endParaRPr lang="ru-RU" dirty="0" smtClean="0"/>
          </a:p>
          <a:p>
            <a:r>
              <a:rPr lang="ru-RU" dirty="0" smtClean="0"/>
              <a:t>Ленинградской </a:t>
            </a:r>
            <a:r>
              <a:rPr lang="ru-RU" dirty="0"/>
              <a:t>области, реализующие общеобразовательные программы </a:t>
            </a:r>
            <a:r>
              <a:rPr lang="ru-RU" dirty="0" smtClean="0"/>
              <a:t>начального </a:t>
            </a:r>
            <a:r>
              <a:rPr lang="ru-RU" dirty="0"/>
              <a:t>общего, основного общего и среднего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27658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9721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200" dirty="0" smtClean="0">
                <a:solidFill>
                  <a:srgbClr val="92D050"/>
                </a:solidFill>
                <a:effectLst/>
                <a:latin typeface="+mn-lt"/>
              </a:rPr>
              <a:t>Информационная к</a:t>
            </a:r>
            <a:r>
              <a:rPr lang="ru-RU" sz="3200" dirty="0">
                <a:solidFill>
                  <a:srgbClr val="92D050"/>
                </a:solidFill>
                <a:effectLst/>
                <a:latin typeface="+mn-lt"/>
              </a:rPr>
              <a:t>а</a:t>
            </a:r>
            <a:r>
              <a:rPr lang="ru-RU" sz="3200" dirty="0" smtClean="0">
                <a:solidFill>
                  <a:srgbClr val="92D050"/>
                </a:solidFill>
                <a:effectLst/>
                <a:latin typeface="+mn-lt"/>
              </a:rPr>
              <a:t>мпания</a:t>
            </a:r>
            <a:endParaRPr lang="ru-RU" sz="3200" dirty="0">
              <a:solidFill>
                <a:srgbClr val="92D050"/>
              </a:solidFill>
              <a:effectLst/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3268" y="982469"/>
            <a:ext cx="863569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Разместить на информационных ресурсах образовательных </a:t>
            </a:r>
          </a:p>
          <a:p>
            <a:r>
              <a:rPr lang="ru-RU" sz="2000" dirty="0" smtClean="0"/>
              <a:t>учреждений (сайты, доски объявлений, классы и т.п.) </a:t>
            </a:r>
          </a:p>
          <a:p>
            <a:r>
              <a:rPr lang="ru-RU" sz="2000" dirty="0" smtClean="0"/>
              <a:t>информацию об удобстве направления заявления через </a:t>
            </a:r>
          </a:p>
          <a:p>
            <a:r>
              <a:rPr lang="ru-RU" sz="2000" dirty="0" smtClean="0"/>
              <a:t>портал </a:t>
            </a:r>
            <a:r>
              <a:rPr lang="ru-RU" sz="2000" dirty="0" err="1" smtClean="0"/>
              <a:t>Госуслуги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2. Обеспечить в каждом учреждении возможность заявителю </a:t>
            </a:r>
          </a:p>
          <a:p>
            <a:r>
              <a:rPr lang="ru-RU" sz="2000" dirty="0" smtClean="0"/>
              <a:t>направление заявления через </a:t>
            </a:r>
            <a:r>
              <a:rPr lang="ru-RU" sz="2000" dirty="0" err="1" smtClean="0"/>
              <a:t>Госуслуги</a:t>
            </a:r>
            <a:r>
              <a:rPr lang="ru-RU" sz="2000" dirty="0" smtClean="0"/>
              <a:t> (подготовить место с</a:t>
            </a:r>
          </a:p>
          <a:p>
            <a:r>
              <a:rPr lang="ru-RU" sz="2000" dirty="0" smtClean="0"/>
              <a:t>Компьютером и выходом в интернет)</a:t>
            </a:r>
          </a:p>
          <a:p>
            <a:endParaRPr lang="ru-RU" sz="2000" dirty="0"/>
          </a:p>
          <a:p>
            <a:r>
              <a:rPr lang="ru-RU" sz="2000" dirty="0" smtClean="0"/>
              <a:t>3. Рекомендовать родителям при обращении за услугами </a:t>
            </a:r>
          </a:p>
          <a:p>
            <a:r>
              <a:rPr lang="ru-RU" sz="2000" dirty="0" smtClean="0"/>
              <a:t>через МФЦ пользоваться Секторами пользовательского </a:t>
            </a:r>
          </a:p>
          <a:p>
            <a:r>
              <a:rPr lang="ru-RU" sz="2000" dirty="0" smtClean="0"/>
              <a:t>Сопровождения</a:t>
            </a:r>
          </a:p>
          <a:p>
            <a:endParaRPr lang="ru-RU" sz="2000" dirty="0"/>
          </a:p>
          <a:p>
            <a:r>
              <a:rPr lang="ru-RU" sz="2000" dirty="0" smtClean="0"/>
              <a:t>4. Довести информацию до потенциальных заявителей об </a:t>
            </a:r>
          </a:p>
          <a:p>
            <a:r>
              <a:rPr lang="ru-RU" sz="2000" dirty="0" smtClean="0"/>
              <a:t>удобстве сервиса </a:t>
            </a:r>
            <a:r>
              <a:rPr lang="ru-RU" sz="2000" dirty="0" err="1" smtClean="0"/>
              <a:t>Госуслуг</a:t>
            </a:r>
            <a:r>
              <a:rPr lang="ru-RU" sz="2000" dirty="0" smtClean="0"/>
              <a:t> при подаче заявления посредством </a:t>
            </a:r>
          </a:p>
          <a:p>
            <a:r>
              <a:rPr lang="ru-RU" sz="2000" dirty="0" smtClean="0"/>
              <a:t>рабочих чатов и родительских собраний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6589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3143</TotalTime>
  <Words>873</Words>
  <Application>Microsoft Office PowerPoint</Application>
  <PresentationFormat>Экран (4:3)</PresentationFormat>
  <Paragraphs>281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О доле массовых социально значимых государственных и муниципальных услуг в электронном виде     Ларионова Виктория Васильевна –  Начальник департамента процессного управления и государственных услуг Комитета экономического развития и инвестиционной деятельности  Ленинградской области</vt:lpstr>
      <vt:lpstr>Выполнение показателя «Доля МСЗУ в электронном виде, предоставляемых с использованием ЕПГУ, от общего количества таких услуг, предоставляемых в электронном виде» в Ленинградской области за период за январь-февраль 2025 года</vt:lpstr>
      <vt:lpstr>Выполнение показателя органами исполнительной власти за январь-февраль 2025</vt:lpstr>
      <vt:lpstr>Выполнение показателя органами местного самоуправления за январь-февраль 2025</vt:lpstr>
      <vt:lpstr>Влияние доли МСЗУ от общего количества обращений  неэлектронным способом на выполнение показателя</vt:lpstr>
      <vt:lpstr>Влияние доли МСЗУ от общего количества обращений  неэлектронным способом на выполнение показателя</vt:lpstr>
      <vt:lpstr>Меры по достижению показателя МСЗУ в электронном виде (СПС)</vt:lpstr>
      <vt:lpstr>Сезонные услуги</vt:lpstr>
      <vt:lpstr>Информационная кампания</vt:lpstr>
      <vt:lpstr>Каникулярное время – анализ влияния ОМСУ в 2024 году               </vt:lpstr>
      <vt:lpstr>Прием заявлений в муниципальные школы – анализ влияния ОМСУ в 2024 году               </vt:lpstr>
      <vt:lpstr>Ежемесячный мониторинг корректности  предоставленной информации ОМСУ по МСЗУ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выполнения показателя «Доля МСЗУ в электронном виде, предоставляемых с использованием ЕПГУ, от общего количества таких услуг, предоставляемых в электронном виде»</dc:title>
  <dc:creator>Смородникова Евгения Валерьевна</dc:creator>
  <cp:lastModifiedBy>Продан Юлия Андреевна</cp:lastModifiedBy>
  <cp:revision>104</cp:revision>
  <dcterms:created xsi:type="dcterms:W3CDTF">2024-06-25T07:18:35Z</dcterms:created>
  <dcterms:modified xsi:type="dcterms:W3CDTF">2025-03-26T08:52:09Z</dcterms:modified>
</cp:coreProperties>
</file>