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2" r:id="rId3"/>
    <p:sldId id="268" r:id="rId4"/>
    <p:sldId id="267" r:id="rId5"/>
    <p:sldId id="269" r:id="rId6"/>
    <p:sldId id="264" r:id="rId7"/>
    <p:sldId id="272" r:id="rId8"/>
    <p:sldId id="270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66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58" autoAdjust="0"/>
  </p:normalViewPr>
  <p:slideViewPr>
    <p:cSldViewPr>
      <p:cViewPr>
        <p:scale>
          <a:sx n="150" d="100"/>
          <a:sy n="150" d="100"/>
        </p:scale>
        <p:origin x="-2428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944216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Анализ выполнения показателя «Доля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МСЗУ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в электронном виде, предоставляемых с использованием ЕПГУ, от общего количества таких услуг, предоставляемых в электронном виде»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725144"/>
            <a:ext cx="7772400" cy="156247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b="1" dirty="0">
                <a:latin typeface="Bahnschrift" panose="020B0502040204020203" pitchFamily="34" charset="0"/>
              </a:rPr>
              <a:t>Ларионова Виктория Васильевна </a:t>
            </a:r>
            <a:r>
              <a:rPr lang="ru-RU" dirty="0">
                <a:latin typeface="Bahnschrift" panose="020B0502040204020203" pitchFamily="34" charset="0"/>
              </a:rPr>
              <a:t>– </a:t>
            </a:r>
            <a:br>
              <a:rPr lang="ru-RU" dirty="0">
                <a:latin typeface="Bahnschrift" panose="020B0502040204020203" pitchFamily="34" charset="0"/>
              </a:rPr>
            </a:br>
            <a:r>
              <a:rPr lang="ru-RU" dirty="0">
                <a:latin typeface="Bahnschrift" panose="020B0502040204020203" pitchFamily="34" charset="0"/>
              </a:rPr>
              <a:t>Начальник департамента процессного управления и государственных услуг</a:t>
            </a:r>
            <a:br>
              <a:rPr lang="ru-RU" dirty="0">
                <a:latin typeface="Bahnschrift" panose="020B0502040204020203" pitchFamily="34" charset="0"/>
              </a:rPr>
            </a:br>
            <a:r>
              <a:rPr lang="ru-RU" dirty="0">
                <a:latin typeface="Bahnschrift" panose="020B0502040204020203" pitchFamily="34" charset="0"/>
              </a:rPr>
              <a:t>Комитета экономического развития и инвестиционной деятельности </a:t>
            </a:r>
            <a:br>
              <a:rPr lang="ru-RU" dirty="0">
                <a:latin typeface="Bahnschrift" panose="020B0502040204020203" pitchFamily="34" charset="0"/>
              </a:rPr>
            </a:br>
            <a:r>
              <a:rPr lang="ru-RU" dirty="0">
                <a:latin typeface="Bahnschrift" panose="020B0502040204020203" pitchFamily="34" charset="0"/>
              </a:rPr>
              <a:t>Ленинградской области</a:t>
            </a:r>
          </a:p>
          <a:p>
            <a:pPr algn="l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580112" y="31409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44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6409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Ломоносовский МР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27333"/>
              </p:ext>
            </p:extLst>
          </p:nvPr>
        </p:nvGraphicFramePr>
        <p:xfrm>
          <a:off x="467544" y="1268760"/>
          <a:ext cx="7272808" cy="4089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19871"/>
                <a:gridCol w="3700609"/>
                <a:gridCol w="1008112"/>
                <a:gridCol w="936104"/>
                <a:gridCol w="1008112"/>
              </a:tblGrid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kern="1200" dirty="0" smtClean="0"/>
                        <a:t>№ п/п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Услуга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окне МФЦ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СПС МФЦ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Доля СПС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прием заявлений о зачислении в образовательные организации (детские сады)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62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направление уведомления о соответствии указанных в уведомлении о планируемом строительстве или реконструкции объекта ИЖС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42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перераспределение земель/ земельных участков, находящихся в </a:t>
                      </a:r>
                      <a:r>
                        <a:rPr lang="ru-RU" sz="1400" dirty="0" err="1" smtClean="0"/>
                        <a:t>мун.собственности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35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присвоение, изменение и аннулирование адресов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70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ru-RU" sz="1800" b="1" dirty="0" smtClean="0"/>
                        <a:t>ИТОГО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112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180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62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535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6409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Гатчинский МО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460812"/>
              </p:ext>
            </p:extLst>
          </p:nvPr>
        </p:nvGraphicFramePr>
        <p:xfrm>
          <a:off x="467544" y="1124744"/>
          <a:ext cx="7272808" cy="4820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9871"/>
                <a:gridCol w="3700609"/>
                <a:gridCol w="1008112"/>
                <a:gridCol w="936104"/>
                <a:gridCol w="1008112"/>
              </a:tblGrid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kern="1200" dirty="0" smtClean="0"/>
                        <a:t>№ п/п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Услуга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окне МФЦ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СПС МФЦ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Доля СПС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прием заявлений о зачислении в образовательные организации (детские сады)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53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направление уведомления о соответствии указанных в уведомлении о планируемом строительстве или реконструкции объекта ИЖС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57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предоставление земельного участка, находящегося в </a:t>
                      </a:r>
                      <a:r>
                        <a:rPr lang="ru-RU" sz="1400" dirty="0" err="1" smtClean="0"/>
                        <a:t>мун.собственности</a:t>
                      </a:r>
                      <a:r>
                        <a:rPr lang="ru-RU" sz="1400" dirty="0" smtClean="0"/>
                        <a:t>, без торгов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40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перераспределение земель/ земельных участков, находящихся в </a:t>
                      </a:r>
                      <a:r>
                        <a:rPr lang="ru-RU" sz="1400" dirty="0" err="1" smtClean="0"/>
                        <a:t>мун.собственности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47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присвоение, изменение и аннулирование адресов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77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ru-RU" sz="1800" b="1" dirty="0" smtClean="0"/>
                        <a:t>ИТОГО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144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201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58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02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2000" dirty="0" smtClean="0"/>
              <a:t>Выполнение показателя «Доля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2000" dirty="0" smtClean="0"/>
              <a:t>МСЗУ в электронном виде, предоставляемых с использованием ЕПГУ, от общего количества таких услуг, предоставляемых в электронном виде» в Ленинградской области за период за январь-август 2024 года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822130"/>
            <a:ext cx="4320480" cy="1477328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ru-RU" b="1" dirty="0"/>
              <a:t>Установленный показатель на 2024 год «дорожной карты» </a:t>
            </a:r>
            <a:r>
              <a:rPr lang="ru-RU" b="1" dirty="0" smtClean="0"/>
              <a:t>по </a:t>
            </a:r>
            <a:r>
              <a:rPr lang="ru-RU" b="1" dirty="0"/>
              <a:t>достижению в Ленинградской области значений (уровней) показателя «Цифровая зрелость» 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5436096" y="22505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876256" y="2273465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50 %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3573016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Выполнение по Ленинградской области</a:t>
            </a:r>
            <a:endParaRPr lang="ru-RU" b="1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5364088" y="3573016"/>
            <a:ext cx="978408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948264" y="360349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38,5 %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27584" y="479715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По муниципальным услугам Ленинградской области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5292080" y="4878001"/>
            <a:ext cx="1122424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020272" y="494961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43,9 %</a:t>
            </a:r>
            <a:endParaRPr lang="ru-RU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8" y="5877272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По государственным услугам Ленинградской области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5364088" y="5958121"/>
            <a:ext cx="978408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092280" y="602128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34 %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79474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Выполнение показателя органами исполнительной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власти, органами местного самоуправления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Ленинградской области за период за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январь-август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2024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164782"/>
              </p:ext>
            </p:extLst>
          </p:nvPr>
        </p:nvGraphicFramePr>
        <p:xfrm>
          <a:off x="683568" y="1484784"/>
          <a:ext cx="8055133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53829"/>
                <a:gridCol w="1601304"/>
              </a:tblGrid>
              <a:tr h="52104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</a:rPr>
                        <a:t>Наименование ОИВ</a:t>
                      </a:r>
                      <a:endParaRPr lang="ru-RU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</a:rPr>
                        <a:t>Нарастающим итогом с начала года</a:t>
                      </a:r>
                      <a:endParaRPr lang="ru-RU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430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Комитет государственного жилищного надзора и контроля</a:t>
                      </a:r>
                    </a:p>
                  </a:txBody>
                  <a:tcPr marL="7620" marR="7620" marT="7620" marB="0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ru-RU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ru-RU" sz="1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2749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Комитет по здравоохранению</a:t>
                      </a:r>
                    </a:p>
                  </a:txBody>
                  <a:tcPr marL="7620" marR="7620" marT="7620" marB="0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98,9 %</a:t>
                      </a:r>
                    </a:p>
                  </a:txBody>
                  <a:tcPr marL="7620" marR="7620" marT="7620" marB="0" anchor="b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Комитет по сохранению культурного наследия</a:t>
                      </a:r>
                    </a:p>
                  </a:txBody>
                  <a:tcPr marL="7620" marR="7620" marT="7620" marB="0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90,1</a:t>
                      </a:r>
                      <a:r>
                        <a:rPr lang="ru-RU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ru-RU" sz="1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Управление государственному техническому надзору и контролю</a:t>
                      </a:r>
                    </a:p>
                  </a:txBody>
                  <a:tcPr marL="7620" marR="7620" marT="7620" marB="0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88,1</a:t>
                      </a:r>
                      <a:r>
                        <a:rPr lang="ru-RU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ru-RU" sz="1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814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Комитет Ленинградской области по транспорту</a:t>
                      </a:r>
                    </a:p>
                  </a:txBody>
                  <a:tcPr marL="7620" marR="7620" marT="7620" marB="0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82,2</a:t>
                      </a:r>
                      <a:r>
                        <a:rPr lang="ru-RU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ru-RU" sz="1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7792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Комитет по природным ресурсам</a:t>
                      </a:r>
                    </a:p>
                  </a:txBody>
                  <a:tcPr marL="7620" marR="7620" marT="7620" marB="0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77,6</a:t>
                      </a:r>
                      <a:r>
                        <a:rPr lang="ru-RU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ru-RU" sz="1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Комитет общего и профессионального образования</a:t>
                      </a:r>
                    </a:p>
                  </a:txBody>
                  <a:tcPr marL="7620" marR="7620" marT="7620" marB="0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r>
                        <a:rPr lang="ru-RU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ru-RU" sz="1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2057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Комитет государственного строительного надзора и государственной экспертизы</a:t>
                      </a:r>
                    </a:p>
                  </a:txBody>
                  <a:tcPr marL="7620" marR="7620" marT="7620" marB="0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54,7</a:t>
                      </a:r>
                      <a:r>
                        <a:rPr lang="ru-RU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ru-RU" sz="1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434186"/>
              </p:ext>
            </p:extLst>
          </p:nvPr>
        </p:nvGraphicFramePr>
        <p:xfrm>
          <a:off x="755576" y="4869160"/>
          <a:ext cx="8064896" cy="17966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58990"/>
                <a:gridCol w="3805906"/>
              </a:tblGrid>
              <a:tr h="4832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Наименование муниципального района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Доля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МСЗУ в электронном виде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3680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Тихвинский МР</a:t>
                      </a:r>
                    </a:p>
                  </a:txBody>
                  <a:tcPr marL="7620" marR="7620" marT="7620" marB="0" anchor="b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57,3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%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Всеволожский МР</a:t>
                      </a:r>
                    </a:p>
                  </a:txBody>
                  <a:tcPr marL="7620" marR="7620" marT="7620" marB="0" anchor="b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55,8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%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Сланцевский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МР</a:t>
                      </a:r>
                    </a:p>
                  </a:txBody>
                  <a:tcPr marL="7620" marR="7620" marT="7620" marB="0" anchor="b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52,8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%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5026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Сосновоборский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52,0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%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5026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Кировский МР</a:t>
                      </a:r>
                    </a:p>
                  </a:txBody>
                  <a:tcPr marL="7620" marR="7620" marT="7620" marB="0" anchor="b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50,7 %</a:t>
                      </a:r>
                    </a:p>
                  </a:txBody>
                  <a:tcPr marL="7620" marR="7620" marT="762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8778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Влияние доли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МСЗУ от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общего количества обращений МСЗУ неэлектронным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способом на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выполнение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показателя органами исполнительной власти Ленинградской области за период за январь-май 2024 года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628800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Общее количество обращений МСЗУ в неэлектронном виде </a:t>
            </a:r>
            <a:r>
              <a:rPr lang="ru-RU" b="1" dirty="0" smtClean="0">
                <a:solidFill>
                  <a:srgbClr val="92D050"/>
                </a:solidFill>
              </a:rPr>
              <a:t>141 331</a:t>
            </a:r>
            <a:endParaRPr lang="ru-RU" b="1" dirty="0">
              <a:solidFill>
                <a:srgbClr val="92D05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682148"/>
              </p:ext>
            </p:extLst>
          </p:nvPr>
        </p:nvGraphicFramePr>
        <p:xfrm>
          <a:off x="539552" y="2295994"/>
          <a:ext cx="8136904" cy="4142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1638182"/>
                <a:gridCol w="2016224"/>
                <a:gridCol w="2448272"/>
              </a:tblGrid>
              <a:tr h="2994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Наименование ОИВ ЛО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Выполнение показателя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Количество обращений в неэлектронном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виде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Доля МСЗУ неэлектронным способом от общего количества обращений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175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Комитет по соц. защите населения ЛО</a:t>
                      </a:r>
                      <a:endParaRPr kumimoji="0" lang="ru-RU" sz="14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12,7 %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119 266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84,38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500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Комитет общего и профессионального образования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65 %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266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7,26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85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Комитет по охране, контролю и регул. исп. об. жив. мира ЛО</a:t>
                      </a:r>
                      <a:endParaRPr kumimoji="0" lang="ru-RU" sz="14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49,4 %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5 359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3,79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62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Управление государственному техническому надзору и контролю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88 %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2 632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1,86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024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6130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Влияние доли МСЗУ от общего количества обращений МСЗУ неэлектронным способом на</a:t>
            </a:r>
            <a:b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выполнение показателя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органами местного самоуправления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 период за январь-май 2024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года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075829"/>
              </p:ext>
            </p:extLst>
          </p:nvPr>
        </p:nvGraphicFramePr>
        <p:xfrm>
          <a:off x="467544" y="2348880"/>
          <a:ext cx="8136903" cy="31780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51924"/>
                <a:gridCol w="1820846"/>
                <a:gridCol w="1820846"/>
                <a:gridCol w="2143287"/>
              </a:tblGrid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муниципального района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Доля</a:t>
                      </a:r>
                      <a:r>
                        <a:rPr lang="ru-RU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600" dirty="0" smtClean="0"/>
                        <a:t>МСЗУ в электронном виде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обращений в неэлектронном виде 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Доля от общего количества обращений МСЗУ </a:t>
                      </a:r>
                      <a:r>
                        <a:rPr lang="ru-RU" sz="1600" smtClean="0"/>
                        <a:t>неэлектронным способом</a:t>
                      </a:r>
                      <a:endParaRPr lang="ru-RU" sz="1600" dirty="0" smtClean="0"/>
                    </a:p>
                  </a:txBody>
                  <a:tcPr/>
                </a:tc>
              </a:tr>
              <a:tr h="433928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Всеволожский МР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55,8 %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18 560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19,06</a:t>
                      </a:r>
                      <a:endParaRPr lang="ru-RU" dirty="0"/>
                    </a:p>
                  </a:txBody>
                  <a:tcPr anchor="ctr"/>
                </a:tc>
              </a:tr>
              <a:tr h="427611">
                <a:tc>
                  <a:txBody>
                    <a:bodyPr/>
                    <a:lstStyle/>
                    <a:p>
                      <a:r>
                        <a:rPr lang="ru-RU" dirty="0" smtClean="0"/>
                        <a:t>Гатчинский МО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41,5</a:t>
                      </a:r>
                      <a:r>
                        <a:rPr lang="ru-RU" baseline="0" dirty="0" smtClean="0"/>
                        <a:t> 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16 465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16,91</a:t>
                      </a:r>
                    </a:p>
                  </a:txBody>
                  <a:tcPr anchor="ctr"/>
                </a:tc>
              </a:tr>
              <a:tr h="346048">
                <a:tc>
                  <a:txBody>
                    <a:bodyPr/>
                    <a:lstStyle/>
                    <a:p>
                      <a:r>
                        <a:rPr lang="ru-RU" dirty="0" smtClean="0"/>
                        <a:t>Ломоносовский МР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34,8 %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12 605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12,94</a:t>
                      </a:r>
                    </a:p>
                  </a:txBody>
                  <a:tcPr anchor="ctr"/>
                </a:tc>
              </a:tr>
              <a:tr h="346048">
                <a:tc>
                  <a:txBody>
                    <a:bodyPr/>
                    <a:lstStyle/>
                    <a:p>
                      <a:r>
                        <a:rPr lang="ru-RU" dirty="0" smtClean="0"/>
                        <a:t>Выборгский МР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34,9 %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11 205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11,50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544" y="1798077"/>
            <a:ext cx="72875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Общее количество обращений МСЗУ в неэлектронном виде </a:t>
            </a: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97 357</a:t>
            </a:r>
            <a:endParaRPr lang="ru-RU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732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806" y="157760"/>
            <a:ext cx="8229600" cy="1615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 результатах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принятых мер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для выполнения показателя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«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Доля МСЗУ в электронном виде, предоставляемых с использованием ЕПГУ, от общего количества таких услуг, предоставляемых в электронном виде»</a:t>
            </a: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628800"/>
            <a:ext cx="2814216" cy="274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484784"/>
            <a:ext cx="496855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u="sng" dirty="0" smtClean="0"/>
              <a:t>Внедрение с 5 августа 2024 года СПС </a:t>
            </a:r>
            <a:r>
              <a:rPr lang="ru-RU" sz="2000" dirty="0" smtClean="0"/>
              <a:t>по 3 государственным МСЗУ:</a:t>
            </a:r>
          </a:p>
          <a:p>
            <a:pPr marL="285750" indent="-285750" algn="ctr">
              <a:buFontTx/>
              <a:buChar char="-"/>
            </a:pPr>
            <a:endParaRPr lang="ru-RU" sz="1400" dirty="0" smtClean="0"/>
          </a:p>
          <a:p>
            <a:pPr marL="285750" indent="-285750">
              <a:buFontTx/>
              <a:buChar char="-"/>
            </a:pPr>
            <a:r>
              <a:rPr lang="ru-RU" sz="1400" dirty="0" smtClean="0"/>
              <a:t>выдача и аннулирование охот. билетов;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выдача </a:t>
            </a:r>
            <a:r>
              <a:rPr lang="ru-RU" sz="1400" dirty="0"/>
              <a:t>разрешений на добычу </a:t>
            </a:r>
            <a:r>
              <a:rPr lang="ru-RU" sz="1400" dirty="0" smtClean="0"/>
              <a:t>охот. ресурсов;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проведение </a:t>
            </a:r>
            <a:r>
              <a:rPr lang="ru-RU" sz="1400" dirty="0"/>
              <a:t>технического осмотра </a:t>
            </a:r>
            <a:r>
              <a:rPr lang="ru-RU" sz="1400" dirty="0" smtClean="0"/>
              <a:t>самоходных машин.</a:t>
            </a:r>
            <a:endParaRPr lang="ru-RU" sz="1400" dirty="0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6300192" y="4725144"/>
            <a:ext cx="2736304" cy="2016224"/>
          </a:xfrm>
          <a:prstGeom prst="verticalScrol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Исключение некорректного заполнения форм </a:t>
            </a:r>
            <a:endParaRPr lang="ru-RU" sz="2000" dirty="0">
              <a:solidFill>
                <a:schemeClr val="bg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130139"/>
              </p:ext>
            </p:extLst>
          </p:nvPr>
        </p:nvGraphicFramePr>
        <p:xfrm>
          <a:off x="282442" y="3717032"/>
          <a:ext cx="4968552" cy="262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080120"/>
                <a:gridCol w="792088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Услуга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окне МФЦ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СПС МФЦ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Доля СПС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200" dirty="0" smtClean="0"/>
                        <a:t>выдача и аннулирование охот. билетов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32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200" dirty="0" smtClean="0"/>
                        <a:t>выдача разрешений на добычу охот. ресурсов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629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84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200" dirty="0" smtClean="0"/>
                        <a:t>проведение технического осмотра самоходных машин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55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r">
                        <a:buFontTx/>
                        <a:buNone/>
                      </a:pPr>
                      <a:r>
                        <a:rPr lang="ru-RU" sz="1200" b="1" dirty="0" smtClean="0"/>
                        <a:t>ИТОГО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197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668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smtClean="0"/>
                        <a:t>77</a:t>
                      </a:r>
                      <a:endParaRPr lang="ru-RU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61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806" y="157760"/>
            <a:ext cx="8229600" cy="1615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 результатах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принятых мер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для выполнения показателя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«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Доля МСЗУ в электронном виде, предоставляемых с использованием ЕПГУ, от общего количества таких услуг, предоставляемых в электронном виде»</a:t>
            </a: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628800"/>
            <a:ext cx="2814216" cy="274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1700808"/>
            <a:ext cx="496855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u="sng" dirty="0" smtClean="0"/>
              <a:t>Внедрение с 21 августа 2024 года СПС </a:t>
            </a:r>
            <a:r>
              <a:rPr lang="ru-RU" sz="2000" dirty="0" smtClean="0"/>
              <a:t>в 4-х МР (Всеволожский, Гатчинский, Ломоносовский и Выборгский)во всех МФЦ по                      5 муниципальным МСЗУ:</a:t>
            </a:r>
          </a:p>
          <a:p>
            <a:pPr marL="285750" indent="-285750" algn="ctr">
              <a:buFontTx/>
              <a:buChar char="-"/>
            </a:pPr>
            <a:endParaRPr lang="ru-RU" sz="1400" dirty="0" smtClean="0"/>
          </a:p>
          <a:p>
            <a:pPr marL="285750" indent="-285750">
              <a:buFontTx/>
              <a:buChar char="-"/>
            </a:pPr>
            <a:r>
              <a:rPr lang="ru-RU" sz="1400" dirty="0" smtClean="0"/>
              <a:t>прием заявлений о зачислении в образовательные организации (детские сады);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присвоение</a:t>
            </a:r>
            <a:r>
              <a:rPr lang="ru-RU" sz="1400" dirty="0"/>
              <a:t>, изменение и аннулирование адресов;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перераспределение земель/ </a:t>
            </a:r>
            <a:r>
              <a:rPr lang="ru-RU" sz="1400" dirty="0"/>
              <a:t>земельных участков, находящихся в </a:t>
            </a:r>
            <a:r>
              <a:rPr lang="ru-RU" sz="1400" dirty="0" err="1" smtClean="0"/>
              <a:t>мун.собственности</a:t>
            </a:r>
            <a:r>
              <a:rPr lang="ru-RU" sz="1400" dirty="0" smtClean="0"/>
              <a:t>;</a:t>
            </a:r>
            <a:endParaRPr lang="ru-RU" sz="1400" dirty="0"/>
          </a:p>
          <a:p>
            <a:pPr marL="285750" indent="-285750">
              <a:buFontTx/>
              <a:buChar char="-"/>
            </a:pPr>
            <a:r>
              <a:rPr lang="ru-RU" sz="1400" dirty="0" smtClean="0"/>
              <a:t>предоставление </a:t>
            </a:r>
            <a:r>
              <a:rPr lang="ru-RU" sz="1400" dirty="0"/>
              <a:t>земельного участка, находящегося в </a:t>
            </a:r>
            <a:r>
              <a:rPr lang="ru-RU" sz="1400" dirty="0" err="1"/>
              <a:t>мун.собственности</a:t>
            </a:r>
            <a:r>
              <a:rPr lang="ru-RU" sz="1400" dirty="0" smtClean="0"/>
              <a:t>, </a:t>
            </a:r>
            <a:r>
              <a:rPr lang="ru-RU" sz="1400" dirty="0"/>
              <a:t>без торгов;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направление </a:t>
            </a:r>
            <a:r>
              <a:rPr lang="ru-RU" sz="1400" dirty="0"/>
              <a:t>уведомления о соответствии указанных в уведомлении о планируемом строительстве или реконструкции объекта </a:t>
            </a:r>
            <a:r>
              <a:rPr lang="ru-RU" sz="1400" dirty="0" smtClean="0"/>
              <a:t>ИЖС.</a:t>
            </a:r>
            <a:endParaRPr lang="ru-RU" sz="1400" dirty="0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6300192" y="4725144"/>
            <a:ext cx="2736304" cy="2016224"/>
          </a:xfrm>
          <a:prstGeom prst="verticalScrol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Исключение некорректного заполнения форм 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814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6409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Всеволожский МР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634087"/>
              </p:ext>
            </p:extLst>
          </p:nvPr>
        </p:nvGraphicFramePr>
        <p:xfrm>
          <a:off x="467544" y="1124744"/>
          <a:ext cx="7272808" cy="4820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19871"/>
                <a:gridCol w="3700609"/>
                <a:gridCol w="1008112"/>
                <a:gridCol w="936104"/>
                <a:gridCol w="1008112"/>
              </a:tblGrid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kern="1200" dirty="0" smtClean="0"/>
                        <a:t>№ п/п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Услуга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окне МФЦ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СПС МФЦ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Доля СПС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прием заявлений о зачислении в образовательные организации (детские сады)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120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40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направление уведомления о соответствии указанных в уведомлении о планируемом строительстве или реконструкции объекта ИЖС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19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30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предоставление земельного участка, находящегося в </a:t>
                      </a:r>
                      <a:r>
                        <a:rPr lang="ru-RU" sz="1400" dirty="0" err="1" smtClean="0"/>
                        <a:t>мун.собственности</a:t>
                      </a:r>
                      <a:r>
                        <a:rPr lang="ru-RU" sz="1400" dirty="0" smtClean="0"/>
                        <a:t>, без торгов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49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перераспределение земель/ земельных участков, находящихся в </a:t>
                      </a:r>
                      <a:r>
                        <a:rPr lang="ru-RU" sz="1400" dirty="0" err="1" smtClean="0"/>
                        <a:t>мун.собственности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21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присвоение, изменение и аннулирование адресов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142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37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ru-RU" sz="1800" b="1" dirty="0" smtClean="0"/>
                        <a:t>ИТОГО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334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201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38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93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6409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Выборгский МР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123296"/>
              </p:ext>
            </p:extLst>
          </p:nvPr>
        </p:nvGraphicFramePr>
        <p:xfrm>
          <a:off x="467544" y="1412776"/>
          <a:ext cx="7272808" cy="3662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9871"/>
                <a:gridCol w="3700609"/>
                <a:gridCol w="1008112"/>
                <a:gridCol w="936104"/>
                <a:gridCol w="1008112"/>
              </a:tblGrid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kern="1200" dirty="0" smtClean="0"/>
                        <a:t>№ п/п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Услуга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окне МФЦ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СПС МФЦ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Доля СПС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прием заявлений о зачислении в образовательные организации (детские сады)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87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предоставление земельного участка, находящегося в </a:t>
                      </a:r>
                      <a:r>
                        <a:rPr lang="ru-RU" sz="1400" dirty="0" err="1" smtClean="0"/>
                        <a:t>мун.собственности</a:t>
                      </a:r>
                      <a:r>
                        <a:rPr lang="ru-RU" sz="1400" dirty="0" smtClean="0"/>
                        <a:t>, без торгов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62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перераспределение земель/ земельных участков, находящихся в </a:t>
                      </a:r>
                      <a:r>
                        <a:rPr lang="ru-RU" sz="1400" dirty="0" err="1" smtClean="0"/>
                        <a:t>мун.собственности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29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22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присвоение, изменение и аннулирование адресов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116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42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ru-RU" sz="1800" b="1" dirty="0" smtClean="0"/>
                        <a:t>ИТОГО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170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193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53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906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1757</TotalTime>
  <Words>854</Words>
  <Application>Microsoft Office PowerPoint</Application>
  <PresentationFormat>Экран (4:3)</PresentationFormat>
  <Paragraphs>252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Анализ выполнения показателя «Доля МСЗУ в электронном виде, предоставляемых с использованием ЕПГУ, от общего количества таких услуг, предоставляемых в электронном виде» </vt:lpstr>
      <vt:lpstr>Выполнение показателя «Доля МСЗУ в электронном виде, предоставляемых с использованием ЕПГУ, от общего количества таких услуг, предоставляемых в электронном виде» в Ленинградской области за период за январь-август 2024 года</vt:lpstr>
      <vt:lpstr>Выполнение показателя органами исполнительной власти, органами местного самоуправления Ленинградской области за период за январь-август 2024</vt:lpstr>
      <vt:lpstr>Влияние доли МСЗУ от общего количества обращений МСЗУ неэлектронным способом на выполнение показателя органами исполнительной власти Ленинградской области за период за январь-май 2024 года</vt:lpstr>
      <vt:lpstr>Влияние доли МСЗУ от общего количества обращений МСЗУ неэлектронным способом на выполнение показателя органами местного самоуправления за период за январь-май 2024 года</vt:lpstr>
      <vt:lpstr> О результатах принятых мер для выполнения показателя                     «Доля МСЗУ в электронном виде, предоставляемых с использованием ЕПГУ, от общего количества таких услуг, предоставляемых в электронном виде» </vt:lpstr>
      <vt:lpstr> О результатах принятых мер для выполнения показателя                     «Доля МСЗУ в электронном виде, предоставляемых с использованием ЕПГУ, от общего количества таких услуг, предоставляемых в электронном виде» </vt:lpstr>
      <vt:lpstr>Всеволожский МР</vt:lpstr>
      <vt:lpstr>Выборгский МР</vt:lpstr>
      <vt:lpstr>Ломоносовский МР</vt:lpstr>
      <vt:lpstr>Гатчинский МО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выполнения показателя «Доля МСЗУ в электронном виде, предоставляемых с использованием ЕПГУ, от общего количества таких услуг, предоставляемых в электронном виде»</dc:title>
  <dc:creator>Смородникова Евгения Валерьевна</dc:creator>
  <cp:lastModifiedBy>Полухина Екатерина Валентиновна</cp:lastModifiedBy>
  <cp:revision>73</cp:revision>
  <dcterms:created xsi:type="dcterms:W3CDTF">2024-06-25T07:18:35Z</dcterms:created>
  <dcterms:modified xsi:type="dcterms:W3CDTF">2024-09-17T10:09:57Z</dcterms:modified>
</cp:coreProperties>
</file>