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62" r:id="rId3"/>
    <p:sldId id="268" r:id="rId4"/>
    <p:sldId id="267" r:id="rId5"/>
    <p:sldId id="269" r:id="rId6"/>
    <p:sldId id="2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996600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67" d="100"/>
          <a:sy n="167" d="100"/>
        </p:scale>
        <p:origin x="-2000" y="-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4C71EC6-210F-42DE-9C53-41977AD35B3D}" type="datetimeFigureOut">
              <a:rPr lang="ru-RU" smtClean="0"/>
              <a:t>27.06.2024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27.06.2024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27.06.2024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27.06.2024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27.06.2024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27.06.2024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7772400" cy="1944216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Анализ выполнения показателя «Доля 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МСЗУ 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в электронном виде, предоставляемых с использованием ЕПГУ, от общего количества таких услуг, предоставляемых в электронном виде»</a:t>
            </a:r>
            <a:r>
              <a:rPr lang="ru-RU" sz="1800" dirty="0">
                <a:effectLst/>
              </a:rPr>
              <a:t/>
            </a:r>
            <a:br>
              <a:rPr lang="ru-RU" sz="1800" dirty="0">
                <a:effectLst/>
              </a:rPr>
            </a:b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725144"/>
            <a:ext cx="7772400" cy="1562472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ru-RU" b="1" dirty="0">
                <a:latin typeface="Bahnschrift" panose="020B0502040204020203" pitchFamily="34" charset="0"/>
              </a:rPr>
              <a:t>Ларионова Виктория Васильевна </a:t>
            </a:r>
            <a:r>
              <a:rPr lang="ru-RU" dirty="0">
                <a:latin typeface="Bahnschrift" panose="020B0502040204020203" pitchFamily="34" charset="0"/>
              </a:rPr>
              <a:t>– </a:t>
            </a:r>
            <a:br>
              <a:rPr lang="ru-RU" dirty="0">
                <a:latin typeface="Bahnschrift" panose="020B0502040204020203" pitchFamily="34" charset="0"/>
              </a:rPr>
            </a:br>
            <a:r>
              <a:rPr lang="ru-RU" dirty="0">
                <a:latin typeface="Bahnschrift" panose="020B0502040204020203" pitchFamily="34" charset="0"/>
              </a:rPr>
              <a:t>Начальник департамента процессного управления и государственных услуг</a:t>
            </a:r>
            <a:br>
              <a:rPr lang="ru-RU" dirty="0">
                <a:latin typeface="Bahnschrift" panose="020B0502040204020203" pitchFamily="34" charset="0"/>
              </a:rPr>
            </a:br>
            <a:r>
              <a:rPr lang="ru-RU" dirty="0">
                <a:latin typeface="Bahnschrift" panose="020B0502040204020203" pitchFamily="34" charset="0"/>
              </a:rPr>
              <a:t>Комитета экономического развития и инвестиционной деятельности </a:t>
            </a:r>
            <a:br>
              <a:rPr lang="ru-RU" dirty="0">
                <a:latin typeface="Bahnschrift" panose="020B0502040204020203" pitchFamily="34" charset="0"/>
              </a:rPr>
            </a:br>
            <a:r>
              <a:rPr lang="ru-RU" dirty="0">
                <a:latin typeface="Bahnschrift" panose="020B0502040204020203" pitchFamily="34" charset="0"/>
              </a:rPr>
              <a:t>Ленинградской области</a:t>
            </a:r>
          </a:p>
          <a:p>
            <a:pPr algn="l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580112" y="314096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744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sz="2000" dirty="0" smtClean="0"/>
              <a:t>Выполнение показателя «Доля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 </a:t>
            </a:r>
            <a:r>
              <a:rPr lang="ru-RU" sz="2000" dirty="0" smtClean="0"/>
              <a:t>МСЗУ в электронном виде, предоставляемых с использованием ЕПГУ, от общего количества таких услуг, предоставляемых в электронном виде» в Ленинградской области за период за январь-май 2024 года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1822130"/>
            <a:ext cx="4320480" cy="1477328"/>
          </a:xfrm>
          <a:prstGeom prst="rect">
            <a:avLst/>
          </a:prstGeom>
          <a:noFill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r>
              <a:rPr lang="ru-RU" b="1" dirty="0"/>
              <a:t>Установленный показатель на 2024 год «дорожной карты» </a:t>
            </a:r>
            <a:r>
              <a:rPr lang="ru-RU" b="1" dirty="0" smtClean="0"/>
              <a:t>по </a:t>
            </a:r>
            <a:r>
              <a:rPr lang="ru-RU" b="1" dirty="0"/>
              <a:t>достижению в Ленинградской области значений (уровней) показателя «Цифровая зрелость» </a:t>
            </a:r>
          </a:p>
        </p:txBody>
      </p:sp>
      <p:sp>
        <p:nvSpPr>
          <p:cNvPr id="6" name="Стрелка вправо 5"/>
          <p:cNvSpPr/>
          <p:nvPr/>
        </p:nvSpPr>
        <p:spPr>
          <a:xfrm>
            <a:off x="5436096" y="225058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876256" y="2273465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50 %</a:t>
            </a:r>
            <a:endParaRPr lang="ru-RU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27584" y="3573016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Выполнение по Ленинградской области</a:t>
            </a:r>
            <a:endParaRPr lang="ru-RU" b="1" dirty="0"/>
          </a:p>
        </p:txBody>
      </p:sp>
      <p:sp>
        <p:nvSpPr>
          <p:cNvPr id="9" name="Стрелка вправо 8"/>
          <p:cNvSpPr/>
          <p:nvPr/>
        </p:nvSpPr>
        <p:spPr>
          <a:xfrm>
            <a:off x="5364088" y="3573016"/>
            <a:ext cx="978408" cy="484632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6948264" y="3603492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/>
              <a:t>36,2</a:t>
            </a:r>
            <a:r>
              <a:rPr lang="ru-RU" sz="3200" b="1" dirty="0" smtClean="0"/>
              <a:t> %</a:t>
            </a:r>
            <a:endParaRPr lang="ru-RU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827584" y="4797152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По муниципальным услугам Ленинградской области</a:t>
            </a:r>
          </a:p>
        </p:txBody>
      </p:sp>
      <p:sp>
        <p:nvSpPr>
          <p:cNvPr id="13" name="Стрелка вправо 12"/>
          <p:cNvSpPr/>
          <p:nvPr/>
        </p:nvSpPr>
        <p:spPr>
          <a:xfrm>
            <a:off x="5292080" y="4878001"/>
            <a:ext cx="1122424" cy="484632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7020272" y="4949618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41,5 %</a:t>
            </a:r>
            <a:endParaRPr lang="ru-RU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83568" y="5877272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По государственным услугам Ленинградской области</a:t>
            </a:r>
          </a:p>
        </p:txBody>
      </p:sp>
      <p:sp>
        <p:nvSpPr>
          <p:cNvPr id="16" name="Стрелка вправо 15"/>
          <p:cNvSpPr/>
          <p:nvPr/>
        </p:nvSpPr>
        <p:spPr>
          <a:xfrm>
            <a:off x="5364088" y="5958121"/>
            <a:ext cx="978408" cy="484632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7092280" y="6021288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31,9 %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794746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Выполнение показателя органами исполнительной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власти, органами местного самоуправления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Ленинградской области за период за январь-май 2024</a:t>
            </a: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6241443"/>
              </p:ext>
            </p:extLst>
          </p:nvPr>
        </p:nvGraphicFramePr>
        <p:xfrm>
          <a:off x="683568" y="1484784"/>
          <a:ext cx="8055133" cy="2808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53829"/>
                <a:gridCol w="1601304"/>
              </a:tblGrid>
              <a:tr h="52104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</a:rPr>
                        <a:t>Наименование ОИВ</a:t>
                      </a:r>
                      <a:endParaRPr lang="ru-RU" sz="1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</a:rPr>
                        <a:t>Нарастающим итогом с начала года</a:t>
                      </a:r>
                      <a:endParaRPr lang="ru-RU" sz="1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3157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Комитет по </a:t>
                      </a:r>
                      <a:r>
                        <a:rPr lang="ru-RU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здравоохранению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>
                    <a:gradFill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98,1 %</a:t>
                      </a:r>
                      <a:endParaRPr lang="ru-RU" sz="12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gradFill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2749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Комитет государственного жилищного надзора и </a:t>
                      </a:r>
                      <a:r>
                        <a:rPr lang="ru-RU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контроля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>
                    <a:gradFill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r>
                        <a:rPr lang="ru-RU" sz="12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%</a:t>
                      </a:r>
                      <a:endParaRPr lang="ru-RU" sz="12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gradFill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Комитет государственного строительного надзора и государственной </a:t>
                      </a:r>
                      <a:r>
                        <a:rPr lang="ru-RU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экспертизы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>
                    <a:gradFill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58,2</a:t>
                      </a:r>
                      <a:r>
                        <a:rPr lang="ru-RU" sz="12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%</a:t>
                      </a:r>
                      <a:endParaRPr lang="ru-RU" sz="12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gradFill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Комитет Ленинградской области по транспорту</a:t>
                      </a:r>
                    </a:p>
                  </a:txBody>
                  <a:tcPr marL="7620" marR="7620" marT="7620" marB="0">
                    <a:gradFill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70,3</a:t>
                      </a:r>
                      <a:r>
                        <a:rPr lang="ru-RU" sz="12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%</a:t>
                      </a:r>
                      <a:endParaRPr lang="ru-RU" sz="12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gradFill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98144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Комитет общего и профессионального </a:t>
                      </a:r>
                      <a:r>
                        <a:rPr lang="ru-RU" sz="1200" b="0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образования</a:t>
                      </a:r>
                      <a:endParaRPr lang="ru-RU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620" marR="7620" marT="7620" marB="0">
                    <a:gradFill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74,2</a:t>
                      </a:r>
                      <a:r>
                        <a:rPr lang="ru-RU" sz="12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%</a:t>
                      </a:r>
                      <a:endParaRPr lang="ru-RU" sz="12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gradFill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77920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Комитет по сохранению культурного </a:t>
                      </a:r>
                      <a:r>
                        <a:rPr lang="ru-RU" sz="1200" b="0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наследия</a:t>
                      </a:r>
                      <a:endParaRPr lang="ru-RU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620" marR="7620" marT="7620" marB="0">
                    <a:gradFill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93,1</a:t>
                      </a:r>
                      <a:r>
                        <a:rPr lang="ru-RU" sz="12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%</a:t>
                      </a:r>
                      <a:endParaRPr lang="ru-RU" sz="12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gradFill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Комитет по природным </a:t>
                      </a:r>
                      <a:r>
                        <a:rPr lang="ru-RU" sz="1200" b="0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ресурсам</a:t>
                      </a:r>
                      <a:endParaRPr lang="ru-RU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620" marR="7620" marT="7620" marB="0">
                    <a:gradFill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80,5</a:t>
                      </a:r>
                      <a:r>
                        <a:rPr lang="ru-RU" sz="12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%</a:t>
                      </a:r>
                      <a:endParaRPr lang="ru-RU" sz="12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gradFill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Управление </a:t>
                      </a:r>
                      <a:r>
                        <a:rPr lang="ru-RU" sz="1200" b="0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государственному </a:t>
                      </a:r>
                      <a:r>
                        <a:rPr lang="ru-RU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техническому надзору и контролю</a:t>
                      </a:r>
                    </a:p>
                  </a:txBody>
                  <a:tcPr marL="7620" marR="7620" marT="7620" marB="0">
                    <a:gradFill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87,9</a:t>
                      </a:r>
                      <a:r>
                        <a:rPr lang="ru-RU" sz="12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%</a:t>
                      </a:r>
                      <a:endParaRPr lang="ru-RU" sz="12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gradFill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8875214"/>
              </p:ext>
            </p:extLst>
          </p:nvPr>
        </p:nvGraphicFramePr>
        <p:xfrm>
          <a:off x="755576" y="4869160"/>
          <a:ext cx="8064896" cy="154640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258990"/>
                <a:gridCol w="3805906"/>
              </a:tblGrid>
              <a:tr h="48327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</a:rPr>
                        <a:t>Наименование муниципального района</a:t>
                      </a:r>
                      <a:endParaRPr lang="ru-RU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4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</a:rPr>
                        <a:t>Доля</a:t>
                      </a:r>
                      <a:r>
                        <a:rPr lang="ru-RU" sz="1200" b="1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</a:rPr>
                        <a:t>МСЗУ в электронном виде</a:t>
                      </a:r>
                      <a:endParaRPr lang="ru-RU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4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3680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Всеволожский МР</a:t>
                      </a:r>
                    </a:p>
                  </a:txBody>
                  <a:tcPr marL="7620" marR="7620" marT="7620" marB="0" anchor="b">
                    <a:gradFill>
                      <a:gsLst>
                        <a:gs pos="0">
                          <a:schemeClr val="accent4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56,6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4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Сланцевский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МР</a:t>
                      </a:r>
                    </a:p>
                  </a:txBody>
                  <a:tcPr marL="7620" marR="7620" marT="7620" marB="0" anchor="b">
                    <a:gradFill>
                      <a:gsLst>
                        <a:gs pos="0">
                          <a:schemeClr val="accent4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52,6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4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Сосновоборский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го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gradFill>
                      <a:gsLst>
                        <a:gs pos="0">
                          <a:schemeClr val="accent4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54,8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4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5026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Тихвинский МР</a:t>
                      </a:r>
                    </a:p>
                  </a:txBody>
                  <a:tcPr marL="7620" marR="7620" marT="7620" marB="0" anchor="b">
                    <a:gradFill>
                      <a:gsLst>
                        <a:gs pos="0">
                          <a:schemeClr val="accent4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53,2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4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8778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Влияние доли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МСЗУ от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общего количества обращений МСЗУ неэлектронным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способом на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выполнение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показателя органами исполнительной власти Ленинградской области за период за январь-май 2024 года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628800"/>
            <a:ext cx="4824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Общее количество обращений МСЗУ в неэлектронном виде </a:t>
            </a:r>
            <a:r>
              <a:rPr lang="ru-RU" b="1" dirty="0" smtClean="0">
                <a:solidFill>
                  <a:srgbClr val="92D050"/>
                </a:solidFill>
              </a:rPr>
              <a:t>87 054</a:t>
            </a:r>
            <a:endParaRPr lang="ru-RU" b="1" dirty="0">
              <a:solidFill>
                <a:srgbClr val="92D050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8575425"/>
              </p:ext>
            </p:extLst>
          </p:nvPr>
        </p:nvGraphicFramePr>
        <p:xfrm>
          <a:off x="539552" y="2295994"/>
          <a:ext cx="8136904" cy="4368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4226"/>
                <a:gridCol w="1638182"/>
                <a:gridCol w="2016224"/>
                <a:gridCol w="2448272"/>
              </a:tblGrid>
              <a:tr h="29947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Наименование ОИВ ЛО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2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Выполнение показателя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2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Количество обращений в неэлектронном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</a:rPr>
                        <a:t> виде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2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Доля МСЗУ неэлектронным способом от общего количества обращений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2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61751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Комитет общего и профессионального образования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2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74 %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2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3 079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2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3,54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2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500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Управление государственному техническому надзору и контролю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2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87,9 5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2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1 751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2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2,01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2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88532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Комитет по охране, контролю и регул. исп. об. жив. мира ЛО</a:t>
                      </a:r>
                      <a:endParaRPr kumimoji="0" lang="ru-RU" sz="14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2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30 %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2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3 504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2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4,03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2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8622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Комитет по соц. защите населения ЛО</a:t>
                      </a:r>
                      <a:endParaRPr kumimoji="0" lang="ru-RU" sz="14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2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12 %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2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76 507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2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87,9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2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6024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61306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Влияние доли МСЗУ от общего количества обращений МСЗУ неэлектронным способом на</a:t>
            </a:r>
            <a:b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выполнение показателя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органами местного самоуправления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за период за январь-май 2024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года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6338604"/>
              </p:ext>
            </p:extLst>
          </p:nvPr>
        </p:nvGraphicFramePr>
        <p:xfrm>
          <a:off x="467544" y="2348880"/>
          <a:ext cx="8136903" cy="311616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51924"/>
                <a:gridCol w="1820846"/>
                <a:gridCol w="1820846"/>
                <a:gridCol w="2143287"/>
              </a:tblGrid>
              <a:tr h="129614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 муниципального района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Доля</a:t>
                      </a:r>
                      <a:r>
                        <a:rPr lang="ru-RU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600" dirty="0" smtClean="0"/>
                        <a:t>МСЗУ в электронном виде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обращений в неэлектронном виде 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Доля от общего количества обращений МСЗУ </a:t>
                      </a:r>
                      <a:r>
                        <a:rPr lang="ru-RU" sz="1600" smtClean="0"/>
                        <a:t>неэлектронным способом</a:t>
                      </a:r>
                      <a:endParaRPr lang="ru-RU" sz="1600" dirty="0" smtClean="0"/>
                    </a:p>
                  </a:txBody>
                  <a:tcPr/>
                </a:tc>
              </a:tr>
              <a:tr h="433928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Всеволожский МР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54,5 %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9 902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16,13</a:t>
                      </a:r>
                      <a:endParaRPr lang="ru-RU" dirty="0"/>
                    </a:p>
                  </a:txBody>
                  <a:tcPr anchor="ctr"/>
                </a:tc>
              </a:tr>
              <a:tr h="427611">
                <a:tc>
                  <a:txBody>
                    <a:bodyPr/>
                    <a:lstStyle/>
                    <a:p>
                      <a:r>
                        <a:rPr lang="ru-RU" dirty="0" smtClean="0"/>
                        <a:t>Ломоносовский МР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30,3 %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7741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12,6</a:t>
                      </a:r>
                      <a:endParaRPr lang="ru-RU" dirty="0"/>
                    </a:p>
                  </a:txBody>
                  <a:tcPr anchor="ctr"/>
                </a:tc>
              </a:tr>
              <a:tr h="346048">
                <a:tc>
                  <a:txBody>
                    <a:bodyPr/>
                    <a:lstStyle/>
                    <a:p>
                      <a:r>
                        <a:rPr lang="ru-RU" dirty="0" smtClean="0"/>
                        <a:t>Выборгский МР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31,5 %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9 645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14,1</a:t>
                      </a:r>
                      <a:endParaRPr lang="ru-RU" dirty="0"/>
                    </a:p>
                  </a:txBody>
                  <a:tcPr anchor="ctr"/>
                </a:tc>
              </a:tr>
              <a:tr h="346048">
                <a:tc>
                  <a:txBody>
                    <a:bodyPr/>
                    <a:lstStyle/>
                    <a:p>
                      <a:r>
                        <a:rPr lang="ru-RU" dirty="0" smtClean="0"/>
                        <a:t>Гатчинский МР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35,2</a:t>
                      </a:r>
                      <a:r>
                        <a:rPr lang="ru-RU" baseline="0" dirty="0" smtClean="0"/>
                        <a:t> %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8 654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15,7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67544" y="1798077"/>
            <a:ext cx="72875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/>
              <a:t>Общее количество обращений МСЗУ в неэлектронном виде </a:t>
            </a:r>
            <a:r>
              <a:rPr lang="ru-RU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61 392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732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615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Принимаемы 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меры для выполнения показателя «Доля МСЗУ в электронном виде, предоставляемых с использованием ЕПГУ, от общего количества таких услуг, предоставляемых в электронном виде»</a:t>
            </a:r>
            <a:r>
              <a:rPr lang="ru-RU" sz="4000" dirty="0">
                <a:effectLst/>
              </a:rPr>
              <a:t/>
            </a:r>
            <a:br>
              <a:rPr lang="ru-RU" sz="4000" dirty="0">
                <a:effectLst/>
              </a:rPr>
            </a:b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831662"/>
            <a:ext cx="2814216" cy="274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74806" y="1772816"/>
            <a:ext cx="396044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u="sng" dirty="0" smtClean="0"/>
              <a:t>Создание СПС</a:t>
            </a:r>
          </a:p>
          <a:p>
            <a:pPr algn="ctr"/>
            <a:r>
              <a:rPr lang="ru-RU" sz="2000" dirty="0" smtClean="0"/>
              <a:t>до 01.09.2024 в пилотном проекте созданы 5 СПС в 2-х МР (Всеволожский, Гатчинский)  по 7 МСЗУ:</a:t>
            </a:r>
          </a:p>
          <a:p>
            <a:pPr marL="285750" indent="-285750" algn="ctr">
              <a:buFontTx/>
              <a:buChar char="-"/>
            </a:pPr>
            <a:endParaRPr lang="ru-RU" sz="1400" dirty="0" smtClean="0"/>
          </a:p>
          <a:p>
            <a:pPr marL="285750" indent="-285750" algn="ctr">
              <a:buFontTx/>
              <a:buChar char="-"/>
            </a:pPr>
            <a:r>
              <a:rPr lang="ru-RU" sz="1400" dirty="0" smtClean="0"/>
              <a:t>прием заявлений о зачислении в образовательные организации;</a:t>
            </a:r>
          </a:p>
          <a:p>
            <a:pPr marL="285750" indent="-285750" algn="ctr">
              <a:buFontTx/>
              <a:buChar char="-"/>
            </a:pPr>
            <a:r>
              <a:rPr lang="ru-RU" sz="1400" dirty="0" smtClean="0"/>
              <a:t>выдача и аннулирование охот. билетов;</a:t>
            </a:r>
          </a:p>
          <a:p>
            <a:pPr marL="285750" indent="-285750" algn="ctr">
              <a:buFontTx/>
              <a:buChar char="-"/>
            </a:pPr>
            <a:r>
              <a:rPr lang="ru-RU" sz="1400" dirty="0" smtClean="0"/>
              <a:t>выдача </a:t>
            </a:r>
            <a:r>
              <a:rPr lang="ru-RU" sz="1400" dirty="0"/>
              <a:t>разрешений на добычу </a:t>
            </a:r>
            <a:r>
              <a:rPr lang="ru-RU" sz="1400" dirty="0" smtClean="0"/>
              <a:t>охот. ресурсов;</a:t>
            </a:r>
          </a:p>
          <a:p>
            <a:pPr marL="285750" indent="-285750" algn="ctr">
              <a:buFontTx/>
              <a:buChar char="-"/>
            </a:pPr>
            <a:r>
              <a:rPr lang="ru-RU" sz="1400" dirty="0" smtClean="0"/>
              <a:t>выдача разрешения</a:t>
            </a:r>
            <a:r>
              <a:rPr lang="ru-RU" sz="1400" dirty="0"/>
              <a:t>, </a:t>
            </a:r>
            <a:r>
              <a:rPr lang="ru-RU" sz="1400" dirty="0" smtClean="0"/>
              <a:t>аннулирование, внесение изменений в региональный реестр </a:t>
            </a:r>
            <a:r>
              <a:rPr lang="ru-RU" sz="1400" dirty="0"/>
              <a:t>перевозчиков легковым </a:t>
            </a:r>
            <a:r>
              <a:rPr lang="ru-RU" sz="1400" dirty="0" smtClean="0"/>
              <a:t>такси;</a:t>
            </a:r>
          </a:p>
          <a:p>
            <a:pPr marL="285750" indent="-285750" algn="ctr">
              <a:buFontTx/>
              <a:buChar char="-"/>
            </a:pPr>
            <a:r>
              <a:rPr lang="ru-RU" sz="1400" dirty="0" smtClean="0"/>
              <a:t>лицензирование </a:t>
            </a:r>
            <a:r>
              <a:rPr lang="ru-RU" sz="1400" dirty="0"/>
              <a:t>розничной продажи алкогольной </a:t>
            </a:r>
            <a:r>
              <a:rPr lang="ru-RU" sz="1400" dirty="0" smtClean="0"/>
              <a:t>продукции;</a:t>
            </a:r>
          </a:p>
          <a:p>
            <a:pPr marL="285750" indent="-285750" algn="ctr">
              <a:buFontTx/>
              <a:buChar char="-"/>
            </a:pPr>
            <a:r>
              <a:rPr lang="ru-RU" sz="1400" dirty="0"/>
              <a:t> </a:t>
            </a:r>
            <a:r>
              <a:rPr lang="ru-RU" sz="1400" dirty="0" smtClean="0"/>
              <a:t>технический осмотр </a:t>
            </a:r>
            <a:r>
              <a:rPr lang="ru-RU" sz="1400" dirty="0"/>
              <a:t>самоходных </a:t>
            </a:r>
            <a:r>
              <a:rPr lang="ru-RU" sz="1400" dirty="0" smtClean="0"/>
              <a:t>машин;</a:t>
            </a:r>
          </a:p>
          <a:p>
            <a:pPr marL="285750" indent="-285750" algn="ctr">
              <a:buFontTx/>
              <a:buChar char="-"/>
            </a:pPr>
            <a:r>
              <a:rPr lang="ru-RU" sz="1400" dirty="0" smtClean="0"/>
              <a:t>внесение </a:t>
            </a:r>
            <a:r>
              <a:rPr lang="ru-RU" sz="1400" dirty="0"/>
              <a:t>сведений в региональный реестр легковых такси</a:t>
            </a:r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6300192" y="4725144"/>
            <a:ext cx="2736304" cy="2016224"/>
          </a:xfrm>
          <a:prstGeom prst="verticalScroll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Исключение некорректного заполнения форм 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6108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602</TotalTime>
  <Words>455</Words>
  <Application>Microsoft Office PowerPoint</Application>
  <PresentationFormat>Экран (4:3)</PresentationFormat>
  <Paragraphs>96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Яркая</vt:lpstr>
      <vt:lpstr>Анализ выполнения показателя «Доля МСЗУ в электронном виде, предоставляемых с использованием ЕПГУ, от общего количества таких услуг, предоставляемых в электронном виде» </vt:lpstr>
      <vt:lpstr>Выполнение показателя «Доля МСЗУ в электронном виде, предоставляемых с использованием ЕПГУ, от общего количества таких услуг, предоставляемых в электронном виде» в Ленинградской области за период за январь-май 2024 года</vt:lpstr>
      <vt:lpstr>Выполнение показателя органами исполнительной власти, органами местного самоуправления Ленинградской области за период за январь-май 2024</vt:lpstr>
      <vt:lpstr>Влияние доли МСЗУ от общего количества обращений МСЗУ неэлектронным способом на выполнение показателя органами исполнительной власти Ленинградской области за период за январь-май 2024 года</vt:lpstr>
      <vt:lpstr>Влияние доли МСЗУ от общего количества обращений МСЗУ неэлектронным способом на выполнение показателя органами местного самоуправления за период за январь-май 2024 года</vt:lpstr>
      <vt:lpstr> Принимаемы меры для выполнения показателя «Доля МСЗУ в электронном виде, предоставляемых с использованием ЕПГУ, от общего количества таких услуг, предоставляемых в электронном виде»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выполнения показателя «Доля МСЗУ в электронном виде, предоставляемых с использованием ЕПГУ, от общего количества таких услуг, предоставляемых в электронном виде»</dc:title>
  <dc:creator>Смородникова Евгения Валерьевна</dc:creator>
  <cp:lastModifiedBy>Полухина Екатерина Валентиновна</cp:lastModifiedBy>
  <cp:revision>51</cp:revision>
  <dcterms:created xsi:type="dcterms:W3CDTF">2024-06-25T07:18:35Z</dcterms:created>
  <dcterms:modified xsi:type="dcterms:W3CDTF">2024-06-27T06:40:36Z</dcterms:modified>
</cp:coreProperties>
</file>