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-115" y="-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EAB-668A-46DF-929F-2229DAE170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730B-0B49-4385-B545-B57AFCCCE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77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EAB-668A-46DF-929F-2229DAE170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730B-0B49-4385-B545-B57AFCCCE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26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EAB-668A-46DF-929F-2229DAE170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730B-0B49-4385-B545-B57AFCCCE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12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EAB-668A-46DF-929F-2229DAE170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730B-0B49-4385-B545-B57AFCCCE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964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EAB-668A-46DF-929F-2229DAE170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730B-0B49-4385-B545-B57AFCCCE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70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EAB-668A-46DF-929F-2229DAE170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730B-0B49-4385-B545-B57AFCCCE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85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EAB-668A-46DF-929F-2229DAE170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730B-0B49-4385-B545-B57AFCCCE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5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EAB-668A-46DF-929F-2229DAE170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730B-0B49-4385-B545-B57AFCCCE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45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EAB-668A-46DF-929F-2229DAE170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730B-0B49-4385-B545-B57AFCCCE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9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EAB-668A-46DF-929F-2229DAE170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730B-0B49-4385-B545-B57AFCCCE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79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EEAB-668A-46DF-929F-2229DAE170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730B-0B49-4385-B545-B57AFCCCE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74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EEEAB-668A-46DF-929F-2229DAE1705F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D730B-0B49-4385-B545-B57AFCCCE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0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2711" y="2190044"/>
            <a:ext cx="9144000" cy="1546577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УРОВНЯ ЗРЕЛОСТИ ВНЕДРЕНИЯ КЛИЕНТОЦЕНТРИЧНОСТИ</a:t>
            </a:r>
            <a:endParaRPr lang="ru-RU" sz="44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76533" y="5000977"/>
            <a:ext cx="4831645" cy="1207912"/>
          </a:xfrm>
        </p:spPr>
        <p:txBody>
          <a:bodyPr>
            <a:normAutofit fontScale="70000" lnSpcReduction="20000"/>
          </a:bodyPr>
          <a:lstStyle/>
          <a:p>
            <a:r>
              <a:rPr lang="ru-RU" sz="51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Ларионова В.В. - </a:t>
            </a:r>
            <a:r>
              <a:rPr lang="ru-RU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Начальник департамента процессного управления и государственных услуг комитета экономического развития и инвестиционной деятельности Ленинградской области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75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209" y="4605867"/>
            <a:ext cx="4003791" cy="225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622" y="1159727"/>
            <a:ext cx="11763021" cy="40186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апреле 2024 года Аналитическим центром при Правительстве Российской Федерации проведена оценка уровня внедрения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клиентоцентричности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разрезе органов исполнительной власти субъектов Российской Федерации, заполнивших электронную анкету оценки уровня зрелости.</a:t>
            </a:r>
          </a:p>
          <a:p>
            <a:pPr marL="0" indent="0" algn="ctr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информации Аналитического центра индекс внедрения принципов и стандартов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клиентоцентричности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Ленинградской области в целом составляет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68,7</a:t>
            </a:r>
            <a:r>
              <a:rPr lang="ru-RU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 </a:t>
            </a:r>
          </a:p>
          <a:p>
            <a:pPr marL="0" indent="0" algn="ctr">
              <a:buNone/>
            </a:pPr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такого высокого показателя – это результат совместной работы всех органов исполнительной власти Ленинградской области в направлении формирования политики </a:t>
            </a:r>
            <a:r>
              <a:rPr lang="ru-RU" sz="22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клиентоцентричного</a:t>
            </a:r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 в государственном управлении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22085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489" y="0"/>
            <a:ext cx="10515600" cy="6634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прохождения анкетирования ОИВ ЛО</a:t>
            </a:r>
            <a:endParaRPr lang="ru-RU" sz="32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831943"/>
              </p:ext>
            </p:extLst>
          </p:nvPr>
        </p:nvGraphicFramePr>
        <p:xfrm>
          <a:off x="124179" y="667885"/>
          <a:ext cx="11659604" cy="607722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7936088"/>
                <a:gridCol w="3723516"/>
              </a:tblGrid>
              <a:tr h="8032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РОИВ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10" marR="487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внедрения и применения принципов и стандартов </a:t>
                      </a: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клиентоцентричности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органе исполнительной власти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10" marR="48710" marT="0" marB="0" anchor="ctr"/>
                </a:tc>
              </a:tr>
              <a:tr h="3027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ЗАГС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10" marR="48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86,2%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10" marR="48710" marT="0" marB="0" anchor="ctr"/>
                </a:tc>
              </a:tr>
              <a:tr h="479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экономического развития и инвестиционной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10" marR="48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83,4%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10" marR="48710" marT="0" marB="0" anchor="ctr"/>
                </a:tc>
              </a:tr>
              <a:tr h="4173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общего и профессионального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10" marR="48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78,7%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10" marR="48710" marT="0" marB="0" anchor="ctr"/>
                </a:tc>
              </a:tr>
              <a:tr h="3195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транспорту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10" marR="48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78,0%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10" marR="48710" marT="0" marB="0" anchor="ctr"/>
                </a:tc>
              </a:tr>
              <a:tr h="3195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природным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ресурсам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10" marR="487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77,7%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10" marR="48710" marT="0" marB="0" anchor="ctr"/>
                </a:tc>
              </a:tr>
              <a:tr h="3195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социальной защите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75,9%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95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обращению с отходами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73,9%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95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развитию малого, среднего бизнеса и потребительского рынка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73,5%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95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государственного жилищного надзора и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72,9%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95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охране, контролю и регулированию использования объектов животного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мира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72,3%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95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ветеринарии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70,8%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951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</a:t>
                      </a: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ветеринарии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951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дорожному </a:t>
                      </a: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хозяйству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951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Архивное управление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951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строительству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316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686179"/>
              </p:ext>
            </p:extLst>
          </p:nvPr>
        </p:nvGraphicFramePr>
        <p:xfrm>
          <a:off x="124177" y="654760"/>
          <a:ext cx="11932356" cy="592753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8082845"/>
                <a:gridCol w="3849511"/>
              </a:tblGrid>
              <a:tr h="10272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РОИВ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10" marR="487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внедрения и применения принципов и стандартов </a:t>
                      </a: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клиентоцентричности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органе исполнительной власти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710" marR="48710" marT="0" marB="0" anchor="ctr"/>
                </a:tc>
              </a:tr>
              <a:tr h="3255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здравоохранению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5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цифрового </a:t>
                      </a: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развития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5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труду и занятости </a:t>
                      </a: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5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</a:t>
                      </a: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агропромышленному и </a:t>
                      </a:r>
                      <a:r>
                        <a:rPr lang="ru-RU" sz="16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рыбохозяйственному</a:t>
                      </a: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комплексу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5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государственного экологического </a:t>
                      </a: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надзора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66,2%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5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культуре и </a:t>
                      </a: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туризму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5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омитет </a:t>
                      </a: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государственного строительного надзора и государственной экспертизы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5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</a:t>
                      </a: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государственному техническому надзору и контролю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5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</a:t>
                      </a: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управлению государственным имуществом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5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градостроительной политики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5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физической культуре и </a:t>
                      </a: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спорту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5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печати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5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омитет </a:t>
                      </a: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сохранению культурного </a:t>
                      </a: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наследия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5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государственного </a:t>
                      </a: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заказа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5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</a:t>
                      </a: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жилищно-коммунальному </a:t>
                      </a: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хозяйству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37,1%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791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8977" y="4863954"/>
            <a:ext cx="3970513" cy="199404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177" y="262733"/>
            <a:ext cx="11040533" cy="132900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опросы проработки ОИВ для проведения оценки уровня зрелости по </a:t>
            </a:r>
            <a:r>
              <a:rPr lang="ru-RU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клиентоцентричности</a:t>
            </a:r>
            <a:r>
              <a:rPr lang="ru-RU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2024 год</a:t>
            </a:r>
            <a:endParaRPr lang="ru-RU" sz="32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064" y="1690688"/>
            <a:ext cx="11821936" cy="42112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 «Аналитический центр при правительстве РФ» предполагает заполнение колонок таблицы Анкеты </a:t>
            </a:r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«Результат»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«Примечание»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одноименные колонки должны быть заполнены по всем разделам анкеты. 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подтверждается в колонке «Примечание». Подтверждением результата могут быть нормативно-правовые акты правительства РФ, Ленинградской области, ведомственные правовые акты, методические рекомендации, фотографии, скриншоты, примеры разработанных скриптов. </a:t>
            </a:r>
          </a:p>
          <a:p>
            <a:pPr marL="0" indent="0" algn="just">
              <a:buNone/>
            </a:pP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положительной оценки результат «0» и «НЕТ» не может быть внесен в таблицу.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 зависят от темы вопроса анкеты. </a:t>
            </a:r>
          </a:p>
        </p:txBody>
      </p:sp>
      <p:sp>
        <p:nvSpPr>
          <p:cNvPr id="5" name="AutoShape 4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08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732" y="1264355"/>
            <a:ext cx="9550400" cy="465102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676293" y="282772"/>
            <a:ext cx="6536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анкеты</a:t>
            </a:r>
            <a:endParaRPr lang="ru-RU" sz="32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174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778020"/>
            <a:ext cx="1219199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Общеорганизационный блок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включить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распоряжение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отв.структурное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подразделение за КЦ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Внедрена система показателей эффективности сотрудников, отражающих их навыки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клиентоцентричного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 - ПД «Постановление Губернатора ЛО от 19.04.2024 № 30-пг «О кадровой стратегии Администрации Ленинградской области»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инструкции по «понятному языку» и по действиям при нецензурной лексике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хранить на общем диске или в СРМ-системе базы знаний, а также шаблоны ответов на обращения и прочих документов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ГУ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кого был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реинжиниринг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прошлых лет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–приложить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ДК и карты текущих и целевых процессов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сбору обратной связи сослаться в случае ЕПГУ и РПГУ на наличие кнопки «обратная связь»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приложить скриншоты), в случае МФЦ есть возможность оценить качество как на этапе подачи документов, так и на этапе получения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22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9598" y="1048635"/>
            <a:ext cx="11228173" cy="5289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обращениям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прикладываются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 по работе в ПОС, скриншоты личного кабинета на официальном сайте, в том числе классификацию обращения и историю обращений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внутреннему клиенту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единую практику подтверждающих документов, согласованную кадровой службой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подробного анализа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КЭРиИД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 пример своей анкеты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200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2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68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9599" y="823783"/>
            <a:ext cx="11228173" cy="5314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уровня зрелости региона по итогам 2024 года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показателя внедрения стандартов </a:t>
            </a:r>
            <a:r>
              <a:rPr lang="ru-RU" sz="2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клиентоцентричности</a:t>
            </a:r>
            <a:r>
              <a:rPr lang="ru-RU" sz="2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субъектов Российской Федерации запланирована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i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октябрь 2024г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предварительной информации Аналитического центра, органы исполнительной власти регионов будут проходить анкетирование в электронном формате, будут обеспечены доступом в информационную систему, где Аналитическим Центром будут оцениваться результаты прохождения анкетирования.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удержания индекса внедрения принципов и стандартов </a:t>
            </a:r>
            <a:r>
              <a:rPr lang="ru-RU" sz="22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клиентоцентричности</a:t>
            </a:r>
            <a:r>
              <a:rPr lang="ru-RU" sz="2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Ленинградской области на высоком уровне необходимо обеспечить проработку прохождения этапов анкетирования в ведомстве.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200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Благодарю за внимание.</a:t>
            </a:r>
            <a:r>
              <a:rPr lang="ru-RU" sz="2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839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671</Words>
  <Application>Microsoft Office PowerPoint</Application>
  <PresentationFormat>Произвольный</PresentationFormat>
  <Paragraphs>107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ОЦЕНКА УРОВНЯ ЗРЕЛОСТИ ВНЕДРЕНИЯ КЛИЕНТОЦЕНТРИЧНОСТИ</vt:lpstr>
      <vt:lpstr>Презентация PowerPoint</vt:lpstr>
      <vt:lpstr>Результаты прохождения анкетирования ОИВ ЛО</vt:lpstr>
      <vt:lpstr>Презентация PowerPoint</vt:lpstr>
      <vt:lpstr>Вопросы проработки ОИВ для проведения оценки уровня зрелости по клиентоцентричности за 2024 год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 Сергей Романович</dc:creator>
  <cp:lastModifiedBy>Смородникова Евгения Валерьевна</cp:lastModifiedBy>
  <cp:revision>16</cp:revision>
  <dcterms:created xsi:type="dcterms:W3CDTF">2024-06-26T11:10:43Z</dcterms:created>
  <dcterms:modified xsi:type="dcterms:W3CDTF">2024-06-28T06:21:11Z</dcterms:modified>
</cp:coreProperties>
</file>