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0" r:id="rId5"/>
    <p:sldId id="262" r:id="rId6"/>
    <p:sldId id="259"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29A7CC7-DE1D-48A8-9AC5-9F5AD769AAF4}" type="datetimeFigureOut">
              <a:rPr lang="ru-RU" smtClean="0"/>
              <a:t>11.03.2024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896F47-27D9-4D2E-BD96-8C95B560CF5B}" type="slidenum">
              <a:rPr lang="ru-RU" smtClean="0"/>
              <a:t>‹#›</a:t>
            </a:fld>
            <a:endParaRPr lang="ru-RU"/>
          </a:p>
        </p:txBody>
      </p:sp>
    </p:spTree>
    <p:extLst>
      <p:ext uri="{BB962C8B-B14F-4D97-AF65-F5344CB8AC3E}">
        <p14:creationId xmlns:p14="http://schemas.microsoft.com/office/powerpoint/2010/main" val="193699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29A7CC7-DE1D-48A8-9AC5-9F5AD769AAF4}" type="datetimeFigureOut">
              <a:rPr lang="ru-RU" smtClean="0"/>
              <a:t>11.03.2024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896F47-27D9-4D2E-BD96-8C95B560CF5B}" type="slidenum">
              <a:rPr lang="ru-RU" smtClean="0"/>
              <a:t>‹#›</a:t>
            </a:fld>
            <a:endParaRPr lang="ru-RU"/>
          </a:p>
        </p:txBody>
      </p:sp>
    </p:spTree>
    <p:extLst>
      <p:ext uri="{BB962C8B-B14F-4D97-AF65-F5344CB8AC3E}">
        <p14:creationId xmlns:p14="http://schemas.microsoft.com/office/powerpoint/2010/main" val="117250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29A7CC7-DE1D-48A8-9AC5-9F5AD769AAF4}" type="datetimeFigureOut">
              <a:rPr lang="ru-RU" smtClean="0"/>
              <a:t>11.03.2024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896F47-27D9-4D2E-BD96-8C95B560CF5B}" type="slidenum">
              <a:rPr lang="ru-RU" smtClean="0"/>
              <a:t>‹#›</a:t>
            </a:fld>
            <a:endParaRPr lang="ru-RU"/>
          </a:p>
        </p:txBody>
      </p:sp>
    </p:spTree>
    <p:extLst>
      <p:ext uri="{BB962C8B-B14F-4D97-AF65-F5344CB8AC3E}">
        <p14:creationId xmlns:p14="http://schemas.microsoft.com/office/powerpoint/2010/main" val="356103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29A7CC7-DE1D-48A8-9AC5-9F5AD769AAF4}" type="datetimeFigureOut">
              <a:rPr lang="ru-RU" smtClean="0"/>
              <a:t>11.03.2024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896F47-27D9-4D2E-BD96-8C95B560CF5B}" type="slidenum">
              <a:rPr lang="ru-RU" smtClean="0"/>
              <a:t>‹#›</a:t>
            </a:fld>
            <a:endParaRPr lang="ru-RU"/>
          </a:p>
        </p:txBody>
      </p:sp>
    </p:spTree>
    <p:extLst>
      <p:ext uri="{BB962C8B-B14F-4D97-AF65-F5344CB8AC3E}">
        <p14:creationId xmlns:p14="http://schemas.microsoft.com/office/powerpoint/2010/main" val="2751562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29A7CC7-DE1D-48A8-9AC5-9F5AD769AAF4}" type="datetimeFigureOut">
              <a:rPr lang="ru-RU" smtClean="0"/>
              <a:t>11.03.2024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9896F47-27D9-4D2E-BD96-8C95B560CF5B}" type="slidenum">
              <a:rPr lang="ru-RU" smtClean="0"/>
              <a:t>‹#›</a:t>
            </a:fld>
            <a:endParaRPr lang="ru-RU"/>
          </a:p>
        </p:txBody>
      </p:sp>
    </p:spTree>
    <p:extLst>
      <p:ext uri="{BB962C8B-B14F-4D97-AF65-F5344CB8AC3E}">
        <p14:creationId xmlns:p14="http://schemas.microsoft.com/office/powerpoint/2010/main" val="420886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29A7CC7-DE1D-48A8-9AC5-9F5AD769AAF4}" type="datetimeFigureOut">
              <a:rPr lang="ru-RU" smtClean="0"/>
              <a:t>11.03.2024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896F47-27D9-4D2E-BD96-8C95B560CF5B}" type="slidenum">
              <a:rPr lang="ru-RU" smtClean="0"/>
              <a:t>‹#›</a:t>
            </a:fld>
            <a:endParaRPr lang="ru-RU"/>
          </a:p>
        </p:txBody>
      </p:sp>
    </p:spTree>
    <p:extLst>
      <p:ext uri="{BB962C8B-B14F-4D97-AF65-F5344CB8AC3E}">
        <p14:creationId xmlns:p14="http://schemas.microsoft.com/office/powerpoint/2010/main" val="23902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29A7CC7-DE1D-48A8-9AC5-9F5AD769AAF4}" type="datetimeFigureOut">
              <a:rPr lang="ru-RU" smtClean="0"/>
              <a:t>11.03.2024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9896F47-27D9-4D2E-BD96-8C95B560CF5B}" type="slidenum">
              <a:rPr lang="ru-RU" smtClean="0"/>
              <a:t>‹#›</a:t>
            </a:fld>
            <a:endParaRPr lang="ru-RU"/>
          </a:p>
        </p:txBody>
      </p:sp>
    </p:spTree>
    <p:extLst>
      <p:ext uri="{BB962C8B-B14F-4D97-AF65-F5344CB8AC3E}">
        <p14:creationId xmlns:p14="http://schemas.microsoft.com/office/powerpoint/2010/main" val="92053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29A7CC7-DE1D-48A8-9AC5-9F5AD769AAF4}" type="datetimeFigureOut">
              <a:rPr lang="ru-RU" smtClean="0"/>
              <a:t>11.03.2024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9896F47-27D9-4D2E-BD96-8C95B560CF5B}" type="slidenum">
              <a:rPr lang="ru-RU" smtClean="0"/>
              <a:t>‹#›</a:t>
            </a:fld>
            <a:endParaRPr lang="ru-RU"/>
          </a:p>
        </p:txBody>
      </p:sp>
    </p:spTree>
    <p:extLst>
      <p:ext uri="{BB962C8B-B14F-4D97-AF65-F5344CB8AC3E}">
        <p14:creationId xmlns:p14="http://schemas.microsoft.com/office/powerpoint/2010/main" val="222609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29A7CC7-DE1D-48A8-9AC5-9F5AD769AAF4}" type="datetimeFigureOut">
              <a:rPr lang="ru-RU" smtClean="0"/>
              <a:t>11.03.2024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9896F47-27D9-4D2E-BD96-8C95B560CF5B}" type="slidenum">
              <a:rPr lang="ru-RU" smtClean="0"/>
              <a:t>‹#›</a:t>
            </a:fld>
            <a:endParaRPr lang="ru-RU"/>
          </a:p>
        </p:txBody>
      </p:sp>
    </p:spTree>
    <p:extLst>
      <p:ext uri="{BB962C8B-B14F-4D97-AF65-F5344CB8AC3E}">
        <p14:creationId xmlns:p14="http://schemas.microsoft.com/office/powerpoint/2010/main" val="347944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29A7CC7-DE1D-48A8-9AC5-9F5AD769AAF4}" type="datetimeFigureOut">
              <a:rPr lang="ru-RU" smtClean="0"/>
              <a:t>11.03.2024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896F47-27D9-4D2E-BD96-8C95B560CF5B}" type="slidenum">
              <a:rPr lang="ru-RU" smtClean="0"/>
              <a:t>‹#›</a:t>
            </a:fld>
            <a:endParaRPr lang="ru-RU"/>
          </a:p>
        </p:txBody>
      </p:sp>
    </p:spTree>
    <p:extLst>
      <p:ext uri="{BB962C8B-B14F-4D97-AF65-F5344CB8AC3E}">
        <p14:creationId xmlns:p14="http://schemas.microsoft.com/office/powerpoint/2010/main" val="9359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29A7CC7-DE1D-48A8-9AC5-9F5AD769AAF4}" type="datetimeFigureOut">
              <a:rPr lang="ru-RU" smtClean="0"/>
              <a:t>11.03.2024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9896F47-27D9-4D2E-BD96-8C95B560CF5B}" type="slidenum">
              <a:rPr lang="ru-RU" smtClean="0"/>
              <a:t>‹#›</a:t>
            </a:fld>
            <a:endParaRPr lang="ru-RU"/>
          </a:p>
        </p:txBody>
      </p:sp>
    </p:spTree>
    <p:extLst>
      <p:ext uri="{BB962C8B-B14F-4D97-AF65-F5344CB8AC3E}">
        <p14:creationId xmlns:p14="http://schemas.microsoft.com/office/powerpoint/2010/main" val="97003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9A7CC7-DE1D-48A8-9AC5-9F5AD769AAF4}" type="datetimeFigureOut">
              <a:rPr lang="ru-RU" smtClean="0"/>
              <a:t>11.03.2024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96F47-27D9-4D2E-BD96-8C95B560CF5B}" type="slidenum">
              <a:rPr lang="ru-RU" smtClean="0"/>
              <a:t>‹#›</a:t>
            </a:fld>
            <a:endParaRPr lang="ru-RU"/>
          </a:p>
        </p:txBody>
      </p:sp>
    </p:spTree>
    <p:extLst>
      <p:ext uri="{BB962C8B-B14F-4D97-AF65-F5344CB8AC3E}">
        <p14:creationId xmlns:p14="http://schemas.microsoft.com/office/powerpoint/2010/main" val="1088349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7"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Layout" Target="../slideLayouts/slideLayout1.xml"/><Relationship Id="rId9" Type="http://schemas.openxmlformats.org/officeDocument/2006/relationships/image" Target="../media/image7.sv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7"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Layout" Target="../slideLayouts/slideLayout2.xm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7" Type="http://schemas.openxmlformats.org/officeDocument/2006/relationships/image" Target="../media/image3.svg"/><Relationship Id="rId2" Type="http://schemas.openxmlformats.org/officeDocument/2006/relationships/image" Target="../media/image3.png"/><Relationship Id="rId1" Type="http://schemas.openxmlformats.org/officeDocument/2006/relationships/slideLayout" Target="../slideLayouts/slideLayout2.xml"/><Relationship Id="rId10" Type="http://schemas.openxmlformats.org/officeDocument/2006/relationships/image" Target="../media/image1.png"/><Relationship Id="rId9" Type="http://schemas.openxmlformats.org/officeDocument/2006/relationships/image" Target="../media/image7.sv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7"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Layout" Target="../slideLayouts/slideLayout2.xml"/><Relationship Id="rId9" Type="http://schemas.openxmlformats.org/officeDocument/2006/relationships/image" Target="../media/image7.svg"/></Relationships>
</file>

<file path=ppt/slides/_rels/slide5.xml.rels><?xml version="1.0" encoding="UTF-8" standalone="yes"?>
<Relationships xmlns="http://schemas.openxmlformats.org/package/2006/relationships"><Relationship Id="rId7" Type="http://schemas.openxmlformats.org/officeDocument/2006/relationships/image" Target="../media/image3.svg"/><Relationship Id="rId2" Type="http://schemas.openxmlformats.org/officeDocument/2006/relationships/image" Target="../media/image3.png"/><Relationship Id="rId1" Type="http://schemas.openxmlformats.org/officeDocument/2006/relationships/slideLayout" Target="../slideLayouts/slideLayout2.xml"/><Relationship Id="rId10" Type="http://schemas.openxmlformats.org/officeDocument/2006/relationships/image" Target="../media/image1.png"/><Relationship Id="rId9" Type="http://schemas.openxmlformats.org/officeDocument/2006/relationships/image" Target="../media/image7.sv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7.sv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hyperlink" Target="https://t.me/digit47" TargetMode="External"/><Relationship Id="rId4" Type="http://schemas.openxmlformats.org/officeDocument/2006/relationships/image" Target="../media/image4.png"/><Relationship Id="rId9"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67235" y="317723"/>
            <a:ext cx="7772400" cy="1470025"/>
          </a:xfrm>
        </p:spPr>
        <p:txBody>
          <a:bodyPr>
            <a:normAutofit fontScale="90000"/>
          </a:bodyPr>
          <a:lstStyle/>
          <a:p>
            <a:r>
              <a:rPr lang="ru-RU" dirty="0"/>
              <a:t/>
            </a:r>
            <a:br>
              <a:rPr lang="ru-RU" dirty="0"/>
            </a:br>
            <a:r>
              <a:rPr lang="ru-RU" sz="2200" dirty="0">
                <a:solidFill>
                  <a:srgbClr val="002060"/>
                </a:solidFill>
              </a:rPr>
              <a:t> </a:t>
            </a:r>
            <a:r>
              <a:rPr lang="ru-RU" sz="2200" b="1" i="1" dirty="0" smtClean="0">
                <a:solidFill>
                  <a:srgbClr val="002060"/>
                </a:solidFill>
                <a:latin typeface="Times New Roman" panose="02020603050405020304" pitchFamily="18" charset="0"/>
                <a:cs typeface="Times New Roman" panose="02020603050405020304" pitchFamily="18" charset="0"/>
              </a:rPr>
              <a:t>Заседание Комиссии </a:t>
            </a:r>
            <a:r>
              <a:rPr lang="ru-RU" sz="2200" b="1" i="1" dirty="0">
                <a:solidFill>
                  <a:srgbClr val="002060"/>
                </a:solidFill>
                <a:latin typeface="Times New Roman" panose="02020603050405020304" pitchFamily="18" charset="0"/>
                <a:cs typeface="Times New Roman" panose="02020603050405020304" pitchFamily="18" charset="0"/>
              </a:rPr>
              <a:t>по повышению качества и доступности предоставления государственных и муниципальных услуг </a:t>
            </a:r>
            <a:r>
              <a:rPr lang="ru-RU" sz="2200" b="1" i="1" dirty="0" smtClean="0">
                <a:solidFill>
                  <a:srgbClr val="002060"/>
                </a:solidFill>
                <a:latin typeface="Times New Roman" panose="02020603050405020304" pitchFamily="18" charset="0"/>
                <a:cs typeface="Times New Roman" panose="02020603050405020304" pitchFamily="18" charset="0"/>
              </a:rPr>
              <a:t/>
            </a:r>
            <a:br>
              <a:rPr lang="ru-RU" sz="2200" b="1" i="1" dirty="0" smtClean="0">
                <a:solidFill>
                  <a:srgbClr val="002060"/>
                </a:solidFill>
                <a:latin typeface="Times New Roman" panose="02020603050405020304" pitchFamily="18" charset="0"/>
                <a:cs typeface="Times New Roman" panose="02020603050405020304" pitchFamily="18" charset="0"/>
              </a:rPr>
            </a:br>
            <a:r>
              <a:rPr lang="ru-RU" sz="2200" b="1" i="1" dirty="0" smtClean="0">
                <a:solidFill>
                  <a:srgbClr val="002060"/>
                </a:solidFill>
                <a:latin typeface="Times New Roman" panose="02020603050405020304" pitchFamily="18" charset="0"/>
                <a:cs typeface="Times New Roman" panose="02020603050405020304" pitchFamily="18" charset="0"/>
              </a:rPr>
              <a:t>в </a:t>
            </a:r>
            <a:r>
              <a:rPr lang="ru-RU" sz="2200" b="1" i="1" dirty="0">
                <a:solidFill>
                  <a:srgbClr val="002060"/>
                </a:solidFill>
                <a:latin typeface="Times New Roman" panose="02020603050405020304" pitchFamily="18" charset="0"/>
                <a:cs typeface="Times New Roman" panose="02020603050405020304" pitchFamily="18" charset="0"/>
              </a:rPr>
              <a:t>Ленинградской области </a:t>
            </a:r>
          </a:p>
        </p:txBody>
      </p:sp>
      <p:sp>
        <p:nvSpPr>
          <p:cNvPr id="3" name="Подзаголовок 2"/>
          <p:cNvSpPr>
            <a:spLocks noGrp="1"/>
          </p:cNvSpPr>
          <p:nvPr>
            <p:ph type="subTitle" idx="1"/>
          </p:nvPr>
        </p:nvSpPr>
        <p:spPr>
          <a:xfrm>
            <a:off x="179512" y="3886200"/>
            <a:ext cx="8784976" cy="2351112"/>
          </a:xfrm>
        </p:spPr>
        <p:txBody>
          <a:bodyPr>
            <a:normAutofit/>
          </a:bodyPr>
          <a:lstStyle/>
          <a:p>
            <a:pPr algn="l"/>
            <a:r>
              <a:rPr lang="ru-RU" sz="1900" b="1" i="1" dirty="0" smtClean="0">
                <a:solidFill>
                  <a:srgbClr val="002060"/>
                </a:solidFill>
                <a:latin typeface="Times New Roman" panose="02020603050405020304" pitchFamily="18" charset="0"/>
                <a:cs typeface="Times New Roman" panose="02020603050405020304" pitchFamily="18" charset="0"/>
              </a:rPr>
              <a:t>Заместитель председателя</a:t>
            </a:r>
          </a:p>
          <a:p>
            <a:pPr algn="l"/>
            <a:r>
              <a:rPr lang="ru-RU" sz="1900" b="1" i="1" dirty="0" smtClean="0">
                <a:solidFill>
                  <a:srgbClr val="002060"/>
                </a:solidFill>
                <a:latin typeface="Times New Roman" panose="02020603050405020304" pitchFamily="18" charset="0"/>
                <a:cs typeface="Times New Roman" panose="02020603050405020304" pitchFamily="18" charset="0"/>
              </a:rPr>
              <a:t>Комитета цифрового развития </a:t>
            </a:r>
          </a:p>
          <a:p>
            <a:pPr algn="l"/>
            <a:r>
              <a:rPr lang="ru-RU" sz="1900" b="1" i="1" dirty="0" smtClean="0">
                <a:solidFill>
                  <a:srgbClr val="002060"/>
                </a:solidFill>
                <a:latin typeface="Times New Roman" panose="02020603050405020304" pitchFamily="18" charset="0"/>
                <a:cs typeface="Times New Roman" panose="02020603050405020304" pitchFamily="18" charset="0"/>
              </a:rPr>
              <a:t>Ленинградской области    </a:t>
            </a:r>
          </a:p>
          <a:p>
            <a:pPr algn="l"/>
            <a:endParaRPr lang="ru-RU" sz="1900" b="1" i="1" dirty="0" smtClean="0">
              <a:solidFill>
                <a:srgbClr val="002060"/>
              </a:solidFill>
              <a:latin typeface="Times New Roman" panose="02020603050405020304" pitchFamily="18" charset="0"/>
              <a:cs typeface="Times New Roman" panose="02020603050405020304" pitchFamily="18" charset="0"/>
            </a:endParaRPr>
          </a:p>
          <a:p>
            <a:pPr algn="l"/>
            <a:r>
              <a:rPr lang="ru-RU" sz="1900" b="1" i="1" dirty="0" smtClean="0">
                <a:solidFill>
                  <a:srgbClr val="002060"/>
                </a:solidFill>
                <a:latin typeface="Times New Roman" panose="02020603050405020304" pitchFamily="18" charset="0"/>
                <a:cs typeface="Times New Roman" panose="02020603050405020304" pitchFamily="18" charset="0"/>
              </a:rPr>
              <a:t>Клечиков Александр Владимирович             </a:t>
            </a:r>
          </a:p>
          <a:p>
            <a:pPr algn="l"/>
            <a:endParaRPr lang="ru-RU" dirty="0"/>
          </a:p>
        </p:txBody>
      </p:sp>
      <p:pic>
        <p:nvPicPr>
          <p:cNvPr id="4" name="Рисунок 3">
            <a:extLst>
              <a:ext uri="{FF2B5EF4-FFF2-40B4-BE49-F238E27FC236}">
                <a16:creationId xmlns:a16="http://schemas.microsoft.com/office/drawing/2014/main" xmlns="" id="{B7D79BF0-BF0C-B97B-6C4F-E232EA10C82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120414" y="89808"/>
            <a:ext cx="2980830" cy="962928"/>
          </a:xfrm>
          <a:prstGeom prst="rect">
            <a:avLst/>
          </a:prstGeom>
        </p:spPr>
      </p:pic>
      <p:pic>
        <p:nvPicPr>
          <p:cNvPr id="5" name="Рисунок 4">
            <a:extLst>
              <a:ext uri="{FF2B5EF4-FFF2-40B4-BE49-F238E27FC236}">
                <a16:creationId xmlns:a16="http://schemas.microsoft.com/office/drawing/2014/main" xmlns="" id="{348F454A-D079-62B9-DB97-A802BAB471E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37128" y="6021288"/>
            <a:ext cx="9181127" cy="836712"/>
          </a:xfrm>
          <a:prstGeom prst="rect">
            <a:avLst/>
          </a:prstGeom>
        </p:spPr>
      </p:pic>
      <p:sp>
        <p:nvSpPr>
          <p:cNvPr id="7" name="TextBox 6"/>
          <p:cNvSpPr txBox="1"/>
          <p:nvPr/>
        </p:nvSpPr>
        <p:spPr>
          <a:xfrm>
            <a:off x="5148064" y="2996952"/>
            <a:ext cx="3816424" cy="800219"/>
          </a:xfrm>
          <a:prstGeom prst="rect">
            <a:avLst/>
          </a:prstGeom>
          <a:noFill/>
        </p:spPr>
        <p:txBody>
          <a:bodyPr wrap="square" rtlCol="0">
            <a:spAutoFit/>
          </a:bodyPr>
          <a:lstStyle/>
          <a:p>
            <a:endParaRPr lang="ru-RU" dirty="0" smtClean="0"/>
          </a:p>
          <a:p>
            <a:r>
              <a:rPr lang="ru-RU" sz="2800" b="1" i="1" dirty="0" smtClean="0">
                <a:solidFill>
                  <a:srgbClr val="002060"/>
                </a:solidFill>
                <a:latin typeface="Times New Roman" panose="02020603050405020304" pitchFamily="18" charset="0"/>
                <a:cs typeface="Times New Roman" panose="02020603050405020304" pitchFamily="18" charset="0"/>
              </a:rPr>
              <a:t>11 марта 2024 года</a:t>
            </a:r>
            <a:endParaRPr lang="ru-RU" sz="2800" b="1" i="1" dirty="0">
              <a:solidFill>
                <a:srgbClr val="00206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19666" y="2239997"/>
            <a:ext cx="8280920" cy="646331"/>
          </a:xfrm>
          <a:prstGeom prst="rect">
            <a:avLst/>
          </a:prstGeom>
          <a:noFill/>
        </p:spPr>
        <p:txBody>
          <a:bodyPr wrap="square" rtlCol="0">
            <a:spAutoFit/>
          </a:bodyPr>
          <a:lstStyle/>
          <a:p>
            <a:pPr algn="ctr"/>
            <a:r>
              <a:rPr lang="ru-RU" sz="3600" b="1" i="1" dirty="0" smtClean="0">
                <a:solidFill>
                  <a:srgbClr val="002060"/>
                </a:solidFill>
                <a:latin typeface="Times New Roman" panose="02020603050405020304" pitchFamily="18" charset="0"/>
                <a:cs typeface="Times New Roman" panose="02020603050405020304" pitchFamily="18" charset="0"/>
              </a:rPr>
              <a:t>О закрытии старой версии РПГУ</a:t>
            </a:r>
            <a:endParaRPr lang="ru-RU" sz="3600" b="1"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6961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548680"/>
            <a:ext cx="8229600" cy="981912"/>
          </a:xfrm>
        </p:spPr>
        <p:txBody>
          <a:bodyPr>
            <a:normAutofit fontScale="90000"/>
          </a:bodyPr>
          <a:lstStyle/>
          <a:p>
            <a:r>
              <a:rPr lang="ru-RU" sz="3200" b="1" i="1" dirty="0" smtClean="0">
                <a:solidFill>
                  <a:srgbClr val="002060"/>
                </a:solidFill>
                <a:latin typeface="Times New Roman" panose="02020603050405020304" pitchFamily="18" charset="0"/>
                <a:cs typeface="Times New Roman" panose="02020603050405020304" pitchFamily="18" charset="0"/>
              </a:rPr>
              <a:t>Статистика по услугам старого портала </a:t>
            </a:r>
            <a:br>
              <a:rPr lang="ru-RU" sz="3200" b="1" i="1" dirty="0" smtClean="0">
                <a:solidFill>
                  <a:srgbClr val="002060"/>
                </a:solidFill>
                <a:latin typeface="Times New Roman" panose="02020603050405020304" pitchFamily="18" charset="0"/>
                <a:cs typeface="Times New Roman" panose="02020603050405020304" pitchFamily="18" charset="0"/>
              </a:rPr>
            </a:br>
            <a:r>
              <a:rPr lang="ru-RU" sz="3200" b="1" i="1" dirty="0" smtClean="0">
                <a:solidFill>
                  <a:srgbClr val="002060"/>
                </a:solidFill>
                <a:latin typeface="Times New Roman" panose="02020603050405020304" pitchFamily="18" charset="0"/>
                <a:cs typeface="Times New Roman" panose="02020603050405020304" pitchFamily="18" charset="0"/>
              </a:rPr>
              <a:t>за 2023 год</a:t>
            </a:r>
            <a:endParaRPr lang="ru-RU" sz="3200" b="1" i="1" dirty="0">
              <a:solidFill>
                <a:srgbClr val="002060"/>
              </a:solidFill>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380962269"/>
              </p:ext>
            </p:extLst>
          </p:nvPr>
        </p:nvGraphicFramePr>
        <p:xfrm>
          <a:off x="467544" y="1700808"/>
          <a:ext cx="8496944" cy="4176462"/>
        </p:xfrm>
        <a:graphic>
          <a:graphicData uri="http://schemas.openxmlformats.org/drawingml/2006/table">
            <a:tbl>
              <a:tblPr firstRow="1" firstCol="1" bandRow="1">
                <a:tableStyleId>{5C22544A-7EE6-4342-B048-85BDC9FD1C3A}</a:tableStyleId>
              </a:tblPr>
              <a:tblGrid>
                <a:gridCol w="7878985"/>
                <a:gridCol w="617959"/>
              </a:tblGrid>
              <a:tr h="696077">
                <a:tc>
                  <a:txBody>
                    <a:bodyPr/>
                    <a:lstStyle/>
                    <a:p>
                      <a:pPr>
                        <a:lnSpc>
                          <a:spcPct val="115000"/>
                        </a:lnSpc>
                        <a:spcAft>
                          <a:spcPts val="0"/>
                        </a:spcAft>
                      </a:pPr>
                      <a:r>
                        <a:rPr lang="ru-RU" sz="2000" dirty="0">
                          <a:solidFill>
                            <a:schemeClr val="bg1"/>
                          </a:solidFill>
                          <a:effectLst/>
                          <a:latin typeface="Times New Roman" panose="02020603050405020304" pitchFamily="18" charset="0"/>
                          <a:cs typeface="Times New Roman" panose="02020603050405020304" pitchFamily="18" charset="0"/>
                        </a:rPr>
                        <a:t>Количество </a:t>
                      </a:r>
                      <a:r>
                        <a:rPr lang="ru-RU" sz="2000" dirty="0" smtClean="0">
                          <a:solidFill>
                            <a:schemeClr val="bg1"/>
                          </a:solidFill>
                          <a:effectLst/>
                          <a:latin typeface="Times New Roman" panose="02020603050405020304" pitchFamily="18" charset="0"/>
                          <a:cs typeface="Times New Roman" panose="02020603050405020304" pitchFamily="18" charset="0"/>
                        </a:rPr>
                        <a:t>услуг, </a:t>
                      </a:r>
                      <a:r>
                        <a:rPr lang="ru-RU" sz="2000" dirty="0">
                          <a:solidFill>
                            <a:schemeClr val="bg1"/>
                          </a:solidFill>
                          <a:effectLst/>
                          <a:latin typeface="Times New Roman" panose="02020603050405020304" pitchFamily="18" charset="0"/>
                          <a:cs typeface="Times New Roman" panose="02020603050405020304" pitchFamily="18" charset="0"/>
                        </a:rPr>
                        <a:t>заявлений по которым </a:t>
                      </a:r>
                      <a:r>
                        <a:rPr lang="ru-RU" sz="2000" dirty="0" smtClean="0">
                          <a:solidFill>
                            <a:schemeClr val="bg1"/>
                          </a:solidFill>
                          <a:effectLst/>
                          <a:latin typeface="Times New Roman" panose="02020603050405020304" pitchFamily="18" charset="0"/>
                          <a:cs typeface="Times New Roman" panose="02020603050405020304" pitchFamily="18" charset="0"/>
                        </a:rPr>
                        <a:t>более</a:t>
                      </a:r>
                      <a:r>
                        <a:rPr lang="ru-RU" sz="2000" baseline="0" dirty="0" smtClean="0">
                          <a:solidFill>
                            <a:schemeClr val="bg1"/>
                          </a:solidFill>
                          <a:effectLst/>
                          <a:latin typeface="Times New Roman" panose="02020603050405020304" pitchFamily="18" charset="0"/>
                          <a:cs typeface="Times New Roman" panose="02020603050405020304" pitchFamily="18" charset="0"/>
                        </a:rPr>
                        <a:t> 500</a:t>
                      </a:r>
                      <a:endParaRPr lang="ru-RU" sz="2000"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tx2">
                        <a:lumMod val="75000"/>
                      </a:schemeClr>
                    </a:solidFill>
                  </a:tcPr>
                </a:tc>
                <a:tc>
                  <a:txBody>
                    <a:bodyPr/>
                    <a:lstStyle/>
                    <a:p>
                      <a:pPr>
                        <a:lnSpc>
                          <a:spcPct val="115000"/>
                        </a:lnSpc>
                        <a:spcAft>
                          <a:spcPts val="0"/>
                        </a:spcAft>
                      </a:pPr>
                      <a:r>
                        <a:rPr lang="ru-RU" sz="2000" b="1" dirty="0" smtClean="0">
                          <a:solidFill>
                            <a:schemeClr val="bg1"/>
                          </a:solidFill>
                          <a:effectLst/>
                          <a:latin typeface="Times New Roman" panose="02020603050405020304" pitchFamily="18" charset="0"/>
                          <a:ea typeface="Calibri"/>
                          <a:cs typeface="Times New Roman" panose="02020603050405020304" pitchFamily="18" charset="0"/>
                        </a:rPr>
                        <a:t>1</a:t>
                      </a:r>
                      <a:endParaRPr lang="ru-RU" sz="20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tx2">
                        <a:lumMod val="75000"/>
                      </a:schemeClr>
                    </a:solidFill>
                  </a:tcPr>
                </a:tc>
              </a:tr>
              <a:tr h="696077">
                <a:tc>
                  <a:txBody>
                    <a:bodyPr/>
                    <a:lstStyle/>
                    <a:p>
                      <a:pPr>
                        <a:lnSpc>
                          <a:spcPct val="115000"/>
                        </a:lnSpc>
                        <a:spcAft>
                          <a:spcPts val="0"/>
                        </a:spcAft>
                      </a:pPr>
                      <a:r>
                        <a:rPr lang="ru-RU" sz="2000" dirty="0">
                          <a:solidFill>
                            <a:schemeClr val="bg1"/>
                          </a:solidFill>
                          <a:effectLst/>
                          <a:latin typeface="Times New Roman" panose="02020603050405020304" pitchFamily="18" charset="0"/>
                          <a:cs typeface="Times New Roman" panose="02020603050405020304" pitchFamily="18" charset="0"/>
                        </a:rPr>
                        <a:t>Количество </a:t>
                      </a:r>
                      <a:r>
                        <a:rPr lang="ru-RU" sz="2000" dirty="0" smtClean="0">
                          <a:solidFill>
                            <a:schemeClr val="bg1"/>
                          </a:solidFill>
                          <a:effectLst/>
                          <a:latin typeface="Times New Roman" panose="02020603050405020304" pitchFamily="18" charset="0"/>
                          <a:cs typeface="Times New Roman" panose="02020603050405020304" pitchFamily="18" charset="0"/>
                        </a:rPr>
                        <a:t>услуг, </a:t>
                      </a:r>
                      <a:r>
                        <a:rPr lang="ru-RU" sz="2000" dirty="0">
                          <a:solidFill>
                            <a:schemeClr val="bg1"/>
                          </a:solidFill>
                          <a:effectLst/>
                          <a:latin typeface="Times New Roman" panose="02020603050405020304" pitchFamily="18" charset="0"/>
                          <a:cs typeface="Times New Roman" panose="02020603050405020304" pitchFamily="18" charset="0"/>
                        </a:rPr>
                        <a:t>заявлений по которым от 100 до 500</a:t>
                      </a:r>
                      <a:endParaRPr lang="ru-RU" sz="2000"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tx2">
                        <a:lumMod val="75000"/>
                      </a:schemeClr>
                    </a:solidFill>
                  </a:tcPr>
                </a:tc>
                <a:tc>
                  <a:txBody>
                    <a:bodyPr/>
                    <a:lstStyle/>
                    <a:p>
                      <a:pPr>
                        <a:lnSpc>
                          <a:spcPct val="115000"/>
                        </a:lnSpc>
                        <a:spcAft>
                          <a:spcPts val="0"/>
                        </a:spcAft>
                      </a:pPr>
                      <a:r>
                        <a:rPr lang="ru-RU" sz="2000" b="1" dirty="0" smtClean="0">
                          <a:solidFill>
                            <a:schemeClr val="bg1"/>
                          </a:solidFill>
                          <a:effectLst/>
                          <a:latin typeface="Times New Roman" panose="02020603050405020304" pitchFamily="18" charset="0"/>
                          <a:ea typeface="Calibri"/>
                          <a:cs typeface="Times New Roman" panose="02020603050405020304" pitchFamily="18" charset="0"/>
                        </a:rPr>
                        <a:t>5</a:t>
                      </a:r>
                      <a:endParaRPr lang="ru-RU" sz="20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tx2">
                        <a:lumMod val="75000"/>
                      </a:schemeClr>
                    </a:solidFill>
                  </a:tcPr>
                </a:tc>
              </a:tr>
              <a:tr h="696077">
                <a:tc>
                  <a:txBody>
                    <a:bodyPr/>
                    <a:lstStyle/>
                    <a:p>
                      <a:pPr>
                        <a:lnSpc>
                          <a:spcPct val="115000"/>
                        </a:lnSpc>
                        <a:spcAft>
                          <a:spcPts val="0"/>
                        </a:spcAft>
                      </a:pPr>
                      <a:r>
                        <a:rPr lang="ru-RU" sz="2000" dirty="0">
                          <a:solidFill>
                            <a:schemeClr val="bg1"/>
                          </a:solidFill>
                          <a:effectLst/>
                          <a:latin typeface="Times New Roman" panose="02020603050405020304" pitchFamily="18" charset="0"/>
                          <a:cs typeface="Times New Roman" panose="02020603050405020304" pitchFamily="18" charset="0"/>
                        </a:rPr>
                        <a:t>Количество </a:t>
                      </a:r>
                      <a:r>
                        <a:rPr lang="ru-RU" sz="2000" dirty="0" smtClean="0">
                          <a:solidFill>
                            <a:schemeClr val="bg1"/>
                          </a:solidFill>
                          <a:effectLst/>
                          <a:latin typeface="Times New Roman" panose="02020603050405020304" pitchFamily="18" charset="0"/>
                          <a:cs typeface="Times New Roman" panose="02020603050405020304" pitchFamily="18" charset="0"/>
                        </a:rPr>
                        <a:t>услуг, </a:t>
                      </a:r>
                      <a:r>
                        <a:rPr lang="ru-RU" sz="2000" dirty="0">
                          <a:solidFill>
                            <a:schemeClr val="bg1"/>
                          </a:solidFill>
                          <a:effectLst/>
                          <a:latin typeface="Times New Roman" panose="02020603050405020304" pitchFamily="18" charset="0"/>
                          <a:cs typeface="Times New Roman" panose="02020603050405020304" pitchFamily="18" charset="0"/>
                        </a:rPr>
                        <a:t>заявлений по которым 50 до 100</a:t>
                      </a:r>
                      <a:endParaRPr lang="ru-RU" sz="2000"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tx2">
                        <a:lumMod val="75000"/>
                      </a:schemeClr>
                    </a:solidFill>
                  </a:tcPr>
                </a:tc>
                <a:tc>
                  <a:txBody>
                    <a:bodyPr/>
                    <a:lstStyle/>
                    <a:p>
                      <a:pPr>
                        <a:lnSpc>
                          <a:spcPct val="115000"/>
                        </a:lnSpc>
                        <a:spcAft>
                          <a:spcPts val="0"/>
                        </a:spcAft>
                      </a:pPr>
                      <a:r>
                        <a:rPr lang="ru-RU" sz="2000" b="1" dirty="0" smtClean="0">
                          <a:solidFill>
                            <a:schemeClr val="bg1"/>
                          </a:solidFill>
                          <a:effectLst/>
                          <a:latin typeface="Times New Roman" panose="02020603050405020304" pitchFamily="18" charset="0"/>
                          <a:ea typeface="Calibri"/>
                          <a:cs typeface="Times New Roman" panose="02020603050405020304" pitchFamily="18" charset="0"/>
                        </a:rPr>
                        <a:t>4</a:t>
                      </a:r>
                      <a:endParaRPr lang="ru-RU" sz="20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tx2">
                        <a:lumMod val="75000"/>
                      </a:schemeClr>
                    </a:solidFill>
                  </a:tcPr>
                </a:tc>
              </a:tr>
              <a:tr h="696077">
                <a:tc>
                  <a:txBody>
                    <a:bodyPr/>
                    <a:lstStyle/>
                    <a:p>
                      <a:pPr>
                        <a:lnSpc>
                          <a:spcPct val="115000"/>
                        </a:lnSpc>
                        <a:spcAft>
                          <a:spcPts val="0"/>
                        </a:spcAft>
                      </a:pPr>
                      <a:r>
                        <a:rPr lang="ru-RU" sz="2000" dirty="0">
                          <a:solidFill>
                            <a:schemeClr val="bg1"/>
                          </a:solidFill>
                          <a:effectLst/>
                          <a:latin typeface="Times New Roman" panose="02020603050405020304" pitchFamily="18" charset="0"/>
                          <a:cs typeface="Times New Roman" panose="02020603050405020304" pitchFamily="18" charset="0"/>
                        </a:rPr>
                        <a:t>Количество </a:t>
                      </a:r>
                      <a:r>
                        <a:rPr lang="ru-RU" sz="2000" dirty="0" smtClean="0">
                          <a:solidFill>
                            <a:schemeClr val="bg1"/>
                          </a:solidFill>
                          <a:effectLst/>
                          <a:latin typeface="Times New Roman" panose="02020603050405020304" pitchFamily="18" charset="0"/>
                          <a:cs typeface="Times New Roman" panose="02020603050405020304" pitchFamily="18" charset="0"/>
                        </a:rPr>
                        <a:t>услуг, </a:t>
                      </a:r>
                      <a:r>
                        <a:rPr lang="ru-RU" sz="2000" dirty="0">
                          <a:solidFill>
                            <a:schemeClr val="bg1"/>
                          </a:solidFill>
                          <a:effectLst/>
                          <a:latin typeface="Times New Roman" panose="02020603050405020304" pitchFamily="18" charset="0"/>
                          <a:cs typeface="Times New Roman" panose="02020603050405020304" pitchFamily="18" charset="0"/>
                        </a:rPr>
                        <a:t>заявлений по которым от 10 до 50</a:t>
                      </a:r>
                      <a:endParaRPr lang="ru-RU" sz="2000"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tx2">
                        <a:lumMod val="75000"/>
                      </a:schemeClr>
                    </a:solidFill>
                  </a:tcPr>
                </a:tc>
                <a:tc>
                  <a:txBody>
                    <a:bodyPr/>
                    <a:lstStyle/>
                    <a:p>
                      <a:pPr>
                        <a:lnSpc>
                          <a:spcPct val="115000"/>
                        </a:lnSpc>
                        <a:spcAft>
                          <a:spcPts val="0"/>
                        </a:spcAft>
                      </a:pPr>
                      <a:r>
                        <a:rPr lang="ru-RU" sz="2000" b="1" dirty="0" smtClean="0">
                          <a:solidFill>
                            <a:schemeClr val="bg1"/>
                          </a:solidFill>
                          <a:effectLst/>
                          <a:latin typeface="Times New Roman" panose="02020603050405020304" pitchFamily="18" charset="0"/>
                          <a:ea typeface="Calibri"/>
                          <a:cs typeface="Times New Roman" panose="02020603050405020304" pitchFamily="18" charset="0"/>
                        </a:rPr>
                        <a:t>8</a:t>
                      </a:r>
                      <a:endParaRPr lang="ru-RU" sz="20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tx2">
                        <a:lumMod val="75000"/>
                      </a:schemeClr>
                    </a:solidFill>
                  </a:tcPr>
                </a:tc>
              </a:tr>
              <a:tr h="696077">
                <a:tc>
                  <a:txBody>
                    <a:bodyPr/>
                    <a:lstStyle/>
                    <a:p>
                      <a:pPr>
                        <a:lnSpc>
                          <a:spcPct val="115000"/>
                        </a:lnSpc>
                        <a:spcAft>
                          <a:spcPts val="0"/>
                        </a:spcAft>
                      </a:pPr>
                      <a:r>
                        <a:rPr lang="ru-RU" sz="2000" dirty="0">
                          <a:solidFill>
                            <a:schemeClr val="bg1"/>
                          </a:solidFill>
                          <a:effectLst/>
                          <a:latin typeface="Times New Roman" panose="02020603050405020304" pitchFamily="18" charset="0"/>
                          <a:cs typeface="Times New Roman" panose="02020603050405020304" pitchFamily="18" charset="0"/>
                        </a:rPr>
                        <a:t>Количество </a:t>
                      </a:r>
                      <a:r>
                        <a:rPr lang="ru-RU" sz="2000" dirty="0" smtClean="0">
                          <a:solidFill>
                            <a:schemeClr val="bg1"/>
                          </a:solidFill>
                          <a:effectLst/>
                          <a:latin typeface="Times New Roman" panose="02020603050405020304" pitchFamily="18" charset="0"/>
                          <a:cs typeface="Times New Roman" panose="02020603050405020304" pitchFamily="18" charset="0"/>
                        </a:rPr>
                        <a:t>услуг, </a:t>
                      </a:r>
                      <a:r>
                        <a:rPr lang="ru-RU" sz="2000" dirty="0">
                          <a:solidFill>
                            <a:schemeClr val="bg1"/>
                          </a:solidFill>
                          <a:effectLst/>
                          <a:latin typeface="Times New Roman" panose="02020603050405020304" pitchFamily="18" charset="0"/>
                          <a:cs typeface="Times New Roman" panose="02020603050405020304" pitchFamily="18" charset="0"/>
                        </a:rPr>
                        <a:t>заявлений по которым менее 10</a:t>
                      </a:r>
                      <a:endParaRPr lang="ru-RU" sz="2000"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tx2">
                        <a:lumMod val="75000"/>
                      </a:schemeClr>
                    </a:solidFill>
                  </a:tcPr>
                </a:tc>
                <a:tc>
                  <a:txBody>
                    <a:bodyPr/>
                    <a:lstStyle/>
                    <a:p>
                      <a:pPr>
                        <a:lnSpc>
                          <a:spcPct val="115000"/>
                        </a:lnSpc>
                        <a:spcAft>
                          <a:spcPts val="0"/>
                        </a:spcAft>
                      </a:pPr>
                      <a:r>
                        <a:rPr lang="ru-RU" sz="2000" b="1" dirty="0" smtClean="0">
                          <a:solidFill>
                            <a:schemeClr val="bg1"/>
                          </a:solidFill>
                          <a:effectLst/>
                          <a:latin typeface="Times New Roman" panose="02020603050405020304" pitchFamily="18" charset="0"/>
                          <a:ea typeface="Calibri"/>
                          <a:cs typeface="Times New Roman" panose="02020603050405020304" pitchFamily="18" charset="0"/>
                        </a:rPr>
                        <a:t>39</a:t>
                      </a:r>
                      <a:endParaRPr lang="ru-RU" sz="20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tx2">
                        <a:lumMod val="75000"/>
                      </a:schemeClr>
                    </a:solidFill>
                  </a:tcPr>
                </a:tc>
              </a:tr>
              <a:tr h="696077">
                <a:tc>
                  <a:txBody>
                    <a:bodyPr/>
                    <a:lstStyle/>
                    <a:p>
                      <a:pPr>
                        <a:lnSpc>
                          <a:spcPct val="115000"/>
                        </a:lnSpc>
                        <a:spcAft>
                          <a:spcPts val="0"/>
                        </a:spcAft>
                      </a:pPr>
                      <a:r>
                        <a:rPr lang="ru-RU" sz="2000" dirty="0">
                          <a:solidFill>
                            <a:schemeClr val="bg1"/>
                          </a:solidFill>
                          <a:effectLst/>
                          <a:latin typeface="Times New Roman" panose="02020603050405020304" pitchFamily="18" charset="0"/>
                          <a:cs typeface="Times New Roman" panose="02020603050405020304" pitchFamily="18" charset="0"/>
                        </a:rPr>
                        <a:t>Количество </a:t>
                      </a:r>
                      <a:r>
                        <a:rPr lang="ru-RU" sz="2000" dirty="0" smtClean="0">
                          <a:solidFill>
                            <a:schemeClr val="bg1"/>
                          </a:solidFill>
                          <a:effectLst/>
                          <a:latin typeface="Times New Roman" panose="02020603050405020304" pitchFamily="18" charset="0"/>
                          <a:cs typeface="Times New Roman" panose="02020603050405020304" pitchFamily="18" charset="0"/>
                        </a:rPr>
                        <a:t>услуг, </a:t>
                      </a:r>
                      <a:r>
                        <a:rPr lang="ru-RU" sz="2000" dirty="0">
                          <a:solidFill>
                            <a:schemeClr val="bg1"/>
                          </a:solidFill>
                          <a:effectLst/>
                          <a:latin typeface="Times New Roman" panose="02020603050405020304" pitchFamily="18" charset="0"/>
                          <a:cs typeface="Times New Roman" panose="02020603050405020304" pitchFamily="18" charset="0"/>
                        </a:rPr>
                        <a:t>заявлений по которым 0</a:t>
                      </a:r>
                      <a:endParaRPr lang="ru-RU" sz="2000"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tx2">
                        <a:lumMod val="75000"/>
                      </a:schemeClr>
                    </a:solidFill>
                  </a:tcPr>
                </a:tc>
                <a:tc>
                  <a:txBody>
                    <a:bodyPr/>
                    <a:lstStyle/>
                    <a:p>
                      <a:pPr>
                        <a:lnSpc>
                          <a:spcPct val="115000"/>
                        </a:lnSpc>
                        <a:spcAft>
                          <a:spcPts val="0"/>
                        </a:spcAft>
                      </a:pPr>
                      <a:r>
                        <a:rPr lang="ru-RU" sz="2000" b="1" dirty="0" smtClean="0">
                          <a:solidFill>
                            <a:schemeClr val="bg1"/>
                          </a:solidFill>
                          <a:effectLst/>
                          <a:latin typeface="Times New Roman" panose="02020603050405020304" pitchFamily="18" charset="0"/>
                          <a:ea typeface="Calibri"/>
                          <a:cs typeface="Times New Roman" panose="02020603050405020304" pitchFamily="18" charset="0"/>
                        </a:rPr>
                        <a:t>70</a:t>
                      </a:r>
                      <a:endParaRPr lang="ru-RU" sz="20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solidFill>
                      <a:schemeClr val="tx2">
                        <a:lumMod val="75000"/>
                      </a:schemeClr>
                    </a:solidFill>
                  </a:tcPr>
                </a:tc>
              </a:tr>
            </a:tbl>
          </a:graphicData>
        </a:graphic>
      </p:graphicFrame>
      <p:sp>
        <p:nvSpPr>
          <p:cNvPr id="5" name="Rectangle 1"/>
          <p:cNvSpPr>
            <a:spLocks noChangeArrowheads="1"/>
          </p:cNvSpPr>
          <p:nvPr/>
        </p:nvSpPr>
        <p:spPr bwMode="auto">
          <a:xfrm>
            <a:off x="232900" y="811056"/>
            <a:ext cx="2879763"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2000"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ru-RU" altLang="ru-RU" sz="2800" b="1" dirty="0" smtClean="0">
                <a:solidFill>
                  <a:srgbClr val="002060"/>
                </a:solidFill>
                <a:latin typeface="Times New Roman" panose="02020603050405020304" pitchFamily="18" charset="0"/>
                <a:cs typeface="Times New Roman" panose="02020603050405020304" pitchFamily="18" charset="0"/>
              </a:rPr>
              <a:t>Всего услуг - 132</a:t>
            </a:r>
            <a:endParaRPr kumimoji="0" lang="ru-RU" altLang="ru-RU" sz="2800" b="1"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2000" b="0" i="0" u="none" strike="noStrike" cap="none" normalizeH="0" baseline="0" dirty="0" smtClean="0">
              <a:ln>
                <a:noFill/>
              </a:ln>
              <a:solidFill>
                <a:srgbClr val="002060"/>
              </a:solidFill>
              <a:effectLst/>
              <a:latin typeface="Arial" pitchFamily="34" charset="0"/>
              <a:cs typeface="Arial" pitchFamily="34" charset="0"/>
            </a:endParaRPr>
          </a:p>
        </p:txBody>
      </p:sp>
      <p:pic>
        <p:nvPicPr>
          <p:cNvPr id="8" name="Рисунок 7">
            <a:extLst>
              <a:ext uri="{FF2B5EF4-FFF2-40B4-BE49-F238E27FC236}">
                <a16:creationId xmlns="" xmlns:a16="http://schemas.microsoft.com/office/drawing/2014/main" id="{B7D79BF0-BF0C-B97B-6C4F-E232EA10C82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6300192" y="-9768"/>
            <a:ext cx="2540934" cy="820824"/>
          </a:xfrm>
          <a:prstGeom prst="rect">
            <a:avLst/>
          </a:prstGeom>
        </p:spPr>
      </p:pic>
      <p:sp>
        <p:nvSpPr>
          <p:cNvPr id="9" name="TextBox 8"/>
          <p:cNvSpPr txBox="1"/>
          <p:nvPr/>
        </p:nvSpPr>
        <p:spPr>
          <a:xfrm>
            <a:off x="827584" y="6021288"/>
            <a:ext cx="6912768" cy="461665"/>
          </a:xfrm>
          <a:prstGeom prst="rect">
            <a:avLst/>
          </a:prstGeom>
          <a:noFill/>
        </p:spPr>
        <p:txBody>
          <a:bodyPr wrap="square" rtlCol="0">
            <a:spAutoFit/>
          </a:bodyPr>
          <a:lstStyle/>
          <a:p>
            <a:r>
              <a:rPr lang="ru-RU" sz="2400" b="1" dirty="0" smtClean="0">
                <a:solidFill>
                  <a:schemeClr val="tx2">
                    <a:lumMod val="75000"/>
                  </a:schemeClr>
                </a:solidFill>
              </a:rPr>
              <a:t>5 услуг переводятся на новый портал в рамках ГК</a:t>
            </a:r>
            <a:endParaRPr lang="ru-RU" sz="2400" b="1" dirty="0">
              <a:solidFill>
                <a:schemeClr val="tx2">
                  <a:lumMod val="75000"/>
                </a:schemeClr>
              </a:solidFill>
            </a:endParaRPr>
          </a:p>
        </p:txBody>
      </p:sp>
      <p:pic>
        <p:nvPicPr>
          <p:cNvPr id="10" name="Рисунок 9">
            <a:extLst>
              <a:ext uri="{FF2B5EF4-FFF2-40B4-BE49-F238E27FC236}">
                <a16:creationId xmlns:a16="http://schemas.microsoft.com/office/drawing/2014/main" xmlns="" id="{348F454A-D079-62B9-DB97-A802BAB471E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1" y="6106109"/>
            <a:ext cx="9144000" cy="751891"/>
          </a:xfrm>
          <a:prstGeom prst="rect">
            <a:avLst/>
          </a:prstGeom>
        </p:spPr>
      </p:pic>
    </p:spTree>
    <p:extLst>
      <p:ext uri="{BB962C8B-B14F-4D97-AF65-F5344CB8AC3E}">
        <p14:creationId xmlns:p14="http://schemas.microsoft.com/office/powerpoint/2010/main" val="3382077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solidFill>
                  <a:srgbClr val="002060"/>
                </a:solidFill>
                <a:latin typeface="Times New Roman" panose="02020603050405020304" pitchFamily="18" charset="0"/>
                <a:cs typeface="Times New Roman" panose="02020603050405020304" pitchFamily="18" charset="0"/>
              </a:rPr>
              <a:t/>
            </a:r>
            <a:br>
              <a:rPr lang="ru-RU" b="1" i="1" dirty="0" smtClean="0">
                <a:solidFill>
                  <a:srgbClr val="002060"/>
                </a:solidFill>
                <a:latin typeface="Times New Roman" panose="02020603050405020304" pitchFamily="18" charset="0"/>
                <a:cs typeface="Times New Roman" panose="02020603050405020304" pitchFamily="18" charset="0"/>
              </a:rPr>
            </a:br>
            <a:r>
              <a:rPr lang="ru-RU" b="1" i="1" dirty="0" smtClean="0">
                <a:solidFill>
                  <a:srgbClr val="002060"/>
                </a:solidFill>
                <a:latin typeface="Times New Roman" panose="02020603050405020304" pitchFamily="18" charset="0"/>
                <a:cs typeface="Times New Roman" panose="02020603050405020304" pitchFamily="18" charset="0"/>
              </a:rPr>
              <a:t>Закрытие старой версии РПГУ</a:t>
            </a:r>
            <a:endParaRPr lang="ru-RU" b="1" i="1" dirty="0">
              <a:solidFill>
                <a:srgbClr val="002060"/>
              </a:solidFill>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981715481"/>
              </p:ext>
            </p:extLst>
          </p:nvPr>
        </p:nvGraphicFramePr>
        <p:xfrm>
          <a:off x="467544" y="1772816"/>
          <a:ext cx="8280920" cy="3168352"/>
        </p:xfrm>
        <a:graphic>
          <a:graphicData uri="http://schemas.openxmlformats.org/drawingml/2006/table">
            <a:tbl>
              <a:tblPr>
                <a:tableStyleId>{5C22544A-7EE6-4342-B048-85BDC9FD1C3A}</a:tableStyleId>
              </a:tblPr>
              <a:tblGrid>
                <a:gridCol w="1249951"/>
                <a:gridCol w="4478988"/>
                <a:gridCol w="2551981"/>
              </a:tblGrid>
              <a:tr h="471882">
                <a:tc>
                  <a:txBody>
                    <a:bodyPr/>
                    <a:lstStyle/>
                    <a:p>
                      <a:pPr algn="ctr" fontAlgn="ctr"/>
                      <a:r>
                        <a:rPr lang="ru-RU" sz="2800" b="1" u="none" strike="noStrike" dirty="0">
                          <a:solidFill>
                            <a:schemeClr val="bg1"/>
                          </a:solidFill>
                          <a:effectLst/>
                          <a:latin typeface="Times New Roman" panose="02020603050405020304" pitchFamily="18" charset="0"/>
                          <a:cs typeface="Times New Roman" panose="02020603050405020304" pitchFamily="18" charset="0"/>
                        </a:rPr>
                        <a:t>№ п/п</a:t>
                      </a:r>
                      <a:endParaRPr lang="ru-RU"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solidFill>
                      <a:schemeClr val="tx2">
                        <a:lumMod val="75000"/>
                      </a:schemeClr>
                    </a:solidFill>
                  </a:tcPr>
                </a:tc>
                <a:tc>
                  <a:txBody>
                    <a:bodyPr/>
                    <a:lstStyle/>
                    <a:p>
                      <a:pPr algn="ctr" fontAlgn="ctr"/>
                      <a:r>
                        <a:rPr lang="ru-RU" sz="2800" b="1" u="none" strike="noStrike" dirty="0">
                          <a:solidFill>
                            <a:schemeClr val="bg1"/>
                          </a:solidFill>
                          <a:effectLst/>
                          <a:latin typeface="Times New Roman" panose="02020603050405020304" pitchFamily="18" charset="0"/>
                          <a:cs typeface="Times New Roman" panose="02020603050405020304" pitchFamily="18" charset="0"/>
                        </a:rPr>
                        <a:t>Сопутствующие действия</a:t>
                      </a:r>
                      <a:endParaRPr lang="ru-RU"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solidFill>
                      <a:schemeClr val="tx2">
                        <a:lumMod val="75000"/>
                      </a:schemeClr>
                    </a:solidFill>
                  </a:tcPr>
                </a:tc>
                <a:tc>
                  <a:txBody>
                    <a:bodyPr/>
                    <a:lstStyle/>
                    <a:p>
                      <a:pPr algn="ctr" fontAlgn="ctr"/>
                      <a:r>
                        <a:rPr lang="ru-RU" sz="2800" b="1" u="none" strike="noStrike" dirty="0">
                          <a:solidFill>
                            <a:schemeClr val="bg1"/>
                          </a:solidFill>
                          <a:effectLst/>
                          <a:latin typeface="Times New Roman" panose="02020603050405020304" pitchFamily="18" charset="0"/>
                          <a:cs typeface="Times New Roman" panose="02020603050405020304" pitchFamily="18" charset="0"/>
                        </a:rPr>
                        <a:t>Ответственные</a:t>
                      </a:r>
                      <a:endParaRPr lang="ru-RU"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solidFill>
                      <a:schemeClr val="tx2">
                        <a:lumMod val="75000"/>
                      </a:schemeClr>
                    </a:solidFill>
                  </a:tcPr>
                </a:tc>
              </a:tr>
              <a:tr h="2696470">
                <a:tc>
                  <a:txBody>
                    <a:bodyPr/>
                    <a:lstStyle/>
                    <a:p>
                      <a:pPr algn="ctr" fontAlgn="ctr"/>
                      <a:r>
                        <a:rPr lang="ru-RU" sz="2400" b="1" u="none" strike="noStrike" dirty="0">
                          <a:solidFill>
                            <a:schemeClr val="bg1"/>
                          </a:solidFill>
                          <a:effectLst/>
                          <a:latin typeface="Times New Roman" panose="02020603050405020304" pitchFamily="18" charset="0"/>
                          <a:cs typeface="Times New Roman" panose="02020603050405020304" pitchFamily="18" charset="0"/>
                        </a:rPr>
                        <a:t>1</a:t>
                      </a:r>
                      <a:endParaRPr lang="ru-RU" sz="2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solidFill>
                      <a:schemeClr val="tx2">
                        <a:lumMod val="75000"/>
                      </a:schemeClr>
                    </a:solidFill>
                  </a:tcPr>
                </a:tc>
                <a:tc>
                  <a:txBody>
                    <a:bodyPr/>
                    <a:lstStyle/>
                    <a:p>
                      <a:pPr algn="l" fontAlgn="ctr"/>
                      <a:r>
                        <a:rPr lang="ru-RU" sz="2400" b="1" u="none" strike="noStrike" dirty="0">
                          <a:solidFill>
                            <a:schemeClr val="bg1"/>
                          </a:solidFill>
                          <a:effectLst/>
                          <a:latin typeface="Times New Roman" panose="02020603050405020304" pitchFamily="18" charset="0"/>
                          <a:cs typeface="Times New Roman" panose="02020603050405020304" pitchFamily="18" charset="0"/>
                        </a:rPr>
                        <a:t>Требуется инвентаризация административных регламентов на предмет необходимости внесения изменений в части закрытия канала подачи РПГУ </a:t>
                      </a:r>
                      <a:br>
                        <a:rPr lang="ru-RU" sz="2400" b="1" u="none" strike="noStrike" dirty="0">
                          <a:solidFill>
                            <a:schemeClr val="bg1"/>
                          </a:solidFill>
                          <a:effectLst/>
                          <a:latin typeface="Times New Roman" panose="02020603050405020304" pitchFamily="18" charset="0"/>
                          <a:cs typeface="Times New Roman" panose="02020603050405020304" pitchFamily="18" charset="0"/>
                        </a:rPr>
                      </a:br>
                      <a:endParaRPr lang="ru-RU" sz="2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solidFill>
                      <a:schemeClr val="tx2">
                        <a:lumMod val="75000"/>
                      </a:schemeClr>
                    </a:solidFill>
                  </a:tcPr>
                </a:tc>
                <a:tc>
                  <a:txBody>
                    <a:bodyPr/>
                    <a:lstStyle/>
                    <a:p>
                      <a:pPr algn="l" fontAlgn="ctr"/>
                      <a:r>
                        <a:rPr lang="ru-RU" sz="2400" b="1" u="none" strike="noStrike" dirty="0">
                          <a:solidFill>
                            <a:schemeClr val="bg1"/>
                          </a:solidFill>
                          <a:effectLst/>
                          <a:latin typeface="Times New Roman" panose="02020603050405020304" pitchFamily="18" charset="0"/>
                          <a:cs typeface="Times New Roman" panose="02020603050405020304" pitchFamily="18" charset="0"/>
                        </a:rPr>
                        <a:t>Владельцы услуг - ОМСУ, ОИВ</a:t>
                      </a:r>
                      <a:endParaRPr lang="ru-RU" sz="2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solidFill>
                      <a:schemeClr val="tx2">
                        <a:lumMod val="75000"/>
                      </a:schemeClr>
                    </a:solidFill>
                  </a:tcPr>
                </a:tc>
              </a:tr>
            </a:tbl>
          </a:graphicData>
        </a:graphic>
      </p:graphicFrame>
      <p:pic>
        <p:nvPicPr>
          <p:cNvPr id="6" name="Рисунок 5">
            <a:extLst>
              <a:ext uri="{FF2B5EF4-FFF2-40B4-BE49-F238E27FC236}">
                <a16:creationId xmlns:a16="http://schemas.microsoft.com/office/drawing/2014/main" xmlns="" id="{348F454A-D079-62B9-DB97-A802BAB471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1" y="6106109"/>
            <a:ext cx="9144000" cy="751891"/>
          </a:xfrm>
          <a:prstGeom prst="rect">
            <a:avLst/>
          </a:prstGeom>
        </p:spPr>
      </p:pic>
      <p:pic>
        <p:nvPicPr>
          <p:cNvPr id="7" name="Рисунок 6">
            <a:extLst>
              <a:ext uri="{FF2B5EF4-FFF2-40B4-BE49-F238E27FC236}">
                <a16:creationId xmlns="" xmlns:a16="http://schemas.microsoft.com/office/drawing/2014/main" id="{B7D79BF0-BF0C-B97B-6C4F-E232EA10C82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6300192" y="-9768"/>
            <a:ext cx="2540934" cy="820824"/>
          </a:xfrm>
          <a:prstGeom prst="rect">
            <a:avLst/>
          </a:prstGeom>
        </p:spPr>
      </p:pic>
    </p:spTree>
    <p:extLst>
      <p:ext uri="{BB962C8B-B14F-4D97-AF65-F5344CB8AC3E}">
        <p14:creationId xmlns:p14="http://schemas.microsoft.com/office/powerpoint/2010/main" val="3339376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400644"/>
            <a:ext cx="8229600" cy="1143000"/>
          </a:xfrm>
        </p:spPr>
        <p:txBody>
          <a:bodyPr>
            <a:normAutofit/>
          </a:bodyPr>
          <a:lstStyle/>
          <a:p>
            <a:r>
              <a:rPr lang="ru-RU" sz="2400" b="1" i="1" dirty="0" smtClean="0">
                <a:solidFill>
                  <a:srgbClr val="002060"/>
                </a:solidFill>
                <a:latin typeface="Times New Roman" panose="02020603050405020304" pitchFamily="18" charset="0"/>
                <a:cs typeface="Times New Roman" panose="02020603050405020304" pitchFamily="18" charset="0"/>
              </a:rPr>
              <a:t>Услуги, запланированные к переводу на новый портал </a:t>
            </a:r>
            <a:br>
              <a:rPr lang="ru-RU" sz="2400" b="1" i="1" dirty="0" smtClean="0">
                <a:solidFill>
                  <a:srgbClr val="002060"/>
                </a:solidFill>
                <a:latin typeface="Times New Roman" panose="02020603050405020304" pitchFamily="18" charset="0"/>
                <a:cs typeface="Times New Roman" panose="02020603050405020304" pitchFamily="18" charset="0"/>
              </a:rPr>
            </a:br>
            <a:r>
              <a:rPr lang="ru-RU" sz="2400" b="1" i="1" dirty="0" smtClean="0">
                <a:solidFill>
                  <a:srgbClr val="002060"/>
                </a:solidFill>
                <a:latin typeface="Times New Roman" panose="02020603050405020304" pitchFamily="18" charset="0"/>
                <a:cs typeface="Times New Roman" panose="02020603050405020304" pitchFamily="18" charset="0"/>
              </a:rPr>
              <a:t>в рамках </a:t>
            </a:r>
            <a:r>
              <a:rPr lang="ru-RU" sz="2400" b="1" i="1" dirty="0">
                <a:solidFill>
                  <a:srgbClr val="002060"/>
                </a:solidFill>
                <a:latin typeface="Times New Roman" panose="02020603050405020304" pitchFamily="18" charset="0"/>
                <a:cs typeface="Times New Roman" panose="02020603050405020304" pitchFamily="18" charset="0"/>
              </a:rPr>
              <a:t>Г</a:t>
            </a:r>
            <a:r>
              <a:rPr lang="ru-RU" sz="2400" b="1" i="1" dirty="0" smtClean="0">
                <a:solidFill>
                  <a:srgbClr val="002060"/>
                </a:solidFill>
                <a:latin typeface="Times New Roman" panose="02020603050405020304" pitchFamily="18" charset="0"/>
                <a:cs typeface="Times New Roman" panose="02020603050405020304" pitchFamily="18" charset="0"/>
              </a:rPr>
              <a:t>осударственного контракта 2024 г.</a:t>
            </a:r>
            <a:endParaRPr lang="ru-RU" sz="2400" b="1" i="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412776"/>
            <a:ext cx="8383925" cy="4525963"/>
          </a:xfrm>
          <a:solidFill>
            <a:schemeClr val="tx2">
              <a:lumMod val="75000"/>
            </a:schemeClr>
          </a:solidFill>
        </p:spPr>
        <p:txBody>
          <a:bodyPr>
            <a:normAutofit fontScale="40000" lnSpcReduction="20000"/>
          </a:bodyPr>
          <a:lstStyle/>
          <a:p>
            <a:r>
              <a:rPr lang="ru-RU" sz="3500" b="1" dirty="0" smtClean="0">
                <a:solidFill>
                  <a:schemeClr val="bg1"/>
                </a:solidFill>
                <a:latin typeface="Times New Roman" panose="02020603050405020304" pitchFamily="18" charset="0"/>
                <a:cs typeface="Times New Roman" panose="02020603050405020304" pitchFamily="18" charset="0"/>
              </a:rPr>
              <a:t>1) </a:t>
            </a:r>
            <a:r>
              <a:rPr lang="ru-RU" sz="3500" b="1" dirty="0">
                <a:solidFill>
                  <a:schemeClr val="bg1"/>
                </a:solidFill>
                <a:latin typeface="Times New Roman" panose="02020603050405020304" pitchFamily="18" charset="0"/>
                <a:cs typeface="Times New Roman" panose="02020603050405020304" pitchFamily="18" charset="0"/>
              </a:rPr>
              <a:t>Г</a:t>
            </a:r>
            <a:r>
              <a:rPr lang="ru-RU" sz="3500" b="1" dirty="0" smtClean="0">
                <a:solidFill>
                  <a:schemeClr val="bg1"/>
                </a:solidFill>
                <a:latin typeface="Times New Roman" panose="02020603050405020304" pitchFamily="18" charset="0"/>
                <a:cs typeface="Times New Roman" panose="02020603050405020304" pitchFamily="18" charset="0"/>
              </a:rPr>
              <a:t>осударственная </a:t>
            </a:r>
            <a:r>
              <a:rPr lang="ru-RU" sz="3500" b="1" dirty="0">
                <a:solidFill>
                  <a:schemeClr val="bg1"/>
                </a:solidFill>
                <a:latin typeface="Times New Roman" panose="02020603050405020304" pitchFamily="18" charset="0"/>
                <a:cs typeface="Times New Roman" panose="02020603050405020304" pitchFamily="18" charset="0"/>
              </a:rPr>
              <a:t>услуга по внесению изменений в сведения, влияющие на предоставление государственных </a:t>
            </a:r>
            <a:r>
              <a:rPr lang="ru-RU" sz="3500" b="1" dirty="0" smtClean="0">
                <a:solidFill>
                  <a:schemeClr val="bg1"/>
                </a:solidFill>
                <a:latin typeface="Times New Roman" panose="02020603050405020304" pitchFamily="18" charset="0"/>
                <a:cs typeface="Times New Roman" panose="02020603050405020304" pitchFamily="18" charset="0"/>
              </a:rPr>
              <a:t>услуг - </a:t>
            </a:r>
            <a:r>
              <a:rPr lang="ru-RU" sz="5000" b="1" dirty="0" smtClean="0">
                <a:solidFill>
                  <a:srgbClr val="FF0000"/>
                </a:solidFill>
                <a:latin typeface="Times New Roman" panose="02020603050405020304" pitchFamily="18" charset="0"/>
                <a:cs typeface="Times New Roman" panose="02020603050405020304" pitchFamily="18" charset="0"/>
              </a:rPr>
              <a:t>232</a:t>
            </a:r>
            <a:endParaRPr lang="ru-RU" sz="5000" b="1" dirty="0">
              <a:solidFill>
                <a:srgbClr val="FF0000"/>
              </a:solidFill>
              <a:latin typeface="Times New Roman" panose="02020603050405020304" pitchFamily="18" charset="0"/>
              <a:cs typeface="Times New Roman" panose="02020603050405020304" pitchFamily="18" charset="0"/>
            </a:endParaRPr>
          </a:p>
          <a:p>
            <a:endParaRPr lang="ru-RU" sz="3500" b="1" dirty="0" smtClean="0">
              <a:solidFill>
                <a:schemeClr val="bg1"/>
              </a:solidFill>
              <a:latin typeface="Times New Roman" panose="02020603050405020304" pitchFamily="18" charset="0"/>
              <a:cs typeface="Times New Roman" panose="02020603050405020304" pitchFamily="18" charset="0"/>
            </a:endParaRPr>
          </a:p>
          <a:p>
            <a:r>
              <a:rPr lang="ru-RU" sz="3500" b="1" dirty="0" smtClean="0">
                <a:solidFill>
                  <a:schemeClr val="bg1"/>
                </a:solidFill>
                <a:latin typeface="Times New Roman" panose="02020603050405020304" pitchFamily="18" charset="0"/>
                <a:cs typeface="Times New Roman" panose="02020603050405020304" pitchFamily="18" charset="0"/>
              </a:rPr>
              <a:t>2)  </a:t>
            </a:r>
            <a:r>
              <a:rPr lang="ru-RU" sz="3500" b="1" dirty="0">
                <a:solidFill>
                  <a:schemeClr val="bg1"/>
                </a:solidFill>
                <a:latin typeface="Times New Roman" panose="02020603050405020304" pitchFamily="18" charset="0"/>
                <a:cs typeface="Times New Roman" panose="02020603050405020304" pitchFamily="18" charset="0"/>
              </a:rPr>
              <a:t>Г</a:t>
            </a:r>
            <a:r>
              <a:rPr lang="ru-RU" sz="3500" b="1" dirty="0" smtClean="0">
                <a:solidFill>
                  <a:schemeClr val="bg1"/>
                </a:solidFill>
                <a:latin typeface="Times New Roman" panose="02020603050405020304" pitchFamily="18" charset="0"/>
                <a:cs typeface="Times New Roman" panose="02020603050405020304" pitchFamily="18" charset="0"/>
              </a:rPr>
              <a:t>осударственная </a:t>
            </a:r>
            <a:r>
              <a:rPr lang="ru-RU" sz="3500" b="1" dirty="0">
                <a:solidFill>
                  <a:schemeClr val="bg1"/>
                </a:solidFill>
                <a:latin typeface="Times New Roman" panose="02020603050405020304" pitchFamily="18" charset="0"/>
                <a:cs typeface="Times New Roman" panose="02020603050405020304" pitchFamily="18" charset="0"/>
              </a:rPr>
              <a:t>услуга по назначению денежной компенсации расходов на автомобильное топливо, ремонт, техническое обслуживание транспортных средств и запасные части к </a:t>
            </a:r>
            <a:r>
              <a:rPr lang="ru-RU" sz="3500" b="1" dirty="0" smtClean="0">
                <a:solidFill>
                  <a:schemeClr val="bg1"/>
                </a:solidFill>
                <a:latin typeface="Times New Roman" panose="02020603050405020304" pitchFamily="18" charset="0"/>
                <a:cs typeface="Times New Roman" panose="02020603050405020304" pitchFamily="18" charset="0"/>
              </a:rPr>
              <a:t>ним – </a:t>
            </a:r>
            <a:r>
              <a:rPr lang="ru-RU" sz="5000" b="1" dirty="0" smtClean="0">
                <a:solidFill>
                  <a:srgbClr val="FF0000"/>
                </a:solidFill>
                <a:latin typeface="Times New Roman" panose="02020603050405020304" pitchFamily="18" charset="0"/>
                <a:cs typeface="Times New Roman" panose="02020603050405020304" pitchFamily="18" charset="0"/>
              </a:rPr>
              <a:t>3</a:t>
            </a:r>
          </a:p>
          <a:p>
            <a:endParaRPr lang="ru-RU" sz="3500" b="1" dirty="0">
              <a:solidFill>
                <a:schemeClr val="bg1"/>
              </a:solidFill>
              <a:latin typeface="Times New Roman" panose="02020603050405020304" pitchFamily="18" charset="0"/>
              <a:cs typeface="Times New Roman" panose="02020603050405020304" pitchFamily="18" charset="0"/>
            </a:endParaRPr>
          </a:p>
          <a:p>
            <a:r>
              <a:rPr lang="ru-RU" sz="3500" b="1" dirty="0" smtClean="0">
                <a:solidFill>
                  <a:schemeClr val="bg1"/>
                </a:solidFill>
                <a:latin typeface="Times New Roman" panose="02020603050405020304" pitchFamily="18" charset="0"/>
                <a:cs typeface="Times New Roman" panose="02020603050405020304" pitchFamily="18" charset="0"/>
              </a:rPr>
              <a:t>3)  </a:t>
            </a:r>
            <a:r>
              <a:rPr lang="ru-RU" sz="3500" b="1" dirty="0">
                <a:solidFill>
                  <a:schemeClr val="bg1"/>
                </a:solidFill>
                <a:latin typeface="Times New Roman" panose="02020603050405020304" pitchFamily="18" charset="0"/>
                <a:cs typeface="Times New Roman" panose="02020603050405020304" pitchFamily="18" charset="0"/>
              </a:rPr>
              <a:t>Г</a:t>
            </a:r>
            <a:r>
              <a:rPr lang="ru-RU" sz="3500" b="1" dirty="0" smtClean="0">
                <a:solidFill>
                  <a:schemeClr val="bg1"/>
                </a:solidFill>
                <a:latin typeface="Times New Roman" panose="02020603050405020304" pitchFamily="18" charset="0"/>
                <a:cs typeface="Times New Roman" panose="02020603050405020304" pitchFamily="18" charset="0"/>
              </a:rPr>
              <a:t>осударственная </a:t>
            </a:r>
            <a:r>
              <a:rPr lang="ru-RU" sz="3500" b="1" dirty="0">
                <a:solidFill>
                  <a:schemeClr val="bg1"/>
                </a:solidFill>
                <a:latin typeface="Times New Roman" panose="02020603050405020304" pitchFamily="18" charset="0"/>
                <a:cs typeface="Times New Roman" panose="02020603050405020304" pitchFamily="18" charset="0"/>
              </a:rPr>
              <a:t>услуга по назначению ежемесячной денежной выплаты инвалидам с детства по зрению первой и второй групп, проживающим на территории Ленинградской </a:t>
            </a:r>
            <a:r>
              <a:rPr lang="ru-RU" sz="3500" b="1" dirty="0" smtClean="0">
                <a:solidFill>
                  <a:schemeClr val="bg1"/>
                </a:solidFill>
                <a:latin typeface="Times New Roman" panose="02020603050405020304" pitchFamily="18" charset="0"/>
                <a:cs typeface="Times New Roman" panose="02020603050405020304" pitchFamily="18" charset="0"/>
              </a:rPr>
              <a:t>области - </a:t>
            </a:r>
            <a:r>
              <a:rPr lang="ru-RU" sz="5000" b="1" dirty="0" smtClean="0">
                <a:solidFill>
                  <a:srgbClr val="FF0000"/>
                </a:solidFill>
                <a:latin typeface="Times New Roman" panose="02020603050405020304" pitchFamily="18" charset="0"/>
                <a:cs typeface="Times New Roman" panose="02020603050405020304" pitchFamily="18" charset="0"/>
              </a:rPr>
              <a:t>1</a:t>
            </a:r>
            <a:endParaRPr lang="ru-RU" sz="5000" b="1" dirty="0">
              <a:solidFill>
                <a:srgbClr val="FF0000"/>
              </a:solidFill>
              <a:latin typeface="Times New Roman" panose="02020603050405020304" pitchFamily="18" charset="0"/>
              <a:cs typeface="Times New Roman" panose="02020603050405020304" pitchFamily="18" charset="0"/>
            </a:endParaRPr>
          </a:p>
          <a:p>
            <a:endParaRPr lang="ru-RU" sz="3500" b="1" dirty="0">
              <a:solidFill>
                <a:schemeClr val="bg1"/>
              </a:solidFill>
              <a:latin typeface="Times New Roman" panose="02020603050405020304" pitchFamily="18" charset="0"/>
              <a:cs typeface="Times New Roman" panose="02020603050405020304" pitchFamily="18" charset="0"/>
            </a:endParaRPr>
          </a:p>
          <a:p>
            <a:r>
              <a:rPr lang="ru-RU" sz="3500" b="1" dirty="0">
                <a:solidFill>
                  <a:schemeClr val="bg1"/>
                </a:solidFill>
                <a:latin typeface="Times New Roman" panose="02020603050405020304" pitchFamily="18" charset="0"/>
                <a:cs typeface="Times New Roman" panose="02020603050405020304" pitchFamily="18" charset="0"/>
              </a:rPr>
              <a:t>4</a:t>
            </a:r>
            <a:r>
              <a:rPr lang="ru-RU" sz="3500" b="1" dirty="0" smtClean="0">
                <a:solidFill>
                  <a:schemeClr val="bg1"/>
                </a:solidFill>
                <a:latin typeface="Times New Roman" panose="02020603050405020304" pitchFamily="18" charset="0"/>
                <a:cs typeface="Times New Roman" panose="02020603050405020304" pitchFamily="18" charset="0"/>
              </a:rPr>
              <a:t>) </a:t>
            </a:r>
            <a:r>
              <a:rPr lang="ru-RU" sz="3500" b="1" dirty="0">
                <a:solidFill>
                  <a:schemeClr val="bg1"/>
                </a:solidFill>
                <a:latin typeface="Times New Roman" panose="02020603050405020304" pitchFamily="18" charset="0"/>
                <a:cs typeface="Times New Roman" panose="02020603050405020304" pitchFamily="18" charset="0"/>
              </a:rPr>
              <a:t>Государственная услуга по назначению ежемесячной денежной выплаты родителю (отчиму, мачехе) погибших при исполнении обязанностей военной службы (служебных обязанностей) ветеранов боевых </a:t>
            </a:r>
            <a:r>
              <a:rPr lang="ru-RU" sz="3500" b="1" dirty="0" smtClean="0">
                <a:solidFill>
                  <a:schemeClr val="bg1"/>
                </a:solidFill>
                <a:latin typeface="Times New Roman" panose="02020603050405020304" pitchFamily="18" charset="0"/>
                <a:cs typeface="Times New Roman" panose="02020603050405020304" pitchFamily="18" charset="0"/>
              </a:rPr>
              <a:t>действий – </a:t>
            </a:r>
            <a:r>
              <a:rPr lang="ru-RU" sz="5000" b="1" dirty="0" smtClean="0">
                <a:solidFill>
                  <a:srgbClr val="FF0000"/>
                </a:solidFill>
                <a:latin typeface="Times New Roman" panose="02020603050405020304" pitchFamily="18" charset="0"/>
                <a:cs typeface="Times New Roman" panose="02020603050405020304" pitchFamily="18" charset="0"/>
              </a:rPr>
              <a:t>1 </a:t>
            </a:r>
          </a:p>
          <a:p>
            <a:endParaRPr lang="ru-RU" sz="3500" b="1" dirty="0">
              <a:solidFill>
                <a:schemeClr val="bg1"/>
              </a:solidFill>
              <a:latin typeface="Times New Roman" panose="02020603050405020304" pitchFamily="18" charset="0"/>
              <a:cs typeface="Times New Roman" panose="02020603050405020304" pitchFamily="18" charset="0"/>
            </a:endParaRPr>
          </a:p>
          <a:p>
            <a:r>
              <a:rPr lang="ru-RU" sz="3500" b="1" dirty="0">
                <a:solidFill>
                  <a:schemeClr val="bg1"/>
                </a:solidFill>
                <a:latin typeface="Times New Roman" panose="02020603050405020304" pitchFamily="18" charset="0"/>
                <a:cs typeface="Times New Roman" panose="02020603050405020304" pitchFamily="18" charset="0"/>
              </a:rPr>
              <a:t>5</a:t>
            </a:r>
            <a:r>
              <a:rPr lang="ru-RU" sz="3500" b="1" dirty="0" smtClean="0">
                <a:solidFill>
                  <a:schemeClr val="bg1"/>
                </a:solidFill>
                <a:latin typeface="Times New Roman" panose="02020603050405020304" pitchFamily="18" charset="0"/>
                <a:cs typeface="Times New Roman" panose="02020603050405020304" pitchFamily="18" charset="0"/>
              </a:rPr>
              <a:t>) </a:t>
            </a:r>
            <a:r>
              <a:rPr lang="ru-RU" sz="3500" b="1" dirty="0">
                <a:solidFill>
                  <a:schemeClr val="bg1"/>
                </a:solidFill>
                <a:latin typeface="Times New Roman" panose="02020603050405020304" pitchFamily="18" charset="0"/>
                <a:cs typeface="Times New Roman" panose="02020603050405020304" pitchFamily="18" charset="0"/>
              </a:rPr>
              <a:t>Государственная услуга по назначению ежемесячной денежной выплаты инвалидам боевых действий, супруге (супругу) или родителю умершего инвалида боевых действий, супруге (супругу) или родителю умершего погибшего (умершего) сотрудника органов внутренних дел Российской Федерации, имеющих место жительства или место пребывания на территории Ленинградской </a:t>
            </a:r>
            <a:r>
              <a:rPr lang="ru-RU" sz="3500" b="1" dirty="0" smtClean="0">
                <a:solidFill>
                  <a:schemeClr val="bg1"/>
                </a:solidFill>
                <a:latin typeface="Times New Roman" panose="02020603050405020304" pitchFamily="18" charset="0"/>
                <a:cs typeface="Times New Roman" panose="02020603050405020304" pitchFamily="18" charset="0"/>
              </a:rPr>
              <a:t>области</a:t>
            </a:r>
          </a:p>
          <a:p>
            <a:endParaRPr lang="ru-RU" sz="3500" b="1" dirty="0">
              <a:solidFill>
                <a:schemeClr val="bg1"/>
              </a:solidFill>
              <a:latin typeface="Times New Roman" panose="02020603050405020304" pitchFamily="18" charset="0"/>
              <a:cs typeface="Times New Roman" panose="02020603050405020304" pitchFamily="18" charset="0"/>
            </a:endParaRPr>
          </a:p>
          <a:p>
            <a:r>
              <a:rPr lang="ru-RU" sz="3500" b="1" dirty="0">
                <a:solidFill>
                  <a:schemeClr val="bg1"/>
                </a:solidFill>
                <a:latin typeface="Times New Roman" panose="02020603050405020304" pitchFamily="18" charset="0"/>
                <a:cs typeface="Times New Roman" panose="02020603050405020304" pitchFamily="18" charset="0"/>
              </a:rPr>
              <a:t>6</a:t>
            </a:r>
            <a:r>
              <a:rPr lang="ru-RU" sz="3500" b="1" dirty="0" smtClean="0">
                <a:solidFill>
                  <a:schemeClr val="bg1"/>
                </a:solidFill>
                <a:latin typeface="Times New Roman" panose="02020603050405020304" pitchFamily="18" charset="0"/>
                <a:cs typeface="Times New Roman" panose="02020603050405020304" pitchFamily="18" charset="0"/>
              </a:rPr>
              <a:t>) </a:t>
            </a:r>
            <a:r>
              <a:rPr lang="ru-RU" sz="3500" b="1" dirty="0">
                <a:solidFill>
                  <a:schemeClr val="bg1"/>
                </a:solidFill>
                <a:latin typeface="Times New Roman" panose="02020603050405020304" pitchFamily="18" charset="0"/>
                <a:cs typeface="Times New Roman" panose="02020603050405020304" pitchFamily="18" charset="0"/>
              </a:rPr>
              <a:t>Г</a:t>
            </a:r>
            <a:r>
              <a:rPr lang="ru-RU" sz="3500" b="1" dirty="0" smtClean="0">
                <a:solidFill>
                  <a:schemeClr val="bg1"/>
                </a:solidFill>
                <a:latin typeface="Times New Roman" panose="02020603050405020304" pitchFamily="18" charset="0"/>
                <a:cs typeface="Times New Roman" panose="02020603050405020304" pitchFamily="18" charset="0"/>
              </a:rPr>
              <a:t>осударственная </a:t>
            </a:r>
            <a:r>
              <a:rPr lang="ru-RU" sz="3500" b="1" dirty="0">
                <a:solidFill>
                  <a:schemeClr val="bg1"/>
                </a:solidFill>
                <a:latin typeface="Times New Roman" panose="02020603050405020304" pitchFamily="18" charset="0"/>
                <a:cs typeface="Times New Roman" panose="02020603050405020304" pitchFamily="18" charset="0"/>
              </a:rPr>
              <a:t>услуга по возмещению стоимости услуг на погребение умерших граждан отдельных </a:t>
            </a:r>
            <a:r>
              <a:rPr lang="ru-RU" sz="3500" b="1" dirty="0" smtClean="0">
                <a:solidFill>
                  <a:schemeClr val="bg1"/>
                </a:solidFill>
                <a:latin typeface="Times New Roman" panose="02020603050405020304" pitchFamily="18" charset="0"/>
                <a:cs typeface="Times New Roman" panose="02020603050405020304" pitchFamily="18" charset="0"/>
              </a:rPr>
              <a:t>категорий</a:t>
            </a:r>
          </a:p>
          <a:p>
            <a:endParaRPr lang="ru-RU" sz="3500" b="1" dirty="0">
              <a:solidFill>
                <a:schemeClr val="bg1"/>
              </a:solidFill>
            </a:endParaRPr>
          </a:p>
          <a:p>
            <a:endParaRPr lang="ru-RU" dirty="0">
              <a:solidFill>
                <a:schemeClr val="bg1"/>
              </a:solidFill>
            </a:endParaRPr>
          </a:p>
        </p:txBody>
      </p:sp>
      <p:pic>
        <p:nvPicPr>
          <p:cNvPr id="4" name="Рисунок 3">
            <a:extLst>
              <a:ext uri="{FF2B5EF4-FFF2-40B4-BE49-F238E27FC236}">
                <a16:creationId xmlns="" xmlns:a16="http://schemas.microsoft.com/office/drawing/2014/main" id="{B7D79BF0-BF0C-B97B-6C4F-E232EA10C82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6300192" y="-9768"/>
            <a:ext cx="2540934" cy="820824"/>
          </a:xfrm>
          <a:prstGeom prst="rect">
            <a:avLst/>
          </a:prstGeom>
        </p:spPr>
      </p:pic>
      <p:pic>
        <p:nvPicPr>
          <p:cNvPr id="5" name="Рисунок 4">
            <a:extLst>
              <a:ext uri="{FF2B5EF4-FFF2-40B4-BE49-F238E27FC236}">
                <a16:creationId xmlns:a16="http://schemas.microsoft.com/office/drawing/2014/main" xmlns="" id="{348F454A-D079-62B9-DB97-A802BAB471E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1" y="6106109"/>
            <a:ext cx="9144000" cy="751891"/>
          </a:xfrm>
          <a:prstGeom prst="rect">
            <a:avLst/>
          </a:prstGeom>
        </p:spPr>
      </p:pic>
    </p:spTree>
    <p:extLst>
      <p:ext uri="{BB962C8B-B14F-4D97-AF65-F5344CB8AC3E}">
        <p14:creationId xmlns:p14="http://schemas.microsoft.com/office/powerpoint/2010/main" val="2539172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143000"/>
          </a:xfrm>
        </p:spPr>
        <p:txBody>
          <a:bodyPr>
            <a:noAutofit/>
          </a:bodyPr>
          <a:lstStyle/>
          <a:p>
            <a:r>
              <a:rPr lang="ru-RU" sz="3600" b="1" i="1" dirty="0" smtClean="0">
                <a:solidFill>
                  <a:srgbClr val="002060"/>
                </a:solidFill>
                <a:latin typeface="Times New Roman" panose="02020603050405020304" pitchFamily="18" charset="0"/>
                <a:cs typeface="Times New Roman" panose="02020603050405020304" pitchFamily="18" charset="0"/>
              </a:rPr>
              <a:t>«О закрытии отраслевого проекта </a:t>
            </a:r>
            <a:br>
              <a:rPr lang="ru-RU" sz="3600" b="1" i="1" dirty="0" smtClean="0">
                <a:solidFill>
                  <a:srgbClr val="002060"/>
                </a:solidFill>
                <a:latin typeface="Times New Roman" panose="02020603050405020304" pitchFamily="18" charset="0"/>
                <a:cs typeface="Times New Roman" panose="02020603050405020304" pitchFamily="18" charset="0"/>
              </a:rPr>
            </a:br>
            <a:r>
              <a:rPr lang="ru-RU" sz="3600" b="1" i="1" dirty="0" smtClean="0">
                <a:solidFill>
                  <a:srgbClr val="002060"/>
                </a:solidFill>
                <a:latin typeface="Times New Roman" panose="02020603050405020304" pitchFamily="18" charset="0"/>
                <a:cs typeface="Times New Roman" panose="02020603050405020304" pitchFamily="18" charset="0"/>
              </a:rPr>
              <a:t>«Развитие «Платформы </a:t>
            </a:r>
            <a:r>
              <a:rPr lang="ru-RU" sz="3600" b="1" i="1" dirty="0" err="1" smtClean="0">
                <a:solidFill>
                  <a:srgbClr val="002060"/>
                </a:solidFill>
                <a:latin typeface="Times New Roman" panose="02020603050405020304" pitchFamily="18" charset="0"/>
                <a:cs typeface="Times New Roman" panose="02020603050405020304" pitchFamily="18" charset="0"/>
              </a:rPr>
              <a:t>Госуслуги</a:t>
            </a:r>
            <a:r>
              <a:rPr lang="ru-RU" sz="3600" b="1" i="1" dirty="0" smtClean="0">
                <a:solidFill>
                  <a:srgbClr val="002060"/>
                </a:solidFill>
                <a:latin typeface="Times New Roman" panose="02020603050405020304" pitchFamily="18" charset="0"/>
                <a:cs typeface="Times New Roman" panose="02020603050405020304" pitchFamily="18" charset="0"/>
              </a:rPr>
              <a:t>»</a:t>
            </a:r>
            <a:endParaRPr lang="ru-RU" sz="3600" b="1" i="1" dirty="0">
              <a:solidFill>
                <a:srgbClr val="002060"/>
              </a:solidFill>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xmlns="" id="{348F454A-D079-62B9-DB97-A802BAB471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1" y="6106109"/>
            <a:ext cx="9144000" cy="751891"/>
          </a:xfrm>
          <a:prstGeom prst="rect">
            <a:avLst/>
          </a:prstGeom>
        </p:spPr>
      </p:pic>
      <p:pic>
        <p:nvPicPr>
          <p:cNvPr id="5" name="Рисунок 4">
            <a:extLst>
              <a:ext uri="{FF2B5EF4-FFF2-40B4-BE49-F238E27FC236}">
                <a16:creationId xmlns="" xmlns:a16="http://schemas.microsoft.com/office/drawing/2014/main" id="{B7D79BF0-BF0C-B97B-6C4F-E232EA10C82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6300192" y="-9768"/>
            <a:ext cx="2540934" cy="820824"/>
          </a:xfrm>
          <a:prstGeom prst="rect">
            <a:avLst/>
          </a:prstGeom>
        </p:spPr>
      </p:pic>
      <p:graphicFrame>
        <p:nvGraphicFramePr>
          <p:cNvPr id="7" name="Таблица 6"/>
          <p:cNvGraphicFramePr>
            <a:graphicFrameLocks noGrp="1"/>
          </p:cNvGraphicFramePr>
          <p:nvPr>
            <p:extLst>
              <p:ext uri="{D42A27DB-BD31-4B8C-83A1-F6EECF244321}">
                <p14:modId xmlns:p14="http://schemas.microsoft.com/office/powerpoint/2010/main" val="1677304269"/>
              </p:ext>
            </p:extLst>
          </p:nvPr>
        </p:nvGraphicFramePr>
        <p:xfrm>
          <a:off x="585768" y="2132856"/>
          <a:ext cx="8229566" cy="3423285"/>
        </p:xfrm>
        <a:graphic>
          <a:graphicData uri="http://schemas.openxmlformats.org/drawingml/2006/table">
            <a:tbl>
              <a:tblPr>
                <a:tableStyleId>{5C22544A-7EE6-4342-B048-85BDC9FD1C3A}</a:tableStyleId>
              </a:tblPr>
              <a:tblGrid>
                <a:gridCol w="8229566"/>
              </a:tblGrid>
              <a:tr h="2808312">
                <a:tc>
                  <a:txBody>
                    <a:bodyPr/>
                    <a:lstStyle/>
                    <a:p>
                      <a:pPr algn="ctr" fontAlgn="b"/>
                      <a:r>
                        <a:rPr lang="ru-RU" sz="1100" u="none" strike="noStrike" dirty="0">
                          <a:solidFill>
                            <a:schemeClr val="bg1"/>
                          </a:solidFill>
                          <a:effectLst/>
                        </a:rPr>
                        <a:t> </a:t>
                      </a:r>
                      <a:r>
                        <a:rPr lang="ru-RU" sz="3200" b="1" u="none" strike="noStrike" dirty="0">
                          <a:solidFill>
                            <a:schemeClr val="bg1"/>
                          </a:solidFill>
                          <a:effectLst/>
                          <a:latin typeface="Times New Roman" panose="02020603050405020304" pitchFamily="18" charset="0"/>
                          <a:cs typeface="Times New Roman" panose="02020603050405020304" pitchFamily="18" charset="0"/>
                        </a:rPr>
                        <a:t>ПРОТОКОЛ </a:t>
                      </a:r>
                      <a:br>
                        <a:rPr lang="ru-RU" sz="3200" b="1" u="none" strike="noStrike" dirty="0">
                          <a:solidFill>
                            <a:schemeClr val="bg1"/>
                          </a:solidFill>
                          <a:effectLst/>
                          <a:latin typeface="Times New Roman" panose="02020603050405020304" pitchFamily="18" charset="0"/>
                          <a:cs typeface="Times New Roman" panose="02020603050405020304" pitchFamily="18" charset="0"/>
                        </a:rPr>
                      </a:br>
                      <a:r>
                        <a:rPr lang="ru-RU" sz="3200" b="1" u="none" strike="noStrike" dirty="0">
                          <a:solidFill>
                            <a:schemeClr val="bg1"/>
                          </a:solidFill>
                          <a:effectLst/>
                          <a:latin typeface="Times New Roman" panose="02020603050405020304" pitchFamily="18" charset="0"/>
                          <a:cs typeface="Times New Roman" panose="02020603050405020304" pitchFamily="18" charset="0"/>
                        </a:rPr>
                        <a:t>заочного заседания проектного комитета </a:t>
                      </a:r>
                      <a:r>
                        <a:rPr lang="ru-RU" sz="3200" b="1" u="none" strike="noStrike" dirty="0" smtClean="0">
                          <a:solidFill>
                            <a:schemeClr val="bg1"/>
                          </a:solidFill>
                          <a:effectLst/>
                          <a:latin typeface="Times New Roman" panose="02020603050405020304" pitchFamily="18" charset="0"/>
                          <a:cs typeface="Times New Roman" panose="02020603050405020304" pitchFamily="18" charset="0"/>
                        </a:rPr>
                        <a:t/>
                      </a:r>
                      <a:br>
                        <a:rPr lang="ru-RU" sz="3200" b="1" u="none" strike="noStrike" dirty="0" smtClean="0">
                          <a:solidFill>
                            <a:schemeClr val="bg1"/>
                          </a:solidFill>
                          <a:effectLst/>
                          <a:latin typeface="Times New Roman" panose="02020603050405020304" pitchFamily="18" charset="0"/>
                          <a:cs typeface="Times New Roman" panose="02020603050405020304" pitchFamily="18" charset="0"/>
                        </a:rPr>
                      </a:br>
                      <a:r>
                        <a:rPr lang="ru-RU" sz="3200" b="1" u="none" strike="noStrike" dirty="0" smtClean="0">
                          <a:solidFill>
                            <a:schemeClr val="bg1"/>
                          </a:solidFill>
                          <a:effectLst/>
                          <a:latin typeface="Times New Roman" panose="02020603050405020304" pitchFamily="18" charset="0"/>
                          <a:cs typeface="Times New Roman" panose="02020603050405020304" pitchFamily="18" charset="0"/>
                        </a:rPr>
                        <a:t>в </a:t>
                      </a:r>
                      <a:r>
                        <a:rPr lang="ru-RU" sz="3200" b="1" u="none" strike="noStrike" dirty="0">
                          <a:solidFill>
                            <a:schemeClr val="bg1"/>
                          </a:solidFill>
                          <a:effectLst/>
                          <a:latin typeface="Times New Roman" panose="02020603050405020304" pitchFamily="18" charset="0"/>
                          <a:cs typeface="Times New Roman" panose="02020603050405020304" pitchFamily="18" charset="0"/>
                        </a:rPr>
                        <a:t>сфере цифрового развития </a:t>
                      </a:r>
                      <a:r>
                        <a:rPr lang="ru-RU" sz="3200" b="1" u="none" strike="noStrike" dirty="0" smtClean="0">
                          <a:solidFill>
                            <a:schemeClr val="bg1"/>
                          </a:solidFill>
                          <a:effectLst/>
                          <a:latin typeface="Times New Roman" panose="02020603050405020304" pitchFamily="18" charset="0"/>
                          <a:cs typeface="Times New Roman" panose="02020603050405020304" pitchFamily="18" charset="0"/>
                        </a:rPr>
                        <a:t/>
                      </a:r>
                      <a:br>
                        <a:rPr lang="ru-RU" sz="3200" b="1" u="none" strike="noStrike" dirty="0" smtClean="0">
                          <a:solidFill>
                            <a:schemeClr val="bg1"/>
                          </a:solidFill>
                          <a:effectLst/>
                          <a:latin typeface="Times New Roman" panose="02020603050405020304" pitchFamily="18" charset="0"/>
                          <a:cs typeface="Times New Roman" panose="02020603050405020304" pitchFamily="18" charset="0"/>
                        </a:rPr>
                      </a:br>
                      <a:r>
                        <a:rPr lang="ru-RU" sz="3200" b="1" u="none" strike="noStrike" dirty="0" smtClean="0">
                          <a:solidFill>
                            <a:schemeClr val="bg1"/>
                          </a:solidFill>
                          <a:effectLst/>
                          <a:latin typeface="Times New Roman" panose="02020603050405020304" pitchFamily="18" charset="0"/>
                          <a:cs typeface="Times New Roman" panose="02020603050405020304" pitchFamily="18" charset="0"/>
                        </a:rPr>
                        <a:t>Ленинградской </a:t>
                      </a:r>
                      <a:r>
                        <a:rPr lang="ru-RU" sz="3200" b="1" u="none" strike="noStrike" dirty="0">
                          <a:solidFill>
                            <a:schemeClr val="bg1"/>
                          </a:solidFill>
                          <a:effectLst/>
                          <a:latin typeface="Times New Roman" panose="02020603050405020304" pitchFamily="18" charset="0"/>
                          <a:cs typeface="Times New Roman" panose="02020603050405020304" pitchFamily="18" charset="0"/>
                        </a:rPr>
                        <a:t>области </a:t>
                      </a:r>
                      <a:br>
                        <a:rPr lang="ru-RU" sz="3200" b="1" u="none" strike="noStrike" dirty="0">
                          <a:solidFill>
                            <a:schemeClr val="bg1"/>
                          </a:solidFill>
                          <a:effectLst/>
                          <a:latin typeface="Times New Roman" panose="02020603050405020304" pitchFamily="18" charset="0"/>
                          <a:cs typeface="Times New Roman" panose="02020603050405020304" pitchFamily="18" charset="0"/>
                        </a:rPr>
                      </a:br>
                      <a:r>
                        <a:rPr lang="ru-RU" sz="3200" b="1" u="none" strike="noStrike" dirty="0">
                          <a:solidFill>
                            <a:schemeClr val="bg1"/>
                          </a:solidFill>
                          <a:effectLst/>
                          <a:latin typeface="Times New Roman" panose="02020603050405020304" pitchFamily="18" charset="0"/>
                          <a:cs typeface="Times New Roman" panose="02020603050405020304" pitchFamily="18" charset="0"/>
                        </a:rPr>
                        <a:t/>
                      </a:r>
                      <a:br>
                        <a:rPr lang="ru-RU" sz="3200" b="1" u="none" strike="noStrike" dirty="0">
                          <a:solidFill>
                            <a:schemeClr val="bg1"/>
                          </a:solidFill>
                          <a:effectLst/>
                          <a:latin typeface="Times New Roman" panose="02020603050405020304" pitchFamily="18" charset="0"/>
                          <a:cs typeface="Times New Roman" panose="02020603050405020304" pitchFamily="18" charset="0"/>
                        </a:rPr>
                      </a:br>
                      <a:r>
                        <a:rPr lang="ru-RU" sz="3200" b="1" u="none" strike="noStrike" dirty="0">
                          <a:solidFill>
                            <a:schemeClr val="bg1"/>
                          </a:solidFill>
                          <a:effectLst/>
                          <a:latin typeface="Times New Roman" panose="02020603050405020304" pitchFamily="18" charset="0"/>
                          <a:cs typeface="Times New Roman" panose="02020603050405020304" pitchFamily="18" charset="0"/>
                        </a:rPr>
                        <a:t> от 16.02.2024 № РМ-и-300/2024</a:t>
                      </a:r>
                      <a:br>
                        <a:rPr lang="ru-RU" sz="3200" b="1" u="none" strike="noStrike" dirty="0">
                          <a:solidFill>
                            <a:schemeClr val="bg1"/>
                          </a:solidFill>
                          <a:effectLst/>
                          <a:latin typeface="Times New Roman" panose="02020603050405020304" pitchFamily="18" charset="0"/>
                          <a:cs typeface="Times New Roman" panose="02020603050405020304" pitchFamily="18" charset="0"/>
                        </a:rPr>
                      </a:br>
                      <a:endParaRPr lang="ru-RU" sz="3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solidFill>
                      <a:schemeClr val="tx2">
                        <a:lumMod val="75000"/>
                      </a:schemeClr>
                    </a:solidFill>
                  </a:tcPr>
                </a:tc>
              </a:tr>
            </a:tbl>
          </a:graphicData>
        </a:graphic>
      </p:graphicFrame>
    </p:spTree>
    <p:extLst>
      <p:ext uri="{BB962C8B-B14F-4D97-AF65-F5344CB8AC3E}">
        <p14:creationId xmlns:p14="http://schemas.microsoft.com/office/powerpoint/2010/main" val="314230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Рисунок 11">
            <a:extLst>
              <a:ext uri="{FF2B5EF4-FFF2-40B4-BE49-F238E27FC236}">
                <a16:creationId xmlns:a16="http://schemas.microsoft.com/office/drawing/2014/main" xmlns="" id="{A2ACCBAA-1405-82F1-C903-B6C89861D30A}"/>
              </a:ext>
            </a:extLst>
          </p:cNvPr>
          <p:cNvSpPr/>
          <p:nvPr/>
        </p:nvSpPr>
        <p:spPr>
          <a:xfrm>
            <a:off x="4286162" y="0"/>
            <a:ext cx="4129179" cy="6831815"/>
          </a:xfrm>
          <a:custGeom>
            <a:avLst/>
            <a:gdLst>
              <a:gd name="connsiteX0" fmla="*/ 14242952 w 14242952"/>
              <a:gd name="connsiteY0" fmla="*/ 0 h 10811870"/>
              <a:gd name="connsiteX1" fmla="*/ 7999796 w 14242952"/>
              <a:gd name="connsiteY1" fmla="*/ 10811870 h 10811870"/>
              <a:gd name="connsiteX2" fmla="*/ 0 w 14242952"/>
              <a:gd name="connsiteY2" fmla="*/ 10811870 h 10811870"/>
              <a:gd name="connsiteX3" fmla="*/ 6242430 w 14242952"/>
              <a:gd name="connsiteY3" fmla="*/ 0 h 10811870"/>
              <a:gd name="connsiteX4" fmla="*/ 14242952 w 14242952"/>
              <a:gd name="connsiteY4" fmla="*/ 0 h 10811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42952" h="10811870">
                <a:moveTo>
                  <a:pt x="14242952" y="0"/>
                </a:moveTo>
                <a:lnTo>
                  <a:pt x="7999796" y="10811870"/>
                </a:lnTo>
                <a:lnTo>
                  <a:pt x="0" y="10811870"/>
                </a:lnTo>
                <a:lnTo>
                  <a:pt x="6242430" y="0"/>
                </a:lnTo>
                <a:lnTo>
                  <a:pt x="14242952" y="0"/>
                </a:lnTo>
                <a:close/>
              </a:path>
            </a:pathLst>
          </a:custGeom>
          <a:solidFill>
            <a:srgbClr val="2B328A"/>
          </a:solidFill>
          <a:ln w="72701" cap="flat">
            <a:noFill/>
            <a:prstDash val="solid"/>
            <a:miter/>
          </a:ln>
        </p:spPr>
        <p:txBody>
          <a:bodyPr lIns="91436" tIns="45718" rIns="91436" bIns="45718" rtlCol="0" anchor="ctr"/>
          <a:lstStyle/>
          <a:p>
            <a:pPr defTabSz="1219140"/>
            <a:endParaRPr lang="ru-RU" sz="2400">
              <a:solidFill>
                <a:prstClr val="black"/>
              </a:solidFill>
            </a:endParaRPr>
          </a:p>
        </p:txBody>
      </p:sp>
      <p:pic>
        <p:nvPicPr>
          <p:cNvPr id="2" name="Рисунок 1">
            <a:extLst>
              <a:ext uri="{FF2B5EF4-FFF2-40B4-BE49-F238E27FC236}">
                <a16:creationId xmlns:a16="http://schemas.microsoft.com/office/drawing/2014/main" xmlns="" id="{65774041-5C2F-7781-C16B-A74D2670B14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0713" y="6093726"/>
            <a:ext cx="9165431" cy="764273"/>
          </a:xfrm>
          <a:prstGeom prst="rect">
            <a:avLst/>
          </a:prstGeom>
        </p:spPr>
      </p:pic>
      <p:pic>
        <p:nvPicPr>
          <p:cNvPr id="40" name="Рисунок 39">
            <a:extLst>
              <a:ext uri="{FF2B5EF4-FFF2-40B4-BE49-F238E27FC236}">
                <a16:creationId xmlns:a16="http://schemas.microsoft.com/office/drawing/2014/main" xmlns="" id="{65002EF7-1F44-BA37-1219-42A20A5A15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1600" y="35034"/>
            <a:ext cx="8195548" cy="6409283"/>
          </a:xfrm>
          <a:prstGeom prst="rect">
            <a:avLst/>
          </a:prstGeom>
        </p:spPr>
      </p:pic>
      <p:sp>
        <p:nvSpPr>
          <p:cNvPr id="4" name="TextBox 3">
            <a:extLst>
              <a:ext uri="{FF2B5EF4-FFF2-40B4-BE49-F238E27FC236}">
                <a16:creationId xmlns:a16="http://schemas.microsoft.com/office/drawing/2014/main" xmlns="" id="{7CB8EA05-D027-5C20-5357-6A8AC4144E20}"/>
              </a:ext>
            </a:extLst>
          </p:cNvPr>
          <p:cNvSpPr txBox="1"/>
          <p:nvPr/>
        </p:nvSpPr>
        <p:spPr>
          <a:xfrm>
            <a:off x="544850" y="518729"/>
            <a:ext cx="6204509" cy="553998"/>
          </a:xfrm>
          <a:prstGeom prst="rect">
            <a:avLst/>
          </a:prstGeom>
          <a:noFill/>
        </p:spPr>
        <p:txBody>
          <a:bodyPr wrap="square" lIns="0" tIns="0" rIns="0" bIns="0" rtlCol="0">
            <a:spAutoFit/>
          </a:bodyPr>
          <a:lstStyle>
            <a:defPPr>
              <a:defRPr lang="ru-RU"/>
            </a:defPPr>
            <a:lvl1pPr>
              <a:defRPr sz="2400">
                <a:solidFill>
                  <a:srgbClr val="2B328A"/>
                </a:solidFill>
                <a:latin typeface="PP Pangram Sans Semibold" panose="00000500000000000000" pitchFamily="50" charset="-52"/>
              </a:defRPr>
            </a:lvl1pPr>
          </a:lstStyle>
          <a:p>
            <a:pPr defTabSz="1219140"/>
            <a:r>
              <a:rPr lang="ru-RU" sz="3600" b="1" dirty="0">
                <a:latin typeface="Open Sans" charset="0"/>
                <a:cs typeface="Open Sans" charset="0"/>
              </a:rPr>
              <a:t>Спасибо за внимание</a:t>
            </a:r>
            <a:r>
              <a:rPr lang="ru-RU" dirty="0"/>
              <a:t> </a:t>
            </a:r>
          </a:p>
        </p:txBody>
      </p:sp>
      <p:grpSp>
        <p:nvGrpSpPr>
          <p:cNvPr id="30" name="Группа 29">
            <a:extLst>
              <a:ext uri="{FF2B5EF4-FFF2-40B4-BE49-F238E27FC236}">
                <a16:creationId xmlns:a16="http://schemas.microsoft.com/office/drawing/2014/main" xmlns="" id="{8F211F26-F226-D08C-C8D7-26BD44F2F5D4}"/>
              </a:ext>
            </a:extLst>
          </p:cNvPr>
          <p:cNvGrpSpPr/>
          <p:nvPr/>
        </p:nvGrpSpPr>
        <p:grpSpPr>
          <a:xfrm>
            <a:off x="434188" y="1152144"/>
            <a:ext cx="3899506" cy="1221248"/>
            <a:chOff x="357903" y="3225607"/>
            <a:chExt cx="5415373" cy="832045"/>
          </a:xfrm>
        </p:grpSpPr>
        <p:sp>
          <p:nvSpPr>
            <p:cNvPr id="7" name="TextBox 6">
              <a:extLst>
                <a:ext uri="{FF2B5EF4-FFF2-40B4-BE49-F238E27FC236}">
                  <a16:creationId xmlns:a16="http://schemas.microsoft.com/office/drawing/2014/main" xmlns="" id="{A80C745A-1326-A16C-A80D-2370C0627BFE}"/>
                </a:ext>
              </a:extLst>
            </p:cNvPr>
            <p:cNvSpPr txBox="1"/>
            <p:nvPr/>
          </p:nvSpPr>
          <p:spPr>
            <a:xfrm>
              <a:off x="357903" y="3225607"/>
              <a:ext cx="5414549" cy="507407"/>
            </a:xfrm>
            <a:prstGeom prst="rect">
              <a:avLst/>
            </a:prstGeom>
            <a:noFill/>
          </p:spPr>
          <p:txBody>
            <a:bodyPr wrap="square" lIns="0" tIns="0" rIns="0" bIns="0">
              <a:spAutoFit/>
            </a:bodyPr>
            <a:lstStyle>
              <a:defPPr>
                <a:defRPr lang="ru-RU"/>
              </a:defPPr>
              <a:lvl1pPr>
                <a:lnSpc>
                  <a:spcPct val="107000"/>
                </a:lnSpc>
                <a:spcAft>
                  <a:spcPts val="800"/>
                </a:spcAft>
                <a:defRPr sz="1100">
                  <a:latin typeface="Open Sans" panose="020B0606030504020204" pitchFamily="34" charset="0"/>
                  <a:ea typeface="Open Sans" panose="020B0606030504020204" pitchFamily="34" charset="0"/>
                  <a:cs typeface="Open Sans" panose="020B0606030504020204" pitchFamily="34" charset="0"/>
                </a:defRPr>
              </a:lvl1pPr>
            </a:lstStyle>
            <a:p>
              <a:pPr defTabSz="1219140"/>
              <a:r>
                <a:rPr lang="ru-RU" sz="1400" dirty="0">
                  <a:solidFill>
                    <a:schemeClr val="tx2">
                      <a:lumMod val="50000"/>
                    </a:schemeClr>
                  </a:solidFill>
                  <a:latin typeface="Open Sans" charset="0"/>
                  <a:cs typeface="Open Sans" charset="0"/>
                </a:rPr>
                <a:t>Приглашаем подписаться  на Телеграм-канал цифрового блока 47-го региона "Цифра47" </a:t>
              </a:r>
              <a:endParaRPr lang="ru-RU" sz="1400" dirty="0">
                <a:solidFill>
                  <a:schemeClr val="tx2">
                    <a:lumMod val="50000"/>
                  </a:schemeClr>
                </a:solidFill>
                <a:latin typeface="Open Sans" charset="0"/>
                <a:cs typeface="Open Sans" charset="0"/>
                <a:hlinkClick r:id="rId5">
                  <a:extLst>
                    <a:ext uri="{A12FA001-AC4F-418D-AE19-62706E023703}">
                      <ahyp:hlinkClr xmlns:ahyp="http://schemas.microsoft.com/office/drawing/2018/hyperlinkcolor" xmlns="" val="tx"/>
                    </a:ext>
                  </a:extLst>
                </a:hlinkClick>
              </a:endParaRPr>
            </a:p>
            <a:p>
              <a:pPr defTabSz="1219140"/>
              <a:r>
                <a:rPr lang="ru-RU" dirty="0">
                  <a:solidFill>
                    <a:schemeClr val="tx2">
                      <a:lumMod val="50000"/>
                    </a:schemeClr>
                  </a:solidFill>
                  <a:latin typeface="Open Sans" charset="0"/>
                  <a:cs typeface="Open Sans" charset="0"/>
                </a:rPr>
                <a:t>	</a:t>
              </a:r>
              <a:endParaRPr lang="en-US" dirty="0">
                <a:solidFill>
                  <a:schemeClr val="tx2">
                    <a:lumMod val="50000"/>
                  </a:schemeClr>
                </a:solidFill>
                <a:latin typeface="Open Sans" charset="0"/>
                <a:cs typeface="Open Sans" charset="0"/>
              </a:endParaRPr>
            </a:p>
          </p:txBody>
        </p:sp>
        <p:sp>
          <p:nvSpPr>
            <p:cNvPr id="27" name="TextBox 26">
              <a:extLst>
                <a:ext uri="{FF2B5EF4-FFF2-40B4-BE49-F238E27FC236}">
                  <a16:creationId xmlns:a16="http://schemas.microsoft.com/office/drawing/2014/main" xmlns="" id="{194B0695-42A3-9B84-9CCC-0B9EE90BEBD1}"/>
                </a:ext>
              </a:extLst>
            </p:cNvPr>
            <p:cNvSpPr txBox="1"/>
            <p:nvPr/>
          </p:nvSpPr>
          <p:spPr>
            <a:xfrm>
              <a:off x="358315" y="3868931"/>
              <a:ext cx="5414961" cy="188721"/>
            </a:xfrm>
            <a:prstGeom prst="rect">
              <a:avLst/>
            </a:prstGeom>
            <a:noFill/>
          </p:spPr>
          <p:txBody>
            <a:bodyPr wrap="square" lIns="0" tIns="0" rIns="0" bIns="0">
              <a:spAutoFit/>
            </a:bodyPr>
            <a:lstStyle/>
            <a:p>
              <a:pPr defTabSz="1219140"/>
              <a:r>
                <a:rPr lang="ru-RU" b="1" dirty="0">
                  <a:solidFill>
                    <a:srgbClr val="E53014"/>
                  </a:solidFill>
                  <a:latin typeface="Open Sans" charset="0"/>
                  <a:cs typeface="Open Sans" charset="0"/>
                </a:rPr>
                <a:t>ТЕЛЕГРАМ-КАНАЛ</a:t>
              </a:r>
            </a:p>
          </p:txBody>
        </p:sp>
      </p:grpSp>
      <p:pic>
        <p:nvPicPr>
          <p:cNvPr id="5" name="Рисунок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6953" y="2388786"/>
            <a:ext cx="2600871" cy="2589401"/>
          </a:xfrm>
          <a:prstGeom prst="rect">
            <a:avLst/>
          </a:prstGeom>
        </p:spPr>
      </p:pic>
      <p:pic>
        <p:nvPicPr>
          <p:cNvPr id="8" name="Рисунок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4485" y="4872241"/>
            <a:ext cx="3993499" cy="1200593"/>
          </a:xfrm>
          <a:prstGeom prst="rect">
            <a:avLst/>
          </a:prstGeom>
        </p:spPr>
      </p:pic>
      <p:sp>
        <p:nvSpPr>
          <p:cNvPr id="20" name="Номер слайда 44">
            <a:extLst>
              <a:ext uri="{FF2B5EF4-FFF2-40B4-BE49-F238E27FC236}">
                <a16:creationId xmlns:a16="http://schemas.microsoft.com/office/drawing/2014/main" xmlns="" id="{3C6EB1C6-A7DC-0A1D-4B45-EC5BB972216A}"/>
              </a:ext>
            </a:extLst>
          </p:cNvPr>
          <p:cNvSpPr txBox="1">
            <a:spLocks/>
          </p:cNvSpPr>
          <p:nvPr/>
        </p:nvSpPr>
        <p:spPr>
          <a:xfrm>
            <a:off x="8415341" y="6356353"/>
            <a:ext cx="724025" cy="365125"/>
          </a:xfrm>
          <a:prstGeom prst="rect">
            <a:avLst/>
          </a:prstGeom>
        </p:spPr>
        <p:txBody>
          <a:bodyPr vert="horz" lIns="0" tIns="0" rIns="0" bIns="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19110">
              <a:defRPr/>
            </a:pPr>
            <a:endParaRPr lang="ru-RU" sz="2400" dirty="0">
              <a:solidFill>
                <a:prstClr val="white"/>
              </a:solidFill>
              <a:latin typeface="Open Sans Bold" panose="020B0806030504020204" pitchFamily="34" charset="0"/>
              <a:ea typeface="Open Sans Bold" panose="020B0806030504020204" pitchFamily="34" charset="0"/>
              <a:cs typeface="Open Sans Bold" panose="020B0806030504020204" pitchFamily="34" charset="0"/>
            </a:endParaRPr>
          </a:p>
        </p:txBody>
      </p:sp>
      <p:pic>
        <p:nvPicPr>
          <p:cNvPr id="21" name="Рисунок 20">
            <a:extLst>
              <a:ext uri="{FF2B5EF4-FFF2-40B4-BE49-F238E27FC236}">
                <a16:creationId xmlns:a16="http://schemas.microsoft.com/office/drawing/2014/main" xmlns="" id="{B7D79BF0-BF0C-B97B-6C4F-E232EA10C82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6012160" y="-52052"/>
            <a:ext cx="2877910" cy="1004828"/>
          </a:xfrm>
          <a:prstGeom prst="rect">
            <a:avLst/>
          </a:prstGeom>
        </p:spPr>
      </p:pic>
    </p:spTree>
    <p:extLst>
      <p:ext uri="{BB962C8B-B14F-4D97-AF65-F5344CB8AC3E}">
        <p14:creationId xmlns:p14="http://schemas.microsoft.com/office/powerpoint/2010/main" val="37533123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317</Words>
  <Application>Microsoft Office PowerPoint</Application>
  <PresentationFormat>Экран (4:3)</PresentationFormat>
  <Paragraphs>50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  Заседание Комиссии по повышению качества и доступности предоставления государственных и муниципальных услуг  в Ленинградской области </vt:lpstr>
      <vt:lpstr>Статистика по услугам старого портала  за 2023 год</vt:lpstr>
      <vt:lpstr> Закрытие старой версии РПГУ</vt:lpstr>
      <vt:lpstr>Услуги, запланированные к переводу на новый портал  в рамках Государственного контракта 2024 г.</vt:lpstr>
      <vt:lpstr>«О закрытии отраслевого проекта  «Развитие «Платформы Госуслуги»</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Комиссии по повышению качества и доступности предоставления государственных и муниципальных услуг в Ленинградской области</dc:title>
  <dc:creator>Маришенкова Светлана Сергеевна</dc:creator>
  <cp:lastModifiedBy>Кристина Геннадиевна Белогрудова</cp:lastModifiedBy>
  <cp:revision>18</cp:revision>
  <dcterms:created xsi:type="dcterms:W3CDTF">2024-03-07T10:40:23Z</dcterms:created>
  <dcterms:modified xsi:type="dcterms:W3CDTF">2024-03-11T11:00:18Z</dcterms:modified>
</cp:coreProperties>
</file>