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9" r:id="rId2"/>
    <p:sldId id="257" r:id="rId3"/>
    <p:sldId id="301" r:id="rId4"/>
    <p:sldId id="294" r:id="rId5"/>
    <p:sldId id="297" r:id="rId6"/>
    <p:sldId id="302" r:id="rId7"/>
    <p:sldId id="303" r:id="rId8"/>
    <p:sldId id="304" r:id="rId9"/>
    <p:sldId id="300" r:id="rId10"/>
  </p:sldIdLst>
  <p:sldSz cx="12192000" cy="6858000"/>
  <p:notesSz cx="6810375" cy="9942513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Bold" panose="020B0604020202020204" charset="0"/>
      <p:bold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507"/>
    <a:srgbClr val="B7E5FF"/>
    <a:srgbClr val="2B328A"/>
    <a:srgbClr val="FF6600"/>
    <a:srgbClr val="FFCCCC"/>
    <a:srgbClr val="33CC33"/>
    <a:srgbClr val="E73136"/>
    <a:srgbClr val="E9EEF1"/>
    <a:srgbClr val="007DC2"/>
    <a:srgbClr val="C22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2" autoAdjust="0"/>
    <p:restoredTop sz="93917" autoAdjust="0"/>
  </p:normalViewPr>
  <p:slideViewPr>
    <p:cSldViewPr snapToGrid="0">
      <p:cViewPr>
        <p:scale>
          <a:sx n="100" d="100"/>
          <a:sy n="100" d="100"/>
        </p:scale>
        <p:origin x="-1194" y="-300"/>
      </p:cViewPr>
      <p:guideLst>
        <p:guide orient="horz" pos="323"/>
        <p:guide orient="horz" pos="913"/>
        <p:guide orient="horz" pos="3986"/>
        <p:guide orient="horz" pos="3589"/>
        <p:guide pos="325"/>
        <p:guide pos="7333"/>
        <p:guide pos="7673"/>
        <p:guide pos="5166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Количество муниципальных районов (городской округ) Ленинградской области подключенных к МСЗУ на ЕПГУ</c:v>
                </c:pt>
                <c:pt idx="1">
                  <c:v>Количество муниципальных районов (городской округ) Ленинградской области не подключенных к МСЗУ на ЕПГУ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66282286483544"/>
          <c:y val="1.3607032334557959E-3"/>
          <c:w val="0.36933717713516462"/>
          <c:h val="0.9510990944661534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0.43568</cdr:x>
      <cdr:y>0.33645</cdr:y>
    </cdr:from>
    <cdr:to>
      <cdr:x>0.52538</cdr:x>
      <cdr:y>0.46509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52726" y="1295405"/>
          <a:ext cx="566738" cy="4952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0.41408</cdr:x>
      <cdr:y>0.41314</cdr:y>
    </cdr:from>
    <cdr:to>
      <cdr:x>0.5969</cdr:x>
      <cdr:y>0.56157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24126" y="1590676"/>
          <a:ext cx="1114424" cy="571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0.41759</cdr:x>
      <cdr:y>0.38593</cdr:y>
    </cdr:from>
    <cdr:to>
      <cdr:x>0.52011</cdr:x>
      <cdr:y>0.49725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638425" y="1485901"/>
          <a:ext cx="647700" cy="428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chart" Target="../charts/chart1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60B2D7-CEBD-2532-C3BC-8B05CB753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2546" y="4090807"/>
            <a:ext cx="4919454" cy="2767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79BF0-BF0C-B97B-6C4F-E232EA10C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1281" y="344206"/>
            <a:ext cx="1300256" cy="420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7DC6D1-68B9-B6FD-41EC-F4FB41346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6864" y="329828"/>
            <a:ext cx="387285" cy="4416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016" y="904785"/>
            <a:ext cx="11268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результатах вывода из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старой версии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портала государственных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и сервисов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переходе на новую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версию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866" y="4772025"/>
            <a:ext cx="5445759" cy="1647825"/>
          </a:xfrm>
          <a:prstGeom prst="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цифрового развития Ленинградской области: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Клечиков Александр Владимирович – заместитель председателя комитета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00099" y="171450"/>
            <a:ext cx="11077575" cy="762000"/>
          </a:xfrm>
          <a:prstGeom prst="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услуг со старой версии 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gu.lenobl.ru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ПГУ ЛО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новую версию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new.gu.lenobl.ru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09" y="5006975"/>
            <a:ext cx="3282979" cy="18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3375" y="6548190"/>
            <a:ext cx="428625" cy="350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21094"/>
              </p:ext>
            </p:extLst>
          </p:nvPr>
        </p:nvGraphicFramePr>
        <p:xfrm>
          <a:off x="800098" y="1382233"/>
          <a:ext cx="11077575" cy="3813510"/>
        </p:xfrm>
        <a:graphic>
          <a:graphicData uri="http://schemas.openxmlformats.org/drawingml/2006/table">
            <a:tbl>
              <a:tblPr firstRow="1" firstCol="1" bandRow="1"/>
              <a:tblGrid>
                <a:gridCol w="415129"/>
                <a:gridCol w="10662446"/>
              </a:tblGrid>
              <a:tr h="1146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Муниципальная услуга по предоставлению земельных участков, находящихся в муниципальной собственности, гражданам для индивидуального жилищного строительства, ведения личного подсобного хозяйства в границах населенного пункта, садоводства, дачного хозяйства, гражданам и крестьянским (фермерским) хозяйствам для осуществления крестьянским (фермерским) хозяйством его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внесению изменений в сведения, влияющие на предоставление государственных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определению права гражданина на дополнительную меру социальной поддержки в виде специального транспортного обслуживания отдельных категорий граждан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социального пособия на погребение умерших граждан отдельных категорий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ежемесячной денежной выплаты инвалидам с детства по зрению первой и второй групп, проживающим на территории Ленинградской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возмещению стоимости услуг на погребение умерших граждан отдельных категорий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денежной компенсации расходов на автомобильное топливо, ремонт, техническое обслуживание транспортных средств и запасные части к ним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00099" y="171450"/>
            <a:ext cx="11077575" cy="762000"/>
          </a:xfrm>
          <a:prstGeom prst="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предлагаемые к переводу комитетом по социальной защите населения Ленинградской области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09" y="5006975"/>
            <a:ext cx="3282979" cy="18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3375" y="6548190"/>
            <a:ext cx="428625" cy="350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65990"/>
              </p:ext>
            </p:extLst>
          </p:nvPr>
        </p:nvGraphicFramePr>
        <p:xfrm>
          <a:off x="800099" y="1171574"/>
          <a:ext cx="11077575" cy="4410075"/>
        </p:xfrm>
        <a:graphic>
          <a:graphicData uri="http://schemas.openxmlformats.org/drawingml/2006/table">
            <a:tbl>
              <a:tblPr firstRow="1" firstCol="1" bandRow="1"/>
              <a:tblGrid>
                <a:gridCol w="383067"/>
                <a:gridCol w="10694508"/>
              </a:tblGrid>
              <a:tr h="1578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денежной компенсации расходов на приобретение и доставку топлива и оплаты баллонного газа, гражданам, подвергшимся радиационному воздействию вследствие катастрофы на Чернобыльской АЭС, аварии на производственном объединении «Маяк», ядерных испытаний на Семипалатинском полигоне, и гражданам из подразделений особого риска, а также отдельным категориям граждан из числа ветеранов, жертв политических репрессий и инвалидов, проживающим в домах, не имеющих центрального отопления и газоснабжения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выдаче специальных удостоверений единого образца гражданам, подвергшимся воздействию радиации вследствие катастрофы на Чернобыльской АЭС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предоставлению на территории Ленинградской области государственной услуги по назначению единовременной выплаты к юбилейным датам со дня рождения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ежемесячной денежной компенсации части расходов на оплату жилого помещения и коммунальных услуг ветеранам труда и жертвам политических репрессий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единовременной социальной выплаты неработающим пенсионерам на частичное возмещение расходов по газификации жилых помещений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Государственная услуга по назначению ежегодной денежной выплаты гражданам, награжденным нагрудным знаком «Почетный донор России» или нагрудным знаком «Почетный донор СССР»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2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60B2D7-CEBD-2532-C3BC-8B05CB753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2546" y="4090807"/>
            <a:ext cx="4919454" cy="2767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79BF0-BF0C-B97B-6C4F-E232EA10C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1281" y="344206"/>
            <a:ext cx="1300256" cy="420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7DC6D1-68B9-B6FD-41EC-F4FB41346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6864" y="329828"/>
            <a:ext cx="387285" cy="4416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907" y="1171485"/>
            <a:ext cx="108242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подключения</a:t>
            </a: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портальным формам на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5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38150" y="129009"/>
            <a:ext cx="11468100" cy="947316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Подключены ко всем МСЗУ на ЕПГУ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9686" y="1257298"/>
            <a:ext cx="5183839" cy="45529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районов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округ) Ленинградской области подключенных к МСЗУ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ЕПГУ (15):</a:t>
            </a:r>
          </a:p>
          <a:p>
            <a:pPr lvl="0" algn="ct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 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                     </a:t>
            </a: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Бокситогорский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Сланцевский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Всеволожский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Тихвинский  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Выборгский                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Гатчинский</a:t>
            </a: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</a:t>
            </a: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Лодейнопольский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Подпорожский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Сосновоборский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(1)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49969034"/>
              </p:ext>
            </p:extLst>
          </p:nvPr>
        </p:nvGraphicFramePr>
        <p:xfrm>
          <a:off x="5572125" y="1257299"/>
          <a:ext cx="6318189" cy="385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19925" y="2057399"/>
            <a:ext cx="476250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38150" y="129009"/>
            <a:ext cx="11468100" cy="947316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Подключены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 всем МСЗУ на ЕПГУ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4985" y="1352546"/>
            <a:ext cx="5040965" cy="39719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район: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Бегуницкое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поселение, 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Большеврудское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Калитинское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Рабитицкое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lvl="0"/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Киришский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район: 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Будогощское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Глажевское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Кусинское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Пчевжинское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Пчевское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38925" y="1352546"/>
            <a:ext cx="5251389" cy="39719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Ломоносовский район: 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Большеижорское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</a:t>
            </a:r>
          </a:p>
          <a:p>
            <a:pPr marL="342900" indent="-342900">
              <a:buFontTx/>
              <a:buChar char="-"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Аннинское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Копорское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Лебяженское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Оржицкое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Низинское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Пениковское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7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38150" y="129009"/>
            <a:ext cx="11468100" cy="947316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подключены к ТОР ПГС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10790" y="1419220"/>
            <a:ext cx="8185310" cy="39719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район: </a:t>
            </a:r>
          </a:p>
          <a:p>
            <a:pPr lvl="0"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Калитинское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Ломоносовский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район: </a:t>
            </a:r>
          </a:p>
          <a:p>
            <a:pPr lvl="0"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Большеижорское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</a:t>
            </a:r>
          </a:p>
          <a:p>
            <a:pPr lvl="0"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Копорское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lvl="0"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Лаголовское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lvl="0" algn="ctr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Оржицкое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38150" y="129009"/>
            <a:ext cx="11468100" cy="947316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47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0066" y="3343833"/>
            <a:ext cx="4380510" cy="2781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rgbClr val="DF3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400" b="1" i="1" dirty="0">
                <a:solidFill>
                  <a:srgbClr val="DF3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подключенных муниципальных образований Ленинградской области к </a:t>
            </a:r>
            <a:r>
              <a:rPr lang="ru-RU" sz="2400" b="1" i="1" dirty="0" smtClean="0">
                <a:solidFill>
                  <a:srgbClr val="DF3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типовому облачному решению платформы государственных сервисов</a:t>
            </a:r>
            <a:endParaRPr lang="ru-RU" sz="2400" i="1" dirty="0">
              <a:solidFill>
                <a:srgbClr val="DF3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6" y="1054619"/>
            <a:ext cx="7727888" cy="29150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98" y="3967201"/>
            <a:ext cx="2812256" cy="21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9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6851" y="129007"/>
            <a:ext cx="11610975" cy="229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419726" y="2762251"/>
            <a:ext cx="6353174" cy="2597150"/>
          </a:xfrm>
          <a:prstGeom prst="round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Сектор информатизации 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цифрового развития Ленинградской области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(812) 539-42-07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569</Words>
  <Application>Microsoft Office PowerPoint</Application>
  <PresentationFormat>Произвольный</PresentationFormat>
  <Paragraphs>113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Calibri</vt:lpstr>
      <vt:lpstr>Open Sans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Полякова</dc:creator>
  <cp:lastModifiedBy>Николай Николаевич Андреев</cp:lastModifiedBy>
  <cp:revision>94</cp:revision>
  <cp:lastPrinted>2023-09-15T08:05:47Z</cp:lastPrinted>
  <dcterms:created xsi:type="dcterms:W3CDTF">2023-03-23T10:13:19Z</dcterms:created>
  <dcterms:modified xsi:type="dcterms:W3CDTF">2023-09-15T10:11:58Z</dcterms:modified>
</cp:coreProperties>
</file>