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145705946" r:id="rId2"/>
    <p:sldId id="2145705950" r:id="rId3"/>
    <p:sldId id="2145705972" r:id="rId4"/>
    <p:sldId id="2145705955" r:id="rId5"/>
    <p:sldId id="2145705956" r:id="rId6"/>
    <p:sldId id="2145705957" r:id="rId7"/>
    <p:sldId id="2145705973" r:id="rId8"/>
    <p:sldId id="2145705958" r:id="rId9"/>
    <p:sldId id="2145705960" r:id="rId10"/>
    <p:sldId id="2145705961" r:id="rId11"/>
    <p:sldId id="2145705962" r:id="rId12"/>
    <p:sldId id="2145705974" r:id="rId13"/>
    <p:sldId id="2145705963" r:id="rId14"/>
    <p:sldId id="2145705964" r:id="rId15"/>
    <p:sldId id="2145705966" r:id="rId16"/>
    <p:sldId id="2145705965" r:id="rId17"/>
    <p:sldId id="2145705967" r:id="rId18"/>
    <p:sldId id="2145705968" r:id="rId19"/>
    <p:sldId id="2145705970" r:id="rId20"/>
    <p:sldId id="2145705971" r:id="rId21"/>
    <p:sldId id="2145705944" r:id="rId2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D214"/>
    <a:srgbClr val="50EC18"/>
    <a:srgbClr val="19B786"/>
    <a:srgbClr val="188FFB"/>
    <a:srgbClr val="4C4D4B"/>
    <a:srgbClr val="8C999F"/>
    <a:srgbClr val="828282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24" autoAdjust="0"/>
  </p:normalViewPr>
  <p:slideViewPr>
    <p:cSldViewPr snapToGrid="0">
      <p:cViewPr varScale="1">
        <p:scale>
          <a:sx n="114" d="100"/>
          <a:sy n="114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4008" y="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984" cy="494827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70" y="0"/>
            <a:ext cx="2945984" cy="494827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F0A46C36-FF35-4DDC-880A-52C3B7CA12B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837"/>
            <a:ext cx="2945984" cy="494827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70" y="9377837"/>
            <a:ext cx="2945984" cy="494827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27E0C68F-ED4F-4EFC-9666-038903D2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4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5659" cy="495348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5" y="1"/>
            <a:ext cx="2945659" cy="495348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7" tIns="45984" rIns="91967" bIns="4598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967" tIns="45984" rIns="91967" bIns="459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9377320"/>
            <a:ext cx="2945659" cy="495347"/>
          </a:xfrm>
          <a:prstGeom prst="rect">
            <a:avLst/>
          </a:prstGeom>
        </p:spPr>
        <p:txBody>
          <a:bodyPr vert="horz" lIns="91967" tIns="45984" rIns="91967" bIns="459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5" y="9377320"/>
            <a:ext cx="2945659" cy="495347"/>
          </a:xfrm>
          <a:prstGeom prst="rect">
            <a:avLst/>
          </a:prstGeom>
        </p:spPr>
        <p:txBody>
          <a:bodyPr vert="horz" lIns="91967" tIns="45984" rIns="91967" bIns="45984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6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1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6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4F7286-A239-DD81-BF01-75877A7B36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="" xmlns:a16="http://schemas.microsoft.com/office/drawing/2014/main" id="{9A409869-6018-47A6-B49B-23C2F6540AAB}"/>
              </a:ext>
            </a:extLst>
          </p:cNvPr>
          <p:cNvSpPr/>
          <p:nvPr userDrawn="1"/>
        </p:nvSpPr>
        <p:spPr>
          <a:xfrm>
            <a:off x="7866063" y="1098097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74BFB6-1DD5-4B25-927C-CD7D7A1E7EF8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323975"/>
            <a:ext cx="6300107" cy="4524829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2" y="2134067"/>
            <a:ext cx="3441699" cy="3369582"/>
          </a:xfr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69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3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79"/>
              </a:spcAft>
            </a:pPr>
            <a:endParaRPr lang="en-US" sz="1175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0"/>
            <a:ext cx="455033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8242"/>
            <a:ext cx="381000" cy="15068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5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7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95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082659" y="3407804"/>
            <a:ext cx="3316512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8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=""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D942AD-C424-7CE0-7B0D-B50DF65F33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7D33B-D79A-4D27-9A63-115EBBA5C5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590D6-A175-4CC3-AA1C-C2F78C4BE9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9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="" xmlns:a16="http://schemas.microsoft.com/office/drawing/2014/main" id="{35180EAC-A932-4C50-B8BA-977FAADB65D5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C18E83-D808-4986-B996-5910CFDB1DE9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0" y="2227541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=""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0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="" xmlns:a16="http://schemas.microsoft.com/office/drawing/2014/main" id="{96407B50-B7EF-468E-B043-31B1E8188E02}"/>
              </a:ext>
            </a:extLst>
          </p:cNvPr>
          <p:cNvSpPr/>
          <p:nvPr userDrawn="1"/>
        </p:nvSpPr>
        <p:spPr>
          <a:xfrm>
            <a:off x="7235429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="" xmlns:a16="http://schemas.microsoft.com/office/drawing/2014/main" id="{FAAE2D12-3A60-49FA-9D17-4F3A5DEF32A9}"/>
              </a:ext>
            </a:extLst>
          </p:cNvPr>
          <p:cNvSpPr/>
          <p:nvPr userDrawn="1"/>
        </p:nvSpPr>
        <p:spPr>
          <a:xfrm>
            <a:off x="4971257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="" xmlns:a16="http://schemas.microsoft.com/office/drawing/2014/main" id="{D20BBF88-8173-483F-9B6F-4F84C3851A84}"/>
              </a:ext>
            </a:extLst>
          </p:cNvPr>
          <p:cNvSpPr/>
          <p:nvPr userDrawn="1"/>
        </p:nvSpPr>
        <p:spPr>
          <a:xfrm>
            <a:off x="2707085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="" xmlns:a16="http://schemas.microsoft.com/office/drawing/2014/main" id="{554D74F5-843B-4172-B410-43CCC36E5AD3}"/>
              </a:ext>
            </a:extLst>
          </p:cNvPr>
          <p:cNvSpPr/>
          <p:nvPr userDrawn="1"/>
        </p:nvSpPr>
        <p:spPr>
          <a:xfrm>
            <a:off x="442913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49" name="Text Placeholder 2">
            <a:extLst>
              <a:ext uri="{FF2B5EF4-FFF2-40B4-BE49-F238E27FC236}">
                <a16:creationId xmlns=""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4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6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1" name="Text Placeholder 2">
            <a:extLst>
              <a:ext uri="{FF2B5EF4-FFF2-40B4-BE49-F238E27FC236}">
                <a16:creationId xmlns=""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28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2" name="Text Placeholder 2">
            <a:extLst>
              <a:ext uri="{FF2B5EF4-FFF2-40B4-BE49-F238E27FC236}">
                <a16:creationId xmlns=""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099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3" y="2728417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4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=""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5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2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4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2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0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=""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7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=""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1" name="Text Placeholder 3">
            <a:extLst>
              <a:ext uri="{FF2B5EF4-FFF2-40B4-BE49-F238E27FC236}">
                <a16:creationId xmlns=""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2" name="Text Placeholder 4">
            <a:extLst>
              <a:ext uri="{FF2B5EF4-FFF2-40B4-BE49-F238E27FC236}">
                <a16:creationId xmlns=""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3" name="Text Placeholder 5">
            <a:extLst>
              <a:ext uri="{FF2B5EF4-FFF2-40B4-BE49-F238E27FC236}">
                <a16:creationId xmlns=""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4" name="Text Placeholder 6">
            <a:extLst>
              <a:ext uri="{FF2B5EF4-FFF2-40B4-BE49-F238E27FC236}">
                <a16:creationId xmlns=""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5" name="Text Placeholder 7">
            <a:extLst>
              <a:ext uri="{FF2B5EF4-FFF2-40B4-BE49-F238E27FC236}">
                <a16:creationId xmlns=""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Text Placeholder 8">
            <a:extLst>
              <a:ext uri="{FF2B5EF4-FFF2-40B4-BE49-F238E27FC236}">
                <a16:creationId xmlns=""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7" name="Text Placeholder 9">
            <a:extLst>
              <a:ext uri="{FF2B5EF4-FFF2-40B4-BE49-F238E27FC236}">
                <a16:creationId xmlns=""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8" name="Text Placeholder 10">
            <a:extLst>
              <a:ext uri="{FF2B5EF4-FFF2-40B4-BE49-F238E27FC236}">
                <a16:creationId xmlns=""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9" name="Text Placeholder 11">
            <a:extLst>
              <a:ext uri="{FF2B5EF4-FFF2-40B4-BE49-F238E27FC236}">
                <a16:creationId xmlns=""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0" name="Text Placeholder 12">
            <a:extLst>
              <a:ext uri="{FF2B5EF4-FFF2-40B4-BE49-F238E27FC236}">
                <a16:creationId xmlns=""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Text Placeholder 13">
            <a:extLst>
              <a:ext uri="{FF2B5EF4-FFF2-40B4-BE49-F238E27FC236}">
                <a16:creationId xmlns=""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Text Placeholder 14">
            <a:extLst>
              <a:ext uri="{FF2B5EF4-FFF2-40B4-BE49-F238E27FC236}">
                <a16:creationId xmlns=""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" name="Text Placeholder 15">
            <a:extLst>
              <a:ext uri="{FF2B5EF4-FFF2-40B4-BE49-F238E27FC236}">
                <a16:creationId xmlns=""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4" name="Text Placeholder 16">
            <a:extLst>
              <a:ext uri="{FF2B5EF4-FFF2-40B4-BE49-F238E27FC236}">
                <a16:creationId xmlns=""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4" y="4114801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46982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5050"/>
            <a:ext cx="5157787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46982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5050"/>
            <a:ext cx="5183188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DC7F13-FC8B-4B9A-A91F-FCEC132DED60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1885950" algn="l"/>
              </a:tabLst>
            </a:pPr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58" r:id="rId5"/>
    <p:sldLayoutId id="2147483660" r:id="rId6"/>
    <p:sldLayoutId id="2147483661" r:id="rId7"/>
    <p:sldLayoutId id="2147483659" r:id="rId8"/>
    <p:sldLayoutId id="2147483653" r:id="rId9"/>
    <p:sldLayoutId id="2147483652" r:id="rId10"/>
    <p:sldLayoutId id="2147483654" r:id="rId11"/>
    <p:sldLayoutId id="2147483655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AEFAF025FADDA5A38F2F5ACEEE59F37CC8D1EC4871629E1E65DECF08C6AC6E8B8888179735A969366795D71EC1B078B5AE9A90AC2B23176I0j7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AEFAF025FADDA5A38F2FCB5E9E59F37C8831EC5871229E1E65DECF08C6AC6E8B8888179735A909D6C795D71EC1B078B5AE9A90AC2B23176I0j7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AEFAF025FADDA5A38F2FCB5E9E59F37C8831EC5871229E1E65DECF08C6AC6E8B8888179735A909D6C795D71EC1B078B5AE9A90AC2B23176I0j7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l="23792" t="16128" r="69570" b="82624"/>
          <a:stretch/>
        </p:blipFill>
        <p:spPr bwMode="auto">
          <a:xfrm>
            <a:off x="967154" y="457200"/>
            <a:ext cx="1485899" cy="478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50974-7384-F3D8-8A69-5E843B369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И</a:t>
            </a:r>
            <a:r>
              <a:rPr lang="ru-RU" sz="3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тоги</a:t>
            </a:r>
            <a:r>
              <a:rPr lang="ru-RU" sz="3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dirty="0">
                <a:latin typeface="Inter" panose="02000503000000020004" pitchFamily="2" charset="0"/>
                <a:ea typeface="Inter" panose="02000503000000020004" pitchFamily="2" charset="0"/>
              </a:rPr>
              <a:t>ц</a:t>
            </a:r>
            <a:r>
              <a:rPr lang="ru-RU" sz="3200" dirty="0" smtClean="0">
                <a:latin typeface="Inter" panose="02000503000000020004" pitchFamily="2" charset="0"/>
                <a:ea typeface="Inter" panose="02000503000000020004" pitchFamily="2" charset="0"/>
              </a:rPr>
              <a:t>елевых значений показателей ЕЦМ </a:t>
            </a:r>
            <a:br>
              <a:rPr lang="ru-RU" sz="3200" dirty="0" smtClean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dirty="0" smtClean="0">
                <a:latin typeface="Inter" panose="02000503000000020004" pitchFamily="2" charset="0"/>
                <a:ea typeface="Inter" panose="02000503000000020004" pitchFamily="2" charset="0"/>
              </a:rPr>
              <a:t>за 2022 год</a:t>
            </a:r>
            <a:endParaRPr lang="ru-RU" sz="32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982" y="457200"/>
            <a:ext cx="175846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Управление Федеральной службы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г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осударственной регистрации,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адастра и картографии </a:t>
            </a:r>
          </a:p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 Ленинградской </a:t>
            </a:r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области</a:t>
            </a:r>
          </a:p>
          <a:p>
            <a:endParaRPr lang="ru-RU" sz="700" dirty="0">
              <a:solidFill>
                <a:srgbClr val="4C4D4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1" name="Graphic 279">
            <a:extLst>
              <a:ext uri="{FF2B5EF4-FFF2-40B4-BE49-F238E27FC236}">
                <a16:creationId xmlns="" xmlns:a16="http://schemas.microsoft.com/office/drawing/2014/main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519584" y="1799612"/>
            <a:ext cx="3123189" cy="2958354"/>
          </a:xfrm>
          <a:prstGeom prst="rect">
            <a:avLst/>
          </a:prstGeom>
          <a:noFill/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08F866E-EFF5-D1EB-B25F-7CD176AD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0521"/>
            <a:ext cx="5716815" cy="390526"/>
          </a:xfrm>
        </p:spPr>
        <p:txBody>
          <a:bodyPr/>
          <a:lstStyle/>
          <a:p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КИСЛИЦЫНА НАТАЛЬЯ АЛЬБЕРТОВНА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DE1D689B-3DED-13D1-070F-0D70DA4CC5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591047"/>
            <a:ext cx="6004838" cy="484188"/>
          </a:xfrm>
        </p:spPr>
        <p:txBody>
          <a:bodyPr/>
          <a:lstStyle/>
          <a:p>
            <a:r>
              <a:rPr lang="ru-RU" sz="1200" b="1" dirty="0" smtClean="0">
                <a:latin typeface="Inter" panose="02000503000000020004" pitchFamily="2" charset="0"/>
                <a:ea typeface="Inter" panose="02000503000000020004" pitchFamily="2" charset="0"/>
              </a:rPr>
              <a:t>Заместитель руководителя Управления </a:t>
            </a:r>
            <a:r>
              <a:rPr lang="ru-RU" sz="1200" b="1" dirty="0">
                <a:latin typeface="Inter" panose="02000503000000020004" pitchFamily="2" charset="0"/>
                <a:ea typeface="Inter" panose="02000503000000020004" pitchFamily="2" charset="0"/>
              </a:rPr>
              <a:t>Федеральной службы государственной регистрации, кадастра и картографии по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914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07774"/>
              </p:ext>
            </p:extLst>
          </p:nvPr>
        </p:nvGraphicFramePr>
        <p:xfrm>
          <a:off x="4" y="749335"/>
          <a:ext cx="12191996" cy="59694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1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2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61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41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54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483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58948">
                  <a:extLst>
                    <a:ext uri="{9D8B030D-6E8A-4147-A177-3AD203B41FA5}">
                      <a16:colId xmlns="" xmlns:a16="http://schemas.microsoft.com/office/drawing/2014/main" val="1767604181"/>
                    </a:ext>
                  </a:extLst>
                </a:gridCol>
                <a:gridCol w="1158949">
                  <a:extLst>
                    <a:ext uri="{9D8B030D-6E8A-4147-A177-3AD203B41FA5}">
                      <a16:colId xmlns="" xmlns:a16="http://schemas.microsoft.com/office/drawing/2014/main" val="888039357"/>
                    </a:ext>
                  </a:extLst>
                </a:gridCol>
                <a:gridCol w="1286540">
                  <a:extLst>
                    <a:ext uri="{9D8B030D-6E8A-4147-A177-3AD203B41FA5}">
                      <a16:colId xmlns="" xmlns:a16="http://schemas.microsoft.com/office/drawing/2014/main" val="1175377434"/>
                    </a:ext>
                  </a:extLst>
                </a:gridCol>
                <a:gridCol w="1166037"/>
              </a:tblGrid>
              <a:tr h="619702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23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90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45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1.7.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Срок присвоения и изменения адреса объекту адресации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1.7.1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7.1.1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предельный срок присвоения и изменения адреса объекту адресации и внесения его в федеральную информационную адресную систему, рабочих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дней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КГП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 р.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3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1.7.2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7.1.2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принятых решений об отказе в присвоении и изменении адреса объекту адресации в общем количестве таких заявлений,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КГП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0,24 %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0,2%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0186" y="2913017"/>
            <a:ext cx="52769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5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 р. 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6136" y="5062265"/>
            <a:ext cx="65250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0,4 %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296400" y="6455091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4010"/>
              </p:ext>
            </p:extLst>
          </p:nvPr>
        </p:nvGraphicFramePr>
        <p:xfrm>
          <a:off x="0" y="838199"/>
          <a:ext cx="12201098" cy="59925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0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9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6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29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8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0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637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42466">
                  <a:extLst>
                    <a:ext uri="{9D8B030D-6E8A-4147-A177-3AD203B41FA5}">
                      <a16:colId xmlns="" xmlns:a16="http://schemas.microsoft.com/office/drawing/2014/main" val="2469769811"/>
                    </a:ext>
                  </a:extLst>
                </a:gridCol>
                <a:gridCol w="1031828">
                  <a:extLst>
                    <a:ext uri="{9D8B030D-6E8A-4147-A177-3AD203B41FA5}">
                      <a16:colId xmlns="" xmlns:a16="http://schemas.microsoft.com/office/drawing/2014/main" val="2604742881"/>
                    </a:ext>
                  </a:extLst>
                </a:gridCol>
                <a:gridCol w="1021191">
                  <a:extLst>
                    <a:ext uri="{9D8B030D-6E8A-4147-A177-3AD203B41FA5}">
                      <a16:colId xmlns="" xmlns:a16="http://schemas.microsoft.com/office/drawing/2014/main" val="3940759910"/>
                    </a:ext>
                  </a:extLst>
                </a:gridCol>
                <a:gridCol w="1021191"/>
              </a:tblGrid>
              <a:tr h="497850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4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89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0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1.8.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Учет в Едином государственном реестре недвижимости земельных участков с границами, установленными в соответствии с законодательством Российской Федерации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1.8.1.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8.1.1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количества земельных участков,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общем количестве земельных участков, учтенных в Едином государственном реестре недвижимости, процентов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72,6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72,6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76,8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69,2%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участков 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1 386 070, с границами 959 133)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69,32%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1 379 710, с границами 956 392)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69,87%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1 390 696, с границами 971 748)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70,46%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1 398 747, с границами 985 493)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77,83%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1 362 478, с границами 1 060 416)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72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1.9.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Выявление правообладателей ранее учтенных объектов недвижимости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1.9.1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9.1.1 (ДК)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количества ранее учтенных объектов недвижимости, права на которые не зарегистрированы, в общем количестве ранее учтенных объектов недвижимости, сведения о которых содержатся в Едином государственном реестре недвижимости, процентов &lt;2</a:t>
                      </a: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&gt;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Нет данных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84162" y="2985389"/>
            <a:ext cx="3714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77,83%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 </a:t>
            </a:r>
            <a:endParaRPr lang="ru-RU" sz="2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ter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326" y="5442013"/>
            <a:ext cx="6132438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b="1" dirty="0" smtClean="0"/>
              <a:t>НЕТ ДАННЫХ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МЕТОДИКА РАСЧЕТА НАХОДИТСЯ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В СТАДИИ РАЗРАБОТКИ РР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457899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67967"/>
              </p:ext>
            </p:extLst>
          </p:nvPr>
        </p:nvGraphicFramePr>
        <p:xfrm>
          <a:off x="106321" y="1135368"/>
          <a:ext cx="12085678" cy="520570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4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172">
                  <a:extLst>
                    <a:ext uri="{9D8B030D-6E8A-4147-A177-3AD203B41FA5}">
                      <a16:colId xmlns="" xmlns:a16="http://schemas.microsoft.com/office/drawing/2014/main" val="422452338"/>
                    </a:ext>
                  </a:extLst>
                </a:gridCol>
                <a:gridCol w="1880473">
                  <a:extLst>
                    <a:ext uri="{9D8B030D-6E8A-4147-A177-3AD203B41FA5}">
                      <a16:colId xmlns="" xmlns:a16="http://schemas.microsoft.com/office/drawing/2014/main" val="1052391011"/>
                    </a:ext>
                  </a:extLst>
                </a:gridCol>
                <a:gridCol w="539326">
                  <a:extLst>
                    <a:ext uri="{9D8B030D-6E8A-4147-A177-3AD203B41FA5}">
                      <a16:colId xmlns="" xmlns:a16="http://schemas.microsoft.com/office/drawing/2014/main" val="2094658913"/>
                    </a:ext>
                  </a:extLst>
                </a:gridCol>
                <a:gridCol w="719721">
                  <a:extLst>
                    <a:ext uri="{9D8B030D-6E8A-4147-A177-3AD203B41FA5}">
                      <a16:colId xmlns="" xmlns:a16="http://schemas.microsoft.com/office/drawing/2014/main" val="2882524550"/>
                    </a:ext>
                  </a:extLst>
                </a:gridCol>
                <a:gridCol w="567325">
                  <a:extLst>
                    <a:ext uri="{9D8B030D-6E8A-4147-A177-3AD203B41FA5}">
                      <a16:colId xmlns="" xmlns:a16="http://schemas.microsoft.com/office/drawing/2014/main" val="721281189"/>
                    </a:ext>
                  </a:extLst>
                </a:gridCol>
                <a:gridCol w="617364">
                  <a:extLst>
                    <a:ext uri="{9D8B030D-6E8A-4147-A177-3AD203B41FA5}">
                      <a16:colId xmlns="" xmlns:a16="http://schemas.microsoft.com/office/drawing/2014/main" val="3340347417"/>
                    </a:ext>
                  </a:extLst>
                </a:gridCol>
                <a:gridCol w="795248">
                  <a:extLst>
                    <a:ext uri="{9D8B030D-6E8A-4147-A177-3AD203B41FA5}">
                      <a16:colId xmlns="" xmlns:a16="http://schemas.microsoft.com/office/drawing/2014/main" val="403428563"/>
                    </a:ext>
                  </a:extLst>
                </a:gridCol>
                <a:gridCol w="1035915">
                  <a:extLst>
                    <a:ext uri="{9D8B030D-6E8A-4147-A177-3AD203B41FA5}">
                      <a16:colId xmlns="" xmlns:a16="http://schemas.microsoft.com/office/drawing/2014/main" val="3260455457"/>
                    </a:ext>
                  </a:extLst>
                </a:gridCol>
                <a:gridCol w="1056842">
                  <a:extLst>
                    <a:ext uri="{9D8B030D-6E8A-4147-A177-3AD203B41FA5}">
                      <a16:colId xmlns="" xmlns:a16="http://schemas.microsoft.com/office/drawing/2014/main" val="1806281922"/>
                    </a:ext>
                  </a:extLst>
                </a:gridCol>
                <a:gridCol w="1130090">
                  <a:extLst>
                    <a:ext uri="{9D8B030D-6E8A-4147-A177-3AD203B41FA5}">
                      <a16:colId xmlns="" xmlns:a16="http://schemas.microsoft.com/office/drawing/2014/main" val="2685167822"/>
                    </a:ext>
                  </a:extLst>
                </a:gridCol>
                <a:gridCol w="1035915">
                  <a:extLst>
                    <a:ext uri="{9D8B030D-6E8A-4147-A177-3AD203B41FA5}">
                      <a16:colId xmlns="" xmlns:a16="http://schemas.microsoft.com/office/drawing/2014/main" val="1665663660"/>
                    </a:ext>
                  </a:extLst>
                </a:gridCol>
                <a:gridCol w="1035915"/>
              </a:tblGrid>
              <a:tr h="511543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5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5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1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1.10.</a:t>
                      </a:r>
                      <a:endParaRPr lang="ru-RU" sz="1200" b="1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об объектах недвижимости, необходимых для определения их кадастровой стоимости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1.10.1. (ФЦМ)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10.1.1. (ДК)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объектов недвижимости, учтенных в Едином государственном реестре недвижимости, в общем количестве объектов недвижимости, сведения о кадастровой стоимости которых отсутствуют, процентов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0,5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0,98 %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(Общее количество ОН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3 486 552, отсутствуют сведения о КС по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34 147)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0,42 %</a:t>
                      </a:r>
                      <a:endParaRPr lang="ru-RU" sz="275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4A29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4A29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(Общее количество ОН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3 490 513, отсутствуют сведения о КС по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14 803)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0,38 %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4A29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(Общее количество ОН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3 521 058, отсутствуют сведения 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КС по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13 274)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0,36 %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(Общее количество ОН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3 539 999, отсутствуют сведения о КС по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12 706)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0,35 %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(Общее количество ОН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3 560 265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, отсутствуют сведения о КС по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12 477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6169" y="3357632"/>
            <a:ext cx="358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0,35 %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 </a:t>
            </a:r>
          </a:p>
          <a:p>
            <a:pPr algn="ctr"/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544350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8" y="0"/>
            <a:ext cx="11229975" cy="838200"/>
          </a:xfrm>
        </p:spPr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39" y="0"/>
            <a:ext cx="11229975" cy="838199"/>
          </a:xfrm>
        </p:spPr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2880"/>
              </p:ext>
            </p:extLst>
          </p:nvPr>
        </p:nvGraphicFramePr>
        <p:xfrm>
          <a:off x="0" y="1061483"/>
          <a:ext cx="12239129" cy="55261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6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213">
                  <a:extLst>
                    <a:ext uri="{9D8B030D-6E8A-4147-A177-3AD203B41FA5}">
                      <a16:colId xmlns="" xmlns:a16="http://schemas.microsoft.com/office/drawing/2014/main" val="422452338"/>
                    </a:ext>
                  </a:extLst>
                </a:gridCol>
                <a:gridCol w="1859978">
                  <a:extLst>
                    <a:ext uri="{9D8B030D-6E8A-4147-A177-3AD203B41FA5}">
                      <a16:colId xmlns="" xmlns:a16="http://schemas.microsoft.com/office/drawing/2014/main" val="1052391011"/>
                    </a:ext>
                  </a:extLst>
                </a:gridCol>
                <a:gridCol w="512747">
                  <a:extLst>
                    <a:ext uri="{9D8B030D-6E8A-4147-A177-3AD203B41FA5}">
                      <a16:colId xmlns="" xmlns:a16="http://schemas.microsoft.com/office/drawing/2014/main" val="2094658913"/>
                    </a:ext>
                  </a:extLst>
                </a:gridCol>
                <a:gridCol w="130533"/>
                <a:gridCol w="602044">
                  <a:extLst>
                    <a:ext uri="{9D8B030D-6E8A-4147-A177-3AD203B41FA5}">
                      <a16:colId xmlns="" xmlns:a16="http://schemas.microsoft.com/office/drawing/2014/main" val="2882524550"/>
                    </a:ext>
                  </a:extLst>
                </a:gridCol>
                <a:gridCol w="592191">
                  <a:extLst>
                    <a:ext uri="{9D8B030D-6E8A-4147-A177-3AD203B41FA5}">
                      <a16:colId xmlns="" xmlns:a16="http://schemas.microsoft.com/office/drawing/2014/main" val="721281189"/>
                    </a:ext>
                  </a:extLst>
                </a:gridCol>
                <a:gridCol w="610634"/>
                <a:gridCol w="827980"/>
                <a:gridCol w="1079366"/>
                <a:gridCol w="1108976"/>
                <a:gridCol w="1165686"/>
                <a:gridCol w="1052624"/>
                <a:gridCol w="1043045"/>
              </a:tblGrid>
              <a:tr h="511543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5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5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471">
                <a:tc gridSpan="14">
                  <a:txBody>
                    <a:bodyPr/>
                    <a:lstStyle/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Раздел 2. </a:t>
                      </a:r>
                    </a:p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Подготовка и подача документов на осуществление кадастрового учета и (или) регистрации прав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8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2.1.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Срок подготовки межевого и технического планов, акта обследования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2.1.1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11.1.1 (ДК)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предельный срок подготовки межевого и технического планов, акта обследования (без учета срока согласования границ земельных участков со смежными землепользователями), дней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 дней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 дней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7,6 дней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 дней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 дней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81424" y="3985395"/>
            <a:ext cx="46934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8 р. 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544350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00715"/>
              </p:ext>
            </p:extLst>
          </p:nvPr>
        </p:nvGraphicFramePr>
        <p:xfrm>
          <a:off x="0" y="838199"/>
          <a:ext cx="12192000" cy="596498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0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2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3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64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27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72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14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99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90569">
                  <a:extLst>
                    <a:ext uri="{9D8B030D-6E8A-4147-A177-3AD203B41FA5}">
                      <a16:colId xmlns="" xmlns:a16="http://schemas.microsoft.com/office/drawing/2014/main" val="3054190272"/>
                    </a:ext>
                  </a:extLst>
                </a:gridCol>
                <a:gridCol w="1048624">
                  <a:extLst>
                    <a:ext uri="{9D8B030D-6E8A-4147-A177-3AD203B41FA5}">
                      <a16:colId xmlns="" xmlns:a16="http://schemas.microsoft.com/office/drawing/2014/main" val="3796911978"/>
                    </a:ext>
                  </a:extLst>
                </a:gridCol>
                <a:gridCol w="973123">
                  <a:extLst>
                    <a:ext uri="{9D8B030D-6E8A-4147-A177-3AD203B41FA5}">
                      <a16:colId xmlns="" xmlns:a16="http://schemas.microsoft.com/office/drawing/2014/main" val="3163467483"/>
                    </a:ext>
                  </a:extLst>
                </a:gridCol>
                <a:gridCol w="992697"/>
              </a:tblGrid>
              <a:tr h="543204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56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28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735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2.2.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Качество приема и сканирования документов в многофункциональных центрах предоставления государственных и муниципальных услуг (далее - МФЦ)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12.1.1. (ДК)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ошибок, допущенных сотрудниками МФЦ при приеме документов на государственный кадастровый учет и (или) государственную регистрацию прав (полнота и комплектность документов), в общем количестве документов, принятых в МФЦ на государственный кадастровый учет и (или) государственную регистрацию прав, процентов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2.2.2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12.1.2 (ДК)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пакетов документов, которые приняты в МФЦ на государственный кадастровый учет и (или) государственную регистрацию прав и в отношении которых сотрудниками МФЦ не осуществлено или осуществлено некачественное сканирование, в общем количестве пакетов документов, принятых в МФЦ на государственный кадастровый учет и (или) государственную регистрацию прав,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7681" y="2766201"/>
            <a:ext cx="7220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7680" y="4865259"/>
            <a:ext cx="7220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0 %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355666" y="647930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50676"/>
              </p:ext>
            </p:extLst>
          </p:nvPr>
        </p:nvGraphicFramePr>
        <p:xfrm>
          <a:off x="0" y="838197"/>
          <a:ext cx="12192001" cy="57538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5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2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06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99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11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36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309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83500">
                  <a:extLst>
                    <a:ext uri="{9D8B030D-6E8A-4147-A177-3AD203B41FA5}">
                      <a16:colId xmlns="" xmlns:a16="http://schemas.microsoft.com/office/drawing/2014/main" val="1162834721"/>
                    </a:ext>
                  </a:extLst>
                </a:gridCol>
                <a:gridCol w="1116786">
                  <a:extLst>
                    <a:ext uri="{9D8B030D-6E8A-4147-A177-3AD203B41FA5}">
                      <a16:colId xmlns="" xmlns:a16="http://schemas.microsoft.com/office/drawing/2014/main" val="1994186554"/>
                    </a:ext>
                  </a:extLst>
                </a:gridCol>
                <a:gridCol w="1095154">
                  <a:extLst>
                    <a:ext uri="{9D8B030D-6E8A-4147-A177-3AD203B41FA5}">
                      <a16:colId xmlns="" xmlns:a16="http://schemas.microsoft.com/office/drawing/2014/main" val="1088462585"/>
                    </a:ext>
                  </a:extLst>
                </a:gridCol>
                <a:gridCol w="1049080"/>
              </a:tblGrid>
              <a:tr h="531827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3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70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2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Обеспечение межведомственного электронного взаимодействия посредством системы межведомственного электронного взаимодействия (далее - СМЭВ) при осуществлении государственного кадастрового учета и (или) государственной регистрации прав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2.3.1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13.1.1.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ответов на запросы органа регистрации прав, полученных в электронном виде, в том числе посредством СМЭВ, в общем количестве направленных запросов, процентов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КЦР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93,51%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93,4%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,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90,3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91,5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4584" y="3511486"/>
            <a:ext cx="49605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91,5 %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448800" y="7445092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67861"/>
              </p:ext>
            </p:extLst>
          </p:nvPr>
        </p:nvGraphicFramePr>
        <p:xfrm>
          <a:off x="31898" y="838199"/>
          <a:ext cx="12160102" cy="59540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8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0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7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01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66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66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12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781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84520">
                  <a:extLst>
                    <a:ext uri="{9D8B030D-6E8A-4147-A177-3AD203B41FA5}">
                      <a16:colId xmlns="" xmlns:a16="http://schemas.microsoft.com/office/drawing/2014/main" val="2321873185"/>
                    </a:ext>
                  </a:extLst>
                </a:gridCol>
                <a:gridCol w="1151861">
                  <a:extLst>
                    <a:ext uri="{9D8B030D-6E8A-4147-A177-3AD203B41FA5}">
                      <a16:colId xmlns="" xmlns:a16="http://schemas.microsoft.com/office/drawing/2014/main" val="1597308884"/>
                    </a:ext>
                  </a:extLst>
                </a:gridCol>
                <a:gridCol w="1073888">
                  <a:extLst>
                    <a:ext uri="{9D8B030D-6E8A-4147-A177-3AD203B41FA5}">
                      <a16:colId xmlns="" xmlns:a16="http://schemas.microsoft.com/office/drawing/2014/main" val="3726896636"/>
                    </a:ext>
                  </a:extLst>
                </a:gridCol>
                <a:gridCol w="1080977"/>
              </a:tblGrid>
              <a:tr h="699700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22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9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4437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Уровень использования электронной услуги по постановке на государственный кадастровый учет и (или) государственную регистрацию прав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14.1.1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государственный кадастровый учет и (или) государственную регистрацию прав, поданных в форме электронного документа, в общем количестве таких заявлений, процентов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45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46,3 %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48,6 %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,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52,55 %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60,96 %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8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2.4.2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14.1.2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государственный кадастровый учет и (или) государственную регистрацию прав, поданных органами государственной власти и органами местного самоуправления в форме электронного документа, в общем количестве таких заявлений, 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61214" y="3154858"/>
            <a:ext cx="7220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60,96 %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1693" y="5177483"/>
            <a:ext cx="55798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100 %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579513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27044"/>
              </p:ext>
            </p:extLst>
          </p:nvPr>
        </p:nvGraphicFramePr>
        <p:xfrm>
          <a:off x="0" y="775762"/>
          <a:ext cx="12192002" cy="58993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5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1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49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6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69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98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648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07396">
                  <a:extLst>
                    <a:ext uri="{9D8B030D-6E8A-4147-A177-3AD203B41FA5}">
                      <a16:colId xmlns="" xmlns:a16="http://schemas.microsoft.com/office/drawing/2014/main" val="95500777"/>
                    </a:ext>
                  </a:extLst>
                </a:gridCol>
                <a:gridCol w="1107396">
                  <a:extLst>
                    <a:ext uri="{9D8B030D-6E8A-4147-A177-3AD203B41FA5}">
                      <a16:colId xmlns="" xmlns:a16="http://schemas.microsoft.com/office/drawing/2014/main" val="3054412270"/>
                    </a:ext>
                  </a:extLst>
                </a:gridCol>
                <a:gridCol w="1096748">
                  <a:extLst>
                    <a:ext uri="{9D8B030D-6E8A-4147-A177-3AD203B41FA5}">
                      <a16:colId xmlns="" xmlns:a16="http://schemas.microsoft.com/office/drawing/2014/main" val="1192339248"/>
                    </a:ext>
                  </a:extLst>
                </a:gridCol>
                <a:gridCol w="1096748"/>
              </a:tblGrid>
              <a:tr h="53924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89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01.10.2022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1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883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2.4.3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14.1.3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заявлений о постановке на государственный кадастровый учет и (или) государственную регистрацию прав, поданных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юридическими лицами в форме электронного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документа, в общем количестве таких заявлений,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50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49,52%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49,64%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50,15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61,66 %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58,40 %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087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2.4.4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14.1.4.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предоставления в электронном виде государственной услуги по регистрации ипотечных сделок в общем количестве ипотечных сделок,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85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87,5%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69,06%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12 655,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 эл. виде 8 740)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61,05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%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81,21%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93,01%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526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2.4.5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14.1.5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поступивших в электронной форме запросов о предоставлении сведений, содержащихся в Едином государственном реестре недвижимости, в общем количестве запросов о предоставлении сведений, содержащихся в Едином государственном реестре недвижимости,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93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87,68 %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</a:t>
                      </a:r>
                      <a:r>
                        <a:rPr lang="ru-RU" sz="1100" baseline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в</a:t>
                      </a: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87,97 %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414 567, из них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364 697)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88,01 %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89,13 %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95,80 %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7116" y="2612325"/>
            <a:ext cx="5360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58,40 % 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1071" y="3949759"/>
            <a:ext cx="45953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93,01 %</a:t>
            </a:r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315" y="5460550"/>
            <a:ext cx="7220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95,80 %</a:t>
            </a:r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448800" y="654334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0" y="74429"/>
            <a:ext cx="10534650" cy="838199"/>
          </a:xfrm>
        </p:spPr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3.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Осуществление 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66363"/>
              </p:ext>
            </p:extLst>
          </p:nvPr>
        </p:nvGraphicFramePr>
        <p:xfrm>
          <a:off x="-20079" y="829224"/>
          <a:ext cx="12232158" cy="59032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1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1709">
                  <a:extLst>
                    <a:ext uri="{9D8B030D-6E8A-4147-A177-3AD203B41FA5}">
                      <a16:colId xmlns="" xmlns:a16="http://schemas.microsoft.com/office/drawing/2014/main" val="2549712367"/>
                    </a:ext>
                  </a:extLst>
                </a:gridCol>
                <a:gridCol w="686673"/>
                <a:gridCol w="813443"/>
                <a:gridCol w="750057"/>
                <a:gridCol w="855700"/>
                <a:gridCol w="802879"/>
                <a:gridCol w="971905"/>
                <a:gridCol w="1035292"/>
                <a:gridCol w="1024726"/>
                <a:gridCol w="1109241"/>
                <a:gridCol w="1109241"/>
              </a:tblGrid>
              <a:tr h="54533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реализации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Показатели, характеризующие степень достижения результата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59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01.10.2022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64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809">
                <a:tc gridSpan="13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Раздел 3. 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Осуществление кадастрового учета и (или) регистрации прав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9314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 постановки на государственный кадастровый учет и (или) государственной регистрации прав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3.1.1</a:t>
                      </a:r>
                      <a:r>
                        <a:rPr lang="ru-RU" sz="1100" b="1" dirty="0" smtClean="0">
                          <a:effectLst/>
                        </a:rPr>
                        <a:t>. (ФЦМ)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effectLst/>
                        </a:rPr>
                        <a:t>15.1.1. (ДК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средний фактический срок осуществления </a:t>
                      </a:r>
                      <a:r>
                        <a:rPr lang="ru-RU" sz="1100" b="1" dirty="0">
                          <a:effectLst/>
                        </a:rPr>
                        <a:t>государственного кадастрового учета</a:t>
                      </a:r>
                      <a:r>
                        <a:rPr lang="ru-RU" sz="1100" dirty="0">
                          <a:effectLst/>
                        </a:rPr>
                        <a:t>, рабочих </a:t>
                      </a:r>
                      <a:r>
                        <a:rPr lang="ru-RU" sz="1100" dirty="0" smtClean="0">
                          <a:effectLst/>
                        </a:rPr>
                        <a:t>дней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УРР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р.дн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р. </a:t>
                      </a:r>
                      <a:r>
                        <a:rPr lang="ru-RU" sz="1600" baseline="0" dirty="0" err="1" smtClean="0"/>
                        <a:t>дн</a:t>
                      </a:r>
                      <a:r>
                        <a:rPr lang="ru-RU" sz="1600" baseline="0" dirty="0" smtClean="0"/>
                        <a:t>.</a:t>
                      </a:r>
                    </a:p>
                    <a:p>
                      <a:pPr algn="ctr"/>
                      <a:endParaRPr lang="ru-RU" sz="1100" baseline="0" dirty="0" smtClean="0"/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р.дн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endParaRPr lang="ru-RU" sz="9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(данные за 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квартал 2022)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р. </a:t>
                      </a:r>
                      <a:r>
                        <a:rPr lang="ru-RU" sz="1600" dirty="0" err="1" smtClean="0"/>
                        <a:t>дн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(данные за 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III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квартал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1,9 р.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*Данные Росреестра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12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3.1.2</a:t>
                      </a:r>
                      <a:r>
                        <a:rPr lang="ru-RU" sz="1100" dirty="0" smtClean="0">
                          <a:effectLst/>
                        </a:rPr>
                        <a:t>. (ФЦМ)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15.1.2. (ДК)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средний фактический срок </a:t>
                      </a:r>
                      <a:r>
                        <a:rPr lang="ru-RU" sz="1100" b="1" dirty="0">
                          <a:effectLst/>
                        </a:rPr>
                        <a:t>регистрации прав</a:t>
                      </a:r>
                      <a:r>
                        <a:rPr lang="ru-RU" sz="1100" dirty="0">
                          <a:effectLst/>
                        </a:rPr>
                        <a:t>, рабочих </a:t>
                      </a:r>
                      <a:r>
                        <a:rPr lang="ru-RU" sz="1100" dirty="0" smtClean="0">
                          <a:effectLst/>
                        </a:rPr>
                        <a:t>дней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УРР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р.дн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р. </a:t>
                      </a:r>
                      <a:r>
                        <a:rPr lang="ru-RU" sz="1600" baseline="0" dirty="0" err="1" smtClean="0"/>
                        <a:t>дн</a:t>
                      </a:r>
                      <a:r>
                        <a:rPr lang="ru-RU" sz="1600" baseline="0" dirty="0" smtClean="0"/>
                        <a:t>.</a:t>
                      </a:r>
                    </a:p>
                    <a:p>
                      <a:pPr algn="ctr"/>
                      <a:endParaRPr lang="ru-RU" sz="1100" baseline="0" dirty="0" smtClean="0"/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(данные за 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квартал 2022)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(данные за 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III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квартал 2022)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1,2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*Данные Росреестра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3.1.3</a:t>
                      </a:r>
                      <a:r>
                        <a:rPr lang="ru-RU" sz="1100" dirty="0" smtClean="0">
                          <a:effectLst/>
                        </a:rPr>
                        <a:t>. (ФЦМ)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15.1.3 (ДК)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средний фактический срок </a:t>
                      </a:r>
                      <a:r>
                        <a:rPr lang="ru-RU" sz="1100" b="1" dirty="0">
                          <a:effectLst/>
                        </a:rPr>
                        <a:t>регистрации прав </a:t>
                      </a:r>
                      <a:r>
                        <a:rPr lang="ru-RU" sz="1100" dirty="0">
                          <a:effectLst/>
                        </a:rPr>
                        <a:t>по заявлениям, поданным</a:t>
                      </a:r>
                      <a:r>
                        <a:rPr lang="ru-RU" sz="1100" b="1" dirty="0">
                          <a:effectLst/>
                        </a:rPr>
                        <a:t> в электронном виде</a:t>
                      </a:r>
                      <a:r>
                        <a:rPr lang="ru-RU" sz="1100" dirty="0">
                          <a:effectLst/>
                        </a:rPr>
                        <a:t>, рабочих </a:t>
                      </a:r>
                      <a:r>
                        <a:rPr lang="ru-RU" sz="1100" dirty="0" smtClean="0">
                          <a:effectLst/>
                        </a:rPr>
                        <a:t>дней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УРР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р.дн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р. </a:t>
                      </a:r>
                      <a:r>
                        <a:rPr lang="ru-RU" sz="1600" baseline="0" dirty="0" err="1" smtClean="0"/>
                        <a:t>дн</a:t>
                      </a:r>
                      <a:r>
                        <a:rPr lang="ru-RU" sz="1600" baseline="0" dirty="0" smtClean="0"/>
                        <a:t>.</a:t>
                      </a:r>
                    </a:p>
                    <a:p>
                      <a:pPr algn="ctr"/>
                      <a:endParaRPr lang="ru-RU" sz="1100" baseline="0" dirty="0" smtClean="0"/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  <a:r>
                        <a:rPr lang="ru-RU" sz="11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 </a:t>
                      </a:r>
                    </a:p>
                    <a:p>
                      <a:endParaRPr lang="ru-RU" sz="9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(данные за 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квартал 2022)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(данные за </a:t>
                      </a:r>
                      <a:r>
                        <a:rPr kumimoji="0" lang="en-US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III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квартал 2022)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1,1 р. </a:t>
                      </a:r>
                      <a:r>
                        <a:rPr lang="ru-RU" sz="1600" b="0" dirty="0" err="1" smtClean="0"/>
                        <a:t>дн</a:t>
                      </a:r>
                      <a:r>
                        <a:rPr lang="ru-RU" sz="1600" b="0" dirty="0" smtClean="0"/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*Данные Росреестра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4709" y="3258334"/>
            <a:ext cx="7220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1,9 р.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4709" y="4398550"/>
            <a:ext cx="7220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1,2 р.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2489" y="5721329"/>
            <a:ext cx="7220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1,1 р.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9468879" y="6492874"/>
            <a:ext cx="2743200" cy="365125"/>
          </a:xfrm>
        </p:spPr>
        <p:txBody>
          <a:bodyPr/>
          <a:lstStyle/>
          <a:p>
            <a:endParaRPr lang="ru-RU" dirty="0" smtClean="0"/>
          </a:p>
          <a:p>
            <a:fld id="{35ACA335-37F7-42C7-872A-92C3D7072F8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9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20290"/>
              </p:ext>
            </p:extLst>
          </p:nvPr>
        </p:nvGraphicFramePr>
        <p:xfrm>
          <a:off x="-1" y="762915"/>
          <a:ext cx="12192000" cy="60649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8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1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77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32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47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21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14220">
                  <a:extLst>
                    <a:ext uri="{9D8B030D-6E8A-4147-A177-3AD203B41FA5}">
                      <a16:colId xmlns="" xmlns:a16="http://schemas.microsoft.com/office/drawing/2014/main" val="594001888"/>
                    </a:ext>
                  </a:extLst>
                </a:gridCol>
                <a:gridCol w="1131656">
                  <a:extLst>
                    <a:ext uri="{9D8B030D-6E8A-4147-A177-3AD203B41FA5}">
                      <a16:colId xmlns="" xmlns:a16="http://schemas.microsoft.com/office/drawing/2014/main" val="61026642"/>
                    </a:ext>
                  </a:extLst>
                </a:gridCol>
                <a:gridCol w="1003546"/>
                <a:gridCol w="1003546"/>
              </a:tblGrid>
              <a:tr h="494999">
                <a:tc rowSpan="4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55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01.10.2022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86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159">
                <a:tc gridSpan="2" v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Новая методика РР*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4913234"/>
                  </a:ext>
                </a:extLst>
              </a:tr>
              <a:tr h="23750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Профессионализм участников кадастрового учета и (или) регистрации прав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3.2.1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16.1.1.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государственный кадастровый учет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в том числе с </a:t>
                      </a: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одновременной регистрацией прав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рассмотрение которых приостановлено государственным регистратором прав по основаниям, указанным в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статье 26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Федерального закона "О государственной регистрации недвижимости", в общем количестве таких заявлений, 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3,57 %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en-US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2,3 %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6,40 %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4,06 %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3,82 %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3.2.2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16.1.2.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государственной регистрации прав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рассмотрение которых приостановлено государственным регистратором прав по основаниям, указанным в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статье 26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Федерального закона "О государственной регистрации недвижимости", в общем количестве поданных заявлений о государственной регистрации прав, 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1,06 %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0,71 %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1,59 %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1,67 %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0,46 %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9998" y="3170022"/>
            <a:ext cx="7220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3,82 %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6167" y="5183543"/>
            <a:ext cx="7220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0,46 %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0"/>
            <a:ext cx="10534650" cy="838200"/>
          </a:xfrm>
        </p:spPr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3.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Осуществление 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11314"/>
              </p:ext>
            </p:extLst>
          </p:nvPr>
        </p:nvGraphicFramePr>
        <p:xfrm>
          <a:off x="17721" y="838199"/>
          <a:ext cx="12174279" cy="56839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9014"/>
                <a:gridCol w="708863"/>
                <a:gridCol w="764747"/>
                <a:gridCol w="756591"/>
                <a:gridCol w="738377"/>
                <a:gridCol w="817489"/>
                <a:gridCol w="1019663"/>
                <a:gridCol w="1063614">
                  <a:extLst>
                    <a:ext uri="{9D8B030D-6E8A-4147-A177-3AD203B41FA5}">
                      <a16:colId xmlns="" xmlns:a16="http://schemas.microsoft.com/office/drawing/2014/main" val="2401753457"/>
                    </a:ext>
                  </a:extLst>
                </a:gridCol>
                <a:gridCol w="1081194"/>
                <a:gridCol w="1081193">
                  <a:extLst>
                    <a:ext uri="{9D8B030D-6E8A-4147-A177-3AD203B41FA5}">
                      <a16:colId xmlns="" xmlns:a16="http://schemas.microsoft.com/office/drawing/2014/main" val="1441129373"/>
                    </a:ext>
                  </a:extLst>
                </a:gridCol>
                <a:gridCol w="1063471"/>
              </a:tblGrid>
              <a:tr h="607282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Фактор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(этап) реализации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Показатели, характеризующие степень достижения результата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32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2023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 января 2024 г.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 января 2025 г.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куратор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 </a:t>
                      </a:r>
                      <a:r>
                        <a:rPr lang="ru-RU" sz="1200" baseline="0" dirty="0" smtClean="0"/>
                        <a:t> 01.04.2022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01.1</a:t>
                      </a:r>
                      <a:r>
                        <a:rPr lang="en-US" sz="1200" baseline="0" dirty="0" smtClean="0"/>
                        <a:t>0</a:t>
                      </a:r>
                      <a:r>
                        <a:rPr lang="ru-RU" sz="1200" baseline="0" dirty="0" smtClean="0"/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 </a:t>
                      </a:r>
                    </a:p>
                    <a:p>
                      <a:pPr algn="ctr"/>
                      <a:r>
                        <a:rPr lang="ru-RU" sz="1200" dirty="0" smtClean="0"/>
                        <a:t>01.01.2023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9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ДК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ФЦМ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521">
                <a:tc gridSpan="13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</a:rPr>
                        <a:t>Раздел 1. Анализ территории</a:t>
                      </a:r>
                      <a:endParaRPr lang="ru-RU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7006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1.1.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приведения документов градостроительного зонирования в соответствии с требованиями законодательства Российской Федерации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1.1.1.(ФЦМ)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1.2.1 (ДК)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доля территориальных зон, сведения о границах которых внесены в Единый государственный реестр недвижимости, в общем количестве территориальных зон, установленных правилами землепользования и застройки, на территории субъекта Российской Федерации, процентов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100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КГП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100 %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3 618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3 618)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100 %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3 618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3 618)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99,35</a:t>
                      </a:r>
                      <a:r>
                        <a:rPr lang="ru-RU" sz="1800" baseline="0" dirty="0" smtClean="0"/>
                        <a:t> %</a:t>
                      </a:r>
                    </a:p>
                    <a:p>
                      <a:pPr algn="ctr"/>
                      <a:endParaRPr lang="ru-RU" sz="11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3 641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3 668)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baseline="0" dirty="0" smtClean="0"/>
                        <a:t> %</a:t>
                      </a:r>
                    </a:p>
                    <a:p>
                      <a:pPr algn="ctr"/>
                      <a:endParaRPr lang="ru-RU" sz="11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3 613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3 706)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98,9%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effectLst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3 649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3 691)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29525" y="3729124"/>
            <a:ext cx="37879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98,9%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106" y="1413310"/>
            <a:ext cx="1284275" cy="877823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6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 на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93,5% </a:t>
            </a:r>
          </a:p>
          <a:p>
            <a:pPr algn="ctr"/>
            <a:r>
              <a:rPr lang="ru-RU" sz="256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01.01.2023 за 2022)</a:t>
            </a:r>
          </a:p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56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среди других регионов</a:t>
            </a:r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75496" y="4666750"/>
            <a:ext cx="2984325" cy="2191250"/>
          </a:xfrm>
          <a:prstGeom prst="roundRect">
            <a:avLst/>
          </a:prstGeom>
          <a:ln>
            <a:solidFill>
              <a:srgbClr val="19B786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1.2.1</a:t>
            </a:r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– доля площади ЗУ, расположенных на тер. Лен. обл. с точными границами</a:t>
            </a:r>
            <a:r>
              <a:rPr lang="en-US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;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1.2.</a:t>
            </a:r>
            <a:r>
              <a:rPr lang="en-US" sz="16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ru-RU" sz="16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ОНКН, сведения о которых внесены в ЕГРН; </a:t>
            </a:r>
            <a:endParaRPr lang="en-US" sz="16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1.3.1.</a:t>
            </a:r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границ между субъектами РФ</a:t>
            </a:r>
            <a:r>
              <a:rPr lang="en-US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64600" y="1898935"/>
            <a:ext cx="2954867" cy="2614341"/>
          </a:xfrm>
          <a:prstGeom prst="roundRect">
            <a:avLst/>
          </a:prstGeom>
          <a:ln>
            <a:solidFill>
              <a:srgbClr val="4AD214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1.5.1 </a:t>
            </a:r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входит </a:t>
            </a:r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доля округов санитарной охраны  лечебно-оздоровительных местностей, курортов и природных лечебных  ресурсов регионального </a:t>
            </a:r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значения *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*На территории ЛО нет округов регионального значения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17706" y="393561"/>
            <a:ext cx="2635665" cy="1233270"/>
          </a:xfrm>
          <a:prstGeom prst="roundRect">
            <a:avLst/>
          </a:prstGeom>
          <a:ln>
            <a:solidFill>
              <a:srgbClr val="188FFB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1.9.1 – доля РУ ОН, права на который не зарегистрированы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(нет методики)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888259" y="526983"/>
            <a:ext cx="3061007" cy="1187880"/>
          </a:xfrm>
          <a:prstGeom prst="rightArrow">
            <a:avLst/>
          </a:prstGeom>
          <a:noFill/>
          <a:ln w="5715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88259" y="4785441"/>
            <a:ext cx="2685803" cy="1315578"/>
          </a:xfrm>
          <a:prstGeom prst="rightArrow">
            <a:avLst/>
          </a:prstGeom>
          <a:noFill/>
          <a:ln w="57150" cap="rnd" cmpd="sng" algn="ctr">
            <a:solidFill>
              <a:srgbClr val="339A8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выполнено   </a:t>
            </a:r>
            <a:r>
              <a:rPr lang="ru-RU" sz="3200" b="1" dirty="0">
                <a:solidFill>
                  <a:schemeClr val="tx1">
                    <a:lumMod val="50000"/>
                  </a:schemeClr>
                </a:solidFill>
              </a:rPr>
              <a:t>3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457489" y="2519700"/>
            <a:ext cx="2330911" cy="1391899"/>
          </a:xfrm>
          <a:prstGeom prst="rightArrow">
            <a:avLst/>
          </a:prstGeom>
          <a:noFill/>
          <a:ln w="57150" cap="rnd" cmpd="sng" algn="ctr">
            <a:solidFill>
              <a:srgbClr val="4AD21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0900" y="828535"/>
            <a:ext cx="223086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b="1" dirty="0" smtClean="0">
                <a:ea typeface="Inter" panose="02000503000000020004" pitchFamily="2" charset="0"/>
              </a:rPr>
              <a:t>Нет методики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7489" y="2852068"/>
            <a:ext cx="201709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b="1" dirty="0" smtClean="0">
                <a:ea typeface="Inter" panose="02000503000000020004" pitchFamily="2" charset="0"/>
              </a:rPr>
              <a:t>Нет данных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6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D14B3-CA85-455E-9D2E-CE62CE57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35" y="2002631"/>
            <a:ext cx="6101721" cy="2852737"/>
          </a:xfrm>
        </p:spPr>
        <p:txBody>
          <a:bodyPr>
            <a:normAutofit/>
          </a:bodyPr>
          <a:lstStyle/>
          <a:p>
            <a:r>
              <a:rPr lang="ru-RU" sz="6000" b="0" dirty="0">
                <a:solidFill>
                  <a:schemeClr val="tx1"/>
                </a:solidFill>
              </a:rPr>
              <a:t>Спасибо</a:t>
            </a:r>
            <a:br>
              <a:rPr lang="ru-RU" sz="6000" b="0" dirty="0">
                <a:solidFill>
                  <a:schemeClr val="tx1"/>
                </a:solidFill>
              </a:rPr>
            </a:br>
            <a:r>
              <a:rPr lang="ru-RU" sz="6000" b="0" dirty="0">
                <a:solidFill>
                  <a:schemeClr val="tx1"/>
                </a:solidFill>
              </a:rPr>
              <a:t>за внимание!</a:t>
            </a:r>
          </a:p>
        </p:txBody>
      </p:sp>
      <p:pic>
        <p:nvPicPr>
          <p:cNvPr id="66" name="Рисунок 10">
            <a:extLst>
              <a:ext uri="{FF2B5EF4-FFF2-40B4-BE49-F238E27FC236}">
                <a16:creationId xmlns="" xmlns:a16="http://schemas.microsoft.com/office/drawing/2014/main" id="{906A543A-7707-4F3F-BF9E-D5794D3B9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" t="13301" r="5450" b="7798"/>
          <a:stretch/>
        </p:blipFill>
        <p:spPr>
          <a:xfrm>
            <a:off x="381367" y="5096666"/>
            <a:ext cx="1209880" cy="995805"/>
          </a:xfrm>
          <a:prstGeom prst="rect">
            <a:avLst/>
          </a:prstGeom>
        </p:spPr>
      </p:pic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713879FA-4194-490B-B4F2-68002FD965A6}"/>
              </a:ext>
            </a:extLst>
          </p:cNvPr>
          <p:cNvSpPr txBox="1">
            <a:spLocks/>
          </p:cNvSpPr>
          <p:nvPr/>
        </p:nvSpPr>
        <p:spPr>
          <a:xfrm>
            <a:off x="550863" y="6110055"/>
            <a:ext cx="12097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defTabSz="864017">
              <a:lnSpc>
                <a:spcPct val="100000"/>
              </a:lnSpc>
              <a:spcBef>
                <a:spcPct val="0"/>
              </a:spcBef>
              <a:buNone/>
              <a:defRPr sz="900" b="0" i="0" baseline="0">
                <a:solidFill>
                  <a:srgbClr val="374140"/>
                </a:solidFill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4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rosreestr.gov.ru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7373A"/>
              </a:solidFill>
              <a:effectLst/>
              <a:uLnTx/>
              <a:uFillTx/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F17182-15D7-EEAF-2908-17EDDA3C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67" y="205183"/>
            <a:ext cx="1935775" cy="71408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7638" t="24230" r="72742" b="70639"/>
          <a:stretch/>
        </p:blipFill>
        <p:spPr bwMode="auto">
          <a:xfrm>
            <a:off x="1063504" y="539856"/>
            <a:ext cx="1253638" cy="33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307" y="539856"/>
            <a:ext cx="175846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Управление Федеральной службы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г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осударственной регистрации,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адастра и картографии </a:t>
            </a:r>
          </a:p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 Ленинградской </a:t>
            </a:r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области</a:t>
            </a:r>
          </a:p>
          <a:p>
            <a:endParaRPr lang="ru-RU" sz="700" dirty="0">
              <a:solidFill>
                <a:srgbClr val="4C4D4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2442" t="15593" r="11264" b="8392"/>
          <a:stretch/>
        </p:blipFill>
        <p:spPr>
          <a:xfrm>
            <a:off x="0" y="0"/>
            <a:ext cx="12236549" cy="68580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21646" t="31927" r="70016" b="62657"/>
          <a:stretch/>
        </p:blipFill>
        <p:spPr bwMode="auto">
          <a:xfrm>
            <a:off x="93547" y="82444"/>
            <a:ext cx="2223595" cy="836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26184"/>
              </p:ext>
            </p:extLst>
          </p:nvPr>
        </p:nvGraphicFramePr>
        <p:xfrm>
          <a:off x="7088" y="825793"/>
          <a:ext cx="12184912" cy="55626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3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7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0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44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45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1641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84521">
                  <a:extLst>
                    <a:ext uri="{9D8B030D-6E8A-4147-A177-3AD203B41FA5}">
                      <a16:colId xmlns="" xmlns:a16="http://schemas.microsoft.com/office/drawing/2014/main" val="2099569367"/>
                    </a:ext>
                  </a:extLst>
                </a:gridCol>
                <a:gridCol w="1073888">
                  <a:extLst>
                    <a:ext uri="{9D8B030D-6E8A-4147-A177-3AD203B41FA5}">
                      <a16:colId xmlns="" xmlns:a16="http://schemas.microsoft.com/office/drawing/2014/main" val="1385322586"/>
                    </a:ext>
                  </a:extLst>
                </a:gridCol>
                <a:gridCol w="1010093">
                  <a:extLst>
                    <a:ext uri="{9D8B030D-6E8A-4147-A177-3AD203B41FA5}">
                      <a16:colId xmlns="" xmlns:a16="http://schemas.microsoft.com/office/drawing/2014/main" val="3072728491"/>
                    </a:ext>
                  </a:extLst>
                </a:gridCol>
                <a:gridCol w="1027814"/>
              </a:tblGrid>
              <a:tr h="586257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Фактор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(этап) реализации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Показатели, характеризующие степень достижения результата</a:t>
                      </a:r>
                      <a:endParaRPr lang="ru-RU" sz="1400" b="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89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2023 г.</a:t>
                      </a:r>
                      <a:endParaRPr lang="ru-RU" sz="16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01.01.2022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01.04.2022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01.1</a:t>
                      </a:r>
                      <a:r>
                        <a:rPr lang="en-US" sz="1200" baseline="0" dirty="0" smtClean="0"/>
                        <a:t>0</a:t>
                      </a:r>
                      <a:r>
                        <a:rPr lang="ru-RU" sz="1200" baseline="0" dirty="0" smtClean="0"/>
                        <a:t>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 </a:t>
                      </a:r>
                    </a:p>
                    <a:p>
                      <a:pPr algn="ctr"/>
                      <a:r>
                        <a:rPr lang="ru-RU" sz="1200" dirty="0" smtClean="0"/>
                        <a:t>01.01.2023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65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4793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1.2.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Учет в Едином государственном реестре недвижимости объектов недвижимости, расположенных на территории субъекта Российской Федерации, в том числе земельных участков с границами, установленными в соответствии с требованиями законодательства Российской Федерации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1.2.1.(ФЦМ)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2.1.1.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доля площади земельных участков, расположенных на территории субъекта Российской Федерации и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площади территории такого субъекта Российской Федерации </a:t>
                      </a:r>
                      <a:r>
                        <a:rPr lang="ru-RU" sz="900" b="1" dirty="0" smtClean="0">
                          <a:solidFill>
                            <a:schemeClr val="accent2"/>
                          </a:solidFill>
                          <a:effectLst/>
                        </a:rPr>
                        <a:t>(без учета земель, покрытых поверхностными водными объектами, земель лесного фонда и земель запаса), </a:t>
                      </a:r>
                      <a:r>
                        <a:rPr lang="ru-RU" sz="900" dirty="0" smtClean="0">
                          <a:effectLst/>
                        </a:rPr>
                        <a:t>процентов</a:t>
                      </a:r>
                      <a:endParaRPr lang="ru-RU" sz="9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90</a:t>
                      </a:r>
                      <a:endParaRPr lang="ru-RU" sz="1800" b="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</a:t>
                      </a:r>
                      <a:endParaRPr lang="ru-RU" sz="1800" b="0" dirty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КУГИ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r>
                        <a:rPr lang="ru-RU" sz="1800" dirty="0" smtClean="0"/>
                        <a:t>8,04 %</a:t>
                      </a:r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r>
                        <a:rPr lang="ru-RU" sz="1200" dirty="0" smtClean="0"/>
                        <a:t>(внесено</a:t>
                      </a:r>
                    </a:p>
                    <a:p>
                      <a:r>
                        <a:rPr lang="ru-RU" sz="1200" dirty="0" smtClean="0"/>
                        <a:t>9 011 390</a:t>
                      </a:r>
                      <a:r>
                        <a:rPr lang="ru-RU" sz="1200" baseline="0" dirty="0" smtClean="0"/>
                        <a:t> 443</a:t>
                      </a:r>
                      <a:r>
                        <a:rPr lang="ru-RU" sz="1200" dirty="0" smtClean="0"/>
                        <a:t> из </a:t>
                      </a:r>
                    </a:p>
                    <a:p>
                      <a:r>
                        <a:rPr lang="ru-RU" sz="1200" dirty="0" smtClean="0"/>
                        <a:t>32</a:t>
                      </a:r>
                      <a:r>
                        <a:rPr lang="ru-RU" sz="1200" baseline="0" dirty="0" smtClean="0"/>
                        <a:t> 053 466 778</a:t>
                      </a:r>
                      <a:r>
                        <a:rPr lang="ru-RU" sz="1200" dirty="0" smtClean="0"/>
                        <a:t>)</a:t>
                      </a:r>
                      <a:endParaRPr lang="ru-RU" sz="12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37,5 %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*Данные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53,7</a:t>
                      </a:r>
                      <a:r>
                        <a:rPr lang="ru-RU" sz="1800" dirty="0" smtClean="0"/>
                        <a:t>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*Данные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42,4</a:t>
                      </a:r>
                      <a:r>
                        <a:rPr lang="ru-RU" sz="1800" dirty="0" smtClean="0"/>
                        <a:t>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*Данные РР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36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*Данные РР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68900" y="3308801"/>
            <a:ext cx="43506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36,2%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3472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69018"/>
              </p:ext>
            </p:extLst>
          </p:nvPr>
        </p:nvGraphicFramePr>
        <p:xfrm>
          <a:off x="0" y="838199"/>
          <a:ext cx="12192001" cy="57159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2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91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3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4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04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1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931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313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10093">
                  <a:extLst>
                    <a:ext uri="{9D8B030D-6E8A-4147-A177-3AD203B41FA5}">
                      <a16:colId xmlns="" xmlns:a16="http://schemas.microsoft.com/office/drawing/2014/main" val="2099569367"/>
                    </a:ext>
                  </a:extLst>
                </a:gridCol>
                <a:gridCol w="1137684">
                  <a:extLst>
                    <a:ext uri="{9D8B030D-6E8A-4147-A177-3AD203B41FA5}">
                      <a16:colId xmlns="" xmlns:a16="http://schemas.microsoft.com/office/drawing/2014/main" val="1385322586"/>
                    </a:ext>
                  </a:extLst>
                </a:gridCol>
                <a:gridCol w="1084521">
                  <a:extLst>
                    <a:ext uri="{9D8B030D-6E8A-4147-A177-3AD203B41FA5}">
                      <a16:colId xmlns="" xmlns:a16="http://schemas.microsoft.com/office/drawing/2014/main" val="3072728491"/>
                    </a:ext>
                  </a:extLst>
                </a:gridCol>
                <a:gridCol w="1017182"/>
              </a:tblGrid>
              <a:tr h="481051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Фактор (этап) реализации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Показатели, характеризующие степень достижения результата</a:t>
                      </a:r>
                      <a:endParaRPr lang="ru-RU" sz="1400" b="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11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2023 г.</a:t>
                      </a:r>
                      <a:endParaRPr lang="ru-RU" sz="16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куратор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 01.01.2022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01.04.2022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01.1</a:t>
                      </a:r>
                      <a:r>
                        <a:rPr lang="en-US" sz="1200" baseline="0" dirty="0" smtClean="0"/>
                        <a:t>0</a:t>
                      </a:r>
                      <a:r>
                        <a:rPr lang="ru-RU" sz="1200" baseline="0" dirty="0" smtClean="0"/>
                        <a:t>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 01.01.2023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82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2241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1.2.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Учет в Едином государственном реестре недвижимости объектов недвижимости, расположенных на территории субъекта Российской Федерации, в том числе земельных участков с границами, установленными в соответствии с требованиями законодательства Российской Федерации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1.2.2. (ФЦМ)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2.2.1.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доля объектов недвижимости, включенных в единый государственный реестр объектов культурного наследия (памятников истории и культуры) народов Российской Федерации (за исключением объектов культурного наследия, включенных в </a:t>
                      </a:r>
                      <a:r>
                        <a:rPr lang="ru-RU" sz="800" u="none" strike="noStrike" dirty="0" smtClean="0">
                          <a:effectLst/>
                          <a:hlinkClick r:id="rId2"/>
                        </a:rPr>
                        <a:t>перечень</a:t>
                      </a:r>
                      <a:r>
                        <a:rPr lang="ru-RU" sz="800" dirty="0" smtClean="0">
                          <a:effectLst/>
                        </a:rPr>
                        <a:t> отдельных объектов культурного наследия федерального значения, полномочия по государственной охране которых осуществляет Минкультуры России, утвержденный распоряжением Правительства Российской Федерации от 1 июня 2009 г. N 759-р, а также объектов религиозного значения), сведения о которых внесены в Единый государственный реестр недвижимости, в общем количестве таких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на территории субъекта Российской Федерации, процентов</a:t>
                      </a:r>
                      <a:endParaRPr lang="ru-RU" sz="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95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КСКН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90,5 %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algn="l"/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80,26 %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80,3 %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86,6 %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</a:rPr>
                        <a:t>Не 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22331" y="3654638"/>
            <a:ext cx="5616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86,6 %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3472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2283"/>
              </p:ext>
            </p:extLst>
          </p:nvPr>
        </p:nvGraphicFramePr>
        <p:xfrm>
          <a:off x="2" y="838199"/>
          <a:ext cx="12191999" cy="6019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8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9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99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66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06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9770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87049">
                  <a:extLst>
                    <a:ext uri="{9D8B030D-6E8A-4147-A177-3AD203B41FA5}">
                      <a16:colId xmlns="" xmlns:a16="http://schemas.microsoft.com/office/drawing/2014/main" val="732868259"/>
                    </a:ext>
                  </a:extLst>
                </a:gridCol>
                <a:gridCol w="1119019">
                  <a:extLst>
                    <a:ext uri="{9D8B030D-6E8A-4147-A177-3AD203B41FA5}">
                      <a16:colId xmlns="" xmlns:a16="http://schemas.microsoft.com/office/drawing/2014/main" val="3352905822"/>
                    </a:ext>
                  </a:extLst>
                </a:gridCol>
                <a:gridCol w="1108364">
                  <a:extLst>
                    <a:ext uri="{9D8B030D-6E8A-4147-A177-3AD203B41FA5}">
                      <a16:colId xmlns="" xmlns:a16="http://schemas.microsoft.com/office/drawing/2014/main" val="1659579538"/>
                    </a:ext>
                  </a:extLst>
                </a:gridCol>
                <a:gridCol w="1108364"/>
              </a:tblGrid>
              <a:tr h="527125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11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1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9433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Times New Roman" panose="02020603050405020304" pitchFamily="18" charset="0"/>
                        </a:rPr>
                        <a:t>1.2.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1.2.3.(ФЦМ)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2.2.2.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территорий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 (за исключением объектов культурного наследия, включенных в </a:t>
                      </a:r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перечень</a:t>
                      </a:r>
                      <a:r>
                        <a:rPr lang="ru-RU" sz="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отдельных объектов культурного наследия федерального значения, полномочия по государственной охране которых осуществляет Минкультуры России, утвержденный распоряжением Правительства Российской Федерации от 1 июня 2009 г. N 759-р, а также объектов религиозного значения), сведения о которых внесены в Единый государственный реестр недвижимости, в общем количестве таких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на территории субъекта Российской Федерации, процентов</a:t>
                      </a:r>
                      <a:endParaRPr lang="ru-RU" sz="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КСКН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91,5 %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endParaRPr lang="ru-RU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91,5 %</a:t>
                      </a:r>
                    </a:p>
                    <a:p>
                      <a:endParaRPr lang="ru-RU" sz="18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53,64 %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sz="11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53,6 %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endParaRPr lang="ru-RU" sz="9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sz="9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sz="12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96,8 %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endParaRPr lang="ru-RU" sz="9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sz="9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61315" y="3315756"/>
            <a:ext cx="60193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96,8 %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448799" y="6533974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41143"/>
              </p:ext>
            </p:extLst>
          </p:nvPr>
        </p:nvGraphicFramePr>
        <p:xfrm>
          <a:off x="-2" y="850605"/>
          <a:ext cx="12192003" cy="55861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0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3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06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97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76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141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71708">
                  <a:extLst>
                    <a:ext uri="{9D8B030D-6E8A-4147-A177-3AD203B41FA5}">
                      <a16:colId xmlns="" xmlns:a16="http://schemas.microsoft.com/office/drawing/2014/main" val="3471900546"/>
                    </a:ext>
                  </a:extLst>
                </a:gridCol>
                <a:gridCol w="1029263">
                  <a:extLst>
                    <a:ext uri="{9D8B030D-6E8A-4147-A177-3AD203B41FA5}">
                      <a16:colId xmlns="" xmlns:a16="http://schemas.microsoft.com/office/drawing/2014/main" val="2315903332"/>
                    </a:ext>
                  </a:extLst>
                </a:gridCol>
                <a:gridCol w="1018653">
                  <a:extLst>
                    <a:ext uri="{9D8B030D-6E8A-4147-A177-3AD203B41FA5}">
                      <a16:colId xmlns="" xmlns:a16="http://schemas.microsoft.com/office/drawing/2014/main" val="923227632"/>
                    </a:ext>
                  </a:extLst>
                </a:gridCol>
                <a:gridCol w="1018653"/>
              </a:tblGrid>
              <a:tr h="51274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09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8037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 границах административно-территориальных образований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1.3.1 (ФЦМ)</a:t>
                      </a:r>
                      <a:r>
                        <a:rPr lang="ru-RU" sz="1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количества участков границ между субъектами Российской Федерации, сведения о которых внесены в Единый государственный реестр недвижимости, в общем количестве участков границ между субъектами Российской Федерации, процентов &lt;1&gt;</a:t>
                      </a: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из 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rgbClr val="FF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из 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rgbClr val="FF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3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из 5)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4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из 5)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4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из 5)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28137" y="3460666"/>
            <a:ext cx="37149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80 %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9448800" y="777130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34" y="106326"/>
            <a:ext cx="10574301" cy="574158"/>
          </a:xfrm>
        </p:spPr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29339"/>
              </p:ext>
            </p:extLst>
          </p:nvPr>
        </p:nvGraphicFramePr>
        <p:xfrm>
          <a:off x="1" y="813237"/>
          <a:ext cx="12192001" cy="60220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2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9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87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7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68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00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71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583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471900546"/>
                    </a:ext>
                  </a:extLst>
                </a:gridCol>
                <a:gridCol w="1073591">
                  <a:extLst>
                    <a:ext uri="{9D8B030D-6E8A-4147-A177-3AD203B41FA5}">
                      <a16:colId xmlns="" xmlns:a16="http://schemas.microsoft.com/office/drawing/2014/main" val="2315903332"/>
                    </a:ext>
                  </a:extLst>
                </a:gridCol>
                <a:gridCol w="1053659">
                  <a:extLst>
                    <a:ext uri="{9D8B030D-6E8A-4147-A177-3AD203B41FA5}">
                      <a16:colId xmlns="" xmlns:a16="http://schemas.microsoft.com/office/drawing/2014/main" val="923227632"/>
                    </a:ext>
                  </a:extLst>
                </a:gridCol>
                <a:gridCol w="984250"/>
              </a:tblGrid>
              <a:tr h="473577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09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7404">
                <a:tc row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1.3.2 (ФЦМ)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3.1.2 (ДК)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муниципальных образований субъекта Российской Федерации, сведения о границах которых внесены в Единый государственный реестр недвижимости, в общем количестве муниципальных образований субъекта Российской Федерации, процентов &lt;1&gt;</a:t>
                      </a: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205 из 205)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 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205 из 205)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(внесено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205 из 205)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(внесено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205 из 205)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(внесено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205 из 205)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28037"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1.3.3 (ФЦМ)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3.1.3 (ДК)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населенных пунктов субъекта Российской Федерации, сведения о границах которых внесены в Единый государственный реестр недвижимости, в общем количестве населенных пунктов субъекта Российской Федерации, процентов &lt;1&gt;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87,08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2 562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2 942)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87,4 %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2 571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2 942)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87,63 %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2 578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2 942)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88,5 %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2 603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2 942)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89,2 %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2 625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2 942)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24368" y="2979400"/>
            <a:ext cx="5616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100 %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0694" y="5055033"/>
            <a:ext cx="5616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89,2 %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9448800" y="777130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34" y="106326"/>
            <a:ext cx="10574301" cy="574158"/>
          </a:xfrm>
        </p:spPr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28518"/>
              </p:ext>
            </p:extLst>
          </p:nvPr>
        </p:nvGraphicFramePr>
        <p:xfrm>
          <a:off x="-4" y="822608"/>
          <a:ext cx="12192003" cy="609981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2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42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63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14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16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82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3608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26368">
                  <a:extLst>
                    <a:ext uri="{9D8B030D-6E8A-4147-A177-3AD203B41FA5}">
                      <a16:colId xmlns="" xmlns:a16="http://schemas.microsoft.com/office/drawing/2014/main" val="840555695"/>
                    </a:ext>
                  </a:extLst>
                </a:gridCol>
                <a:gridCol w="1005633">
                  <a:extLst>
                    <a:ext uri="{9D8B030D-6E8A-4147-A177-3AD203B41FA5}">
                      <a16:colId xmlns="" xmlns:a16="http://schemas.microsoft.com/office/drawing/2014/main" val="410545025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3095388603"/>
                    </a:ext>
                  </a:extLst>
                </a:gridCol>
                <a:gridCol w="1016000"/>
              </a:tblGrid>
              <a:tr h="543871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5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75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 местоположении границ зон затопления и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подтопления</a:t>
                      </a: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1.4.1.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4.1.1.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зон затопления и подтопления, сведения о которых внесены в Единый государственный реестр недвижимости, в общем количестве зон затопления и подтопления на территории субъекта Российской Федерации, процентов</a:t>
                      </a: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КПР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95,9 %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algn="l"/>
                      <a:r>
                        <a:rPr lang="ru-RU" sz="1100" b="0" strike="noStrike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211 зон из</a:t>
                      </a:r>
                      <a:r>
                        <a:rPr lang="ru-RU" sz="1100" b="0" strike="noStrike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220 зон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77,5 %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77,5 %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77,5 %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76,2 %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5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об округах санитарной (горно-санитарной) охраны лечебно-оздоровительных местностей, курортов и природных лечебных ресурсов регионального значения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1.5.1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5.1.1 (ДК)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округов санитарной (горно-санитарной) охраны лечебно-оздоровительных местностей, курортов и природных лечебных ресурсов, сведения о которых внесены в Единый государственный реестр недвижимости, в общем количестве округов санитарной (горно-санитарной) охраны лечебно-оздоровительных местностей, курортов и природных лечебных ресурсов регионального значения на территории субъекта Российской Федерации, процентов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КЗдр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2925" y="2547711"/>
            <a:ext cx="5616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76,2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 %</a:t>
            </a:r>
            <a:endParaRPr lang="ru-RU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ter" panose="02000503000000020004" pitchFamily="2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448799" y="6538752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41" y="0"/>
            <a:ext cx="4939045" cy="680484"/>
          </a:xfrm>
        </p:spPr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9130" y="4876602"/>
            <a:ext cx="5871013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3905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7810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11715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5620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19526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3431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27336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31241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НА ТЕР. ЛО НЕТ ОКРУГОВ 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РЕГИОНАЛЬНОГО 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ЗНАЧЕНИЯ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67886"/>
              </p:ext>
            </p:extLst>
          </p:nvPr>
        </p:nvGraphicFramePr>
        <p:xfrm>
          <a:off x="0" y="863733"/>
          <a:ext cx="12192000" cy="59126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5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4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8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93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1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30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503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80213">
                  <a:extLst>
                    <a:ext uri="{9D8B030D-6E8A-4147-A177-3AD203B41FA5}">
                      <a16:colId xmlns="" xmlns:a16="http://schemas.microsoft.com/office/drawing/2014/main" val="3487502705"/>
                    </a:ext>
                  </a:extLst>
                </a:gridCol>
                <a:gridCol w="1222745">
                  <a:extLst>
                    <a:ext uri="{9D8B030D-6E8A-4147-A177-3AD203B41FA5}">
                      <a16:colId xmlns="" xmlns:a16="http://schemas.microsoft.com/office/drawing/2014/main" val="1882393054"/>
                    </a:ext>
                  </a:extLst>
                </a:gridCol>
                <a:gridCol w="1052623">
                  <a:extLst>
                    <a:ext uri="{9D8B030D-6E8A-4147-A177-3AD203B41FA5}">
                      <a16:colId xmlns="" xmlns:a16="http://schemas.microsoft.com/office/drawing/2014/main" val="1237758444"/>
                    </a:ext>
                  </a:extLst>
                </a:gridCol>
                <a:gridCol w="1049079"/>
              </a:tblGrid>
              <a:tr h="637212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реализации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Показатели, характеризующие степень достижения результата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7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2023 г.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января </a:t>
                      </a:r>
                      <a:r>
                        <a:rPr lang="ru-RU" sz="1100" dirty="0">
                          <a:effectLst/>
                        </a:rPr>
                        <a:t>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января </a:t>
                      </a:r>
                      <a:r>
                        <a:rPr lang="ru-RU" sz="1100" dirty="0">
                          <a:effectLst/>
                        </a:rPr>
                        <a:t>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01.07.2022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</a:t>
                      </a:r>
                      <a:r>
                        <a:rPr lang="en-US" sz="1200" baseline="0" dirty="0" smtClean="0"/>
                        <a:t>10</a:t>
                      </a:r>
                      <a:r>
                        <a:rPr lang="ru-RU" sz="1200" baseline="0" dirty="0" smtClean="0"/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01.01.2023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89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</a:rPr>
                        <a:t>ДК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</a:rPr>
                        <a:t>ФЦМ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784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1.6.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 утверждения схемы расположения земельного участка на кадастровом плане территории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1.6.1</a:t>
                      </a:r>
                      <a:r>
                        <a:rPr lang="ru-RU" sz="1200" b="1" dirty="0" smtClean="0">
                          <a:effectLst/>
                        </a:rPr>
                        <a:t>. (ФЦМ)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6.1.1. (ДК)</a:t>
                      </a:r>
                      <a:endParaRPr lang="ru-RU" sz="12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предельный срок утверждения схемы расположения земельного участка на кадастровом плане территории, рабочих </a:t>
                      </a:r>
                      <a:r>
                        <a:rPr lang="ru-RU" sz="1200" dirty="0" smtClean="0">
                          <a:effectLst/>
                        </a:rPr>
                        <a:t>дней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КУГИ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 р. </a:t>
                      </a:r>
                      <a:r>
                        <a:rPr lang="ru-RU" sz="1800" dirty="0" err="1" smtClean="0"/>
                        <a:t>дн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 р.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 р.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 р.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дн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2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1.6.2 (ФЦМ)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6.1.2 (ДК)</a:t>
                      </a:r>
                      <a:endParaRPr lang="ru-RU" sz="12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принятых решений об отказе в утверждении схемы расположения земельного участка на кадастровом плане территории в общем количестве таких заявлений, </a:t>
                      </a:r>
                      <a:r>
                        <a:rPr lang="ru-RU" sz="1200" dirty="0" smtClean="0">
                          <a:effectLst/>
                        </a:rPr>
                        <a:t>процентов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КУГИ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  <a:endParaRPr lang="ru-RU" sz="16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4 %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/>
                      <a:r>
                        <a:rPr lang="ru-RU" sz="1100" dirty="0" smtClean="0"/>
                        <a:t>(Всего подано схем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l"/>
                      <a:r>
                        <a:rPr lang="ru-RU" sz="1100" dirty="0" smtClean="0"/>
                        <a:t>1 402 </a:t>
                      </a:r>
                    </a:p>
                    <a:p>
                      <a:pPr algn="l"/>
                      <a:r>
                        <a:rPr lang="ru-RU" sz="1100" dirty="0" smtClean="0"/>
                        <a:t>из них отказано</a:t>
                      </a:r>
                      <a:r>
                        <a:rPr lang="ru-RU" sz="1100" baseline="0" dirty="0" smtClean="0"/>
                        <a:t> в 544)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2,3 %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Выполнено</a:t>
                      </a:r>
                    </a:p>
                    <a:p>
                      <a:pPr algn="l"/>
                      <a:endParaRPr lang="en-US" sz="11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(Всего подано схем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dirty="0" smtClean="0"/>
                        <a:t>2 427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из них отказано</a:t>
                      </a:r>
                      <a:r>
                        <a:rPr lang="ru-RU" sz="1100" baseline="0" dirty="0" smtClean="0"/>
                        <a:t> в </a:t>
                      </a:r>
                      <a:r>
                        <a:rPr lang="en-US" sz="1100" baseline="0" dirty="0" smtClean="0"/>
                        <a:t>57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3,6%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(Всего подано схем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7 896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из них отказано в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285)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63040" y="2893483"/>
            <a:ext cx="40823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10 р. 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2829" y="5099025"/>
            <a:ext cx="38827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3,6 %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=""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20205</TotalTime>
  <Words>4151</Words>
  <Application>Microsoft Office PowerPoint</Application>
  <PresentationFormat>Широкоэкранный</PresentationFormat>
  <Paragraphs>1525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Dotum</vt:lpstr>
      <vt:lpstr>Inter</vt:lpstr>
      <vt:lpstr>Segoe UI Black</vt:lpstr>
      <vt:lpstr>Segoe UI Symbol</vt:lpstr>
      <vt:lpstr>Times New Roman</vt:lpstr>
      <vt:lpstr>Trebuchet MS</vt:lpstr>
      <vt:lpstr>Wingdings</vt:lpstr>
      <vt:lpstr>Office Theme</vt:lpstr>
      <vt:lpstr>Итоги целевых значений показателей ЕЦМ  за 2022 год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3.  Осуществление КУ и (или) РП</vt:lpstr>
      <vt:lpstr>Раздел 3.  Осуществление КУ и (или) РП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Бугряшева Елена Николаевна</cp:lastModifiedBy>
  <cp:revision>285</cp:revision>
  <cp:lastPrinted>2023-03-13T07:18:49Z</cp:lastPrinted>
  <dcterms:created xsi:type="dcterms:W3CDTF">2022-02-04T13:37:44Z</dcterms:created>
  <dcterms:modified xsi:type="dcterms:W3CDTF">2023-03-13T09:01:09Z</dcterms:modified>
</cp:coreProperties>
</file>