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83" r:id="rId4"/>
    <p:sldId id="285" r:id="rId5"/>
    <p:sldId id="265" r:id="rId6"/>
    <p:sldId id="289" r:id="rId7"/>
    <p:sldId id="290" r:id="rId8"/>
    <p:sldId id="286" r:id="rId9"/>
    <p:sldId id="292" r:id="rId10"/>
    <p:sldId id="293" r:id="rId11"/>
    <p:sldId id="288" r:id="rId12"/>
    <p:sldId id="287" r:id="rId13"/>
    <p:sldId id="291" r:id="rId14"/>
    <p:sldId id="28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Сергеевна Сарелайнен" initials="ЕС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3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C8CDA-4593-437B-A0F8-AA1795E6491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7F9D35-3F14-48E8-AF3B-020C9C5A4B1E}">
      <dgm:prSet phldrT="[Текст]" custT="1"/>
      <dgm:spPr/>
      <dgm:t>
        <a:bodyPr/>
        <a:lstStyle/>
        <a:p>
          <a:r>
            <a:rPr lang="ru-RU" sz="3600" b="1" dirty="0" smtClean="0"/>
            <a:t>Типы электронного документооборота</a:t>
          </a:r>
          <a:endParaRPr lang="ru-RU" sz="3600" b="1" dirty="0"/>
        </a:p>
      </dgm:t>
    </dgm:pt>
    <dgm:pt modelId="{FD6EF769-381C-4EED-A39E-26DFA58303EE}" type="parTrans" cxnId="{F9744C5F-FA3E-4402-B14B-3284DF505DEF}">
      <dgm:prSet/>
      <dgm:spPr/>
      <dgm:t>
        <a:bodyPr/>
        <a:lstStyle/>
        <a:p>
          <a:endParaRPr lang="ru-RU"/>
        </a:p>
      </dgm:t>
    </dgm:pt>
    <dgm:pt modelId="{B09DCDBC-68A6-4138-B338-68690600701C}" type="sibTrans" cxnId="{F9744C5F-FA3E-4402-B14B-3284DF505DEF}">
      <dgm:prSet/>
      <dgm:spPr/>
      <dgm:t>
        <a:bodyPr/>
        <a:lstStyle/>
        <a:p>
          <a:endParaRPr lang="ru-RU"/>
        </a:p>
      </dgm:t>
    </dgm:pt>
    <dgm:pt modelId="{6A0C7BAA-0B10-4570-8186-F057592C14C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800" b="1" dirty="0" smtClean="0"/>
            <a:t>Полный ЭДО</a:t>
          </a:r>
        </a:p>
        <a:p>
          <a:pPr>
            <a:spcAft>
              <a:spcPct val="35000"/>
            </a:spcAft>
          </a:pPr>
          <a:r>
            <a:rPr lang="ru-RU" sz="1800" b="1" dirty="0" smtClean="0"/>
            <a:t>без дублирования документов на бумажных носителях</a:t>
          </a:r>
          <a:endParaRPr lang="ru-RU" sz="1800" b="1" dirty="0"/>
        </a:p>
      </dgm:t>
    </dgm:pt>
    <dgm:pt modelId="{C5808298-EA1C-4F31-815D-C1B7C0340476}" type="parTrans" cxnId="{BA6C15F7-0E75-41E8-BEAA-95A7E0CED550}">
      <dgm:prSet/>
      <dgm:spPr/>
      <dgm:t>
        <a:bodyPr/>
        <a:lstStyle/>
        <a:p>
          <a:endParaRPr lang="ru-RU"/>
        </a:p>
      </dgm:t>
    </dgm:pt>
    <dgm:pt modelId="{640E56A6-DFFC-473F-9447-D0C60940D908}" type="sibTrans" cxnId="{BA6C15F7-0E75-41E8-BEAA-95A7E0CED550}">
      <dgm:prSet/>
      <dgm:spPr/>
      <dgm:t>
        <a:bodyPr/>
        <a:lstStyle/>
        <a:p>
          <a:endParaRPr lang="ru-RU"/>
        </a:p>
      </dgm:t>
    </dgm:pt>
    <dgm:pt modelId="{F526EBDC-6448-4FC3-9824-269AE590802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800" b="1" i="0" dirty="0" smtClean="0"/>
            <a:t>Частичный ЭДО</a:t>
          </a:r>
        </a:p>
        <a:p>
          <a:pPr>
            <a:spcAft>
              <a:spcPct val="35000"/>
            </a:spcAft>
          </a:pPr>
          <a:r>
            <a:rPr lang="ru-RU" sz="1800" b="1" i="0" dirty="0" smtClean="0"/>
            <a:t>требуется предоставление оригиналов некоторых документов на бумажных носителях</a:t>
          </a:r>
          <a:endParaRPr lang="ru-RU" sz="1800" b="1" i="0" dirty="0"/>
        </a:p>
      </dgm:t>
    </dgm:pt>
    <dgm:pt modelId="{A2D1879A-F660-4A94-A192-EB5217AF1472}" type="parTrans" cxnId="{902E326C-61A1-4D25-BBEC-5D5C064B0852}">
      <dgm:prSet/>
      <dgm:spPr/>
      <dgm:t>
        <a:bodyPr/>
        <a:lstStyle/>
        <a:p>
          <a:endParaRPr lang="ru-RU"/>
        </a:p>
      </dgm:t>
    </dgm:pt>
    <dgm:pt modelId="{3075B6DC-41B4-43DA-87FE-3161547ECE09}" type="sibTrans" cxnId="{902E326C-61A1-4D25-BBEC-5D5C064B0852}">
      <dgm:prSet/>
      <dgm:spPr/>
      <dgm:t>
        <a:bodyPr/>
        <a:lstStyle/>
        <a:p>
          <a:endParaRPr lang="ru-RU"/>
        </a:p>
      </dgm:t>
    </dgm:pt>
    <dgm:pt modelId="{8A0BF900-B8AF-40A8-BDBE-AF96A8947995}" type="pres">
      <dgm:prSet presAssocID="{0F8C8CDA-4593-437B-A0F8-AA1795E649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0D159C-C16B-47E0-A601-812B9242DB14}" type="pres">
      <dgm:prSet presAssocID="{127F9D35-3F14-48E8-AF3B-020C9C5A4B1E}" presName="hierRoot1" presStyleCnt="0">
        <dgm:presLayoutVars>
          <dgm:hierBranch val="init"/>
        </dgm:presLayoutVars>
      </dgm:prSet>
      <dgm:spPr/>
    </dgm:pt>
    <dgm:pt modelId="{D3DA8C41-89A1-47E5-979B-2EC1B5858349}" type="pres">
      <dgm:prSet presAssocID="{127F9D35-3F14-48E8-AF3B-020C9C5A4B1E}" presName="rootComposite1" presStyleCnt="0"/>
      <dgm:spPr/>
    </dgm:pt>
    <dgm:pt modelId="{F6539C06-B62D-411A-8956-D48A176BFACA}" type="pres">
      <dgm:prSet presAssocID="{127F9D35-3F14-48E8-AF3B-020C9C5A4B1E}" presName="rootText1" presStyleLbl="node0" presStyleIdx="0" presStyleCnt="1" custScaleX="141200" custScaleY="100947" custLinFactNeighborX="-4115" custLinFactNeighborY="-729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941FF6-D775-42A4-9142-E44FFD795C85}" type="pres">
      <dgm:prSet presAssocID="{127F9D35-3F14-48E8-AF3B-020C9C5A4B1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10CF0B8-8FF2-49C1-8985-22D1E5123A98}" type="pres">
      <dgm:prSet presAssocID="{127F9D35-3F14-48E8-AF3B-020C9C5A4B1E}" presName="hierChild2" presStyleCnt="0"/>
      <dgm:spPr/>
    </dgm:pt>
    <dgm:pt modelId="{44342EFD-A03A-4B41-B191-1656E0C21501}" type="pres">
      <dgm:prSet presAssocID="{C5808298-EA1C-4F31-815D-C1B7C034047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852052AD-87B3-4E27-A885-F3C2D77F261D}" type="pres">
      <dgm:prSet presAssocID="{6A0C7BAA-0B10-4570-8186-F057592C14C6}" presName="hierRoot2" presStyleCnt="0">
        <dgm:presLayoutVars>
          <dgm:hierBranch val="init"/>
        </dgm:presLayoutVars>
      </dgm:prSet>
      <dgm:spPr/>
    </dgm:pt>
    <dgm:pt modelId="{3115797D-B5D7-44AB-8B11-53F50D595930}" type="pres">
      <dgm:prSet presAssocID="{6A0C7BAA-0B10-4570-8186-F057592C14C6}" presName="rootComposite" presStyleCnt="0"/>
      <dgm:spPr/>
    </dgm:pt>
    <dgm:pt modelId="{7FE97455-AA00-4EE2-9690-797EF12F3DC4}" type="pres">
      <dgm:prSet presAssocID="{6A0C7BAA-0B10-4570-8186-F057592C14C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D72C28-4200-458E-AB4A-281F1D326A87}" type="pres">
      <dgm:prSet presAssocID="{6A0C7BAA-0B10-4570-8186-F057592C14C6}" presName="rootConnector" presStyleLbl="node2" presStyleIdx="0" presStyleCnt="2"/>
      <dgm:spPr/>
      <dgm:t>
        <a:bodyPr/>
        <a:lstStyle/>
        <a:p>
          <a:endParaRPr lang="ru-RU"/>
        </a:p>
      </dgm:t>
    </dgm:pt>
    <dgm:pt modelId="{2556D80F-5160-4AC6-80FF-E5516903DF8C}" type="pres">
      <dgm:prSet presAssocID="{6A0C7BAA-0B10-4570-8186-F057592C14C6}" presName="hierChild4" presStyleCnt="0"/>
      <dgm:spPr/>
    </dgm:pt>
    <dgm:pt modelId="{98F75B4D-8E59-4EB7-B6FA-1192889020B2}" type="pres">
      <dgm:prSet presAssocID="{6A0C7BAA-0B10-4570-8186-F057592C14C6}" presName="hierChild5" presStyleCnt="0"/>
      <dgm:spPr/>
    </dgm:pt>
    <dgm:pt modelId="{A9D1F5ED-B7CC-483C-8D8E-BC0FE1D764AC}" type="pres">
      <dgm:prSet presAssocID="{A2D1879A-F660-4A94-A192-EB5217AF1472}" presName="Name37" presStyleLbl="parChTrans1D2" presStyleIdx="1" presStyleCnt="2"/>
      <dgm:spPr/>
      <dgm:t>
        <a:bodyPr/>
        <a:lstStyle/>
        <a:p>
          <a:endParaRPr lang="ru-RU"/>
        </a:p>
      </dgm:t>
    </dgm:pt>
    <dgm:pt modelId="{99A8896D-150E-4B7A-AB35-5E671C743653}" type="pres">
      <dgm:prSet presAssocID="{F526EBDC-6448-4FC3-9824-269AE5908022}" presName="hierRoot2" presStyleCnt="0">
        <dgm:presLayoutVars>
          <dgm:hierBranch val="init"/>
        </dgm:presLayoutVars>
      </dgm:prSet>
      <dgm:spPr/>
    </dgm:pt>
    <dgm:pt modelId="{497EFE40-0DDA-4EB9-AC31-D8FB13E03E7D}" type="pres">
      <dgm:prSet presAssocID="{F526EBDC-6448-4FC3-9824-269AE5908022}" presName="rootComposite" presStyleCnt="0"/>
      <dgm:spPr/>
    </dgm:pt>
    <dgm:pt modelId="{34E51DED-B1B8-4E50-85E8-C3206535A9B2}" type="pres">
      <dgm:prSet presAssocID="{F526EBDC-6448-4FC3-9824-269AE590802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6BDF0B-97A0-48E2-8002-67852B1196C7}" type="pres">
      <dgm:prSet presAssocID="{F526EBDC-6448-4FC3-9824-269AE5908022}" presName="rootConnector" presStyleLbl="node2" presStyleIdx="1" presStyleCnt="2"/>
      <dgm:spPr/>
      <dgm:t>
        <a:bodyPr/>
        <a:lstStyle/>
        <a:p>
          <a:endParaRPr lang="ru-RU"/>
        </a:p>
      </dgm:t>
    </dgm:pt>
    <dgm:pt modelId="{6FF868A3-32B0-4417-B67E-C7EC2B662404}" type="pres">
      <dgm:prSet presAssocID="{F526EBDC-6448-4FC3-9824-269AE5908022}" presName="hierChild4" presStyleCnt="0"/>
      <dgm:spPr/>
    </dgm:pt>
    <dgm:pt modelId="{08811E22-F767-4C07-82A3-C71628880CFA}" type="pres">
      <dgm:prSet presAssocID="{F526EBDC-6448-4FC3-9824-269AE5908022}" presName="hierChild5" presStyleCnt="0"/>
      <dgm:spPr/>
    </dgm:pt>
    <dgm:pt modelId="{C75AF0FF-8B8B-43E2-9BD0-95AC308A39F7}" type="pres">
      <dgm:prSet presAssocID="{127F9D35-3F14-48E8-AF3B-020C9C5A4B1E}" presName="hierChild3" presStyleCnt="0"/>
      <dgm:spPr/>
    </dgm:pt>
  </dgm:ptLst>
  <dgm:cxnLst>
    <dgm:cxn modelId="{F9744C5F-FA3E-4402-B14B-3284DF505DEF}" srcId="{0F8C8CDA-4593-437B-A0F8-AA1795E64917}" destId="{127F9D35-3F14-48E8-AF3B-020C9C5A4B1E}" srcOrd="0" destOrd="0" parTransId="{FD6EF769-381C-4EED-A39E-26DFA58303EE}" sibTransId="{B09DCDBC-68A6-4138-B338-68690600701C}"/>
    <dgm:cxn modelId="{BA6C15F7-0E75-41E8-BEAA-95A7E0CED550}" srcId="{127F9D35-3F14-48E8-AF3B-020C9C5A4B1E}" destId="{6A0C7BAA-0B10-4570-8186-F057592C14C6}" srcOrd="0" destOrd="0" parTransId="{C5808298-EA1C-4F31-815D-C1B7C0340476}" sibTransId="{640E56A6-DFFC-473F-9447-D0C60940D908}"/>
    <dgm:cxn modelId="{FF502D8E-0E9D-4C69-9593-30A9A5BF316F}" type="presOf" srcId="{F526EBDC-6448-4FC3-9824-269AE5908022}" destId="{34E51DED-B1B8-4E50-85E8-C3206535A9B2}" srcOrd="0" destOrd="0" presId="urn:microsoft.com/office/officeart/2005/8/layout/orgChart1"/>
    <dgm:cxn modelId="{DA122F13-DA3A-454E-9B82-21B363F9D7D9}" type="presOf" srcId="{6A0C7BAA-0B10-4570-8186-F057592C14C6}" destId="{79D72C28-4200-458E-AB4A-281F1D326A87}" srcOrd="1" destOrd="0" presId="urn:microsoft.com/office/officeart/2005/8/layout/orgChart1"/>
    <dgm:cxn modelId="{5E51535F-0E22-45B5-A9B3-834EA34549D4}" type="presOf" srcId="{6A0C7BAA-0B10-4570-8186-F057592C14C6}" destId="{7FE97455-AA00-4EE2-9690-797EF12F3DC4}" srcOrd="0" destOrd="0" presId="urn:microsoft.com/office/officeart/2005/8/layout/orgChart1"/>
    <dgm:cxn modelId="{D59BE288-6C05-4748-9899-D3A5A2ECA865}" type="presOf" srcId="{0F8C8CDA-4593-437B-A0F8-AA1795E64917}" destId="{8A0BF900-B8AF-40A8-BDBE-AF96A8947995}" srcOrd="0" destOrd="0" presId="urn:microsoft.com/office/officeart/2005/8/layout/orgChart1"/>
    <dgm:cxn modelId="{048B5E73-6071-4A99-8C67-05996A32758E}" type="presOf" srcId="{C5808298-EA1C-4F31-815D-C1B7C0340476}" destId="{44342EFD-A03A-4B41-B191-1656E0C21501}" srcOrd="0" destOrd="0" presId="urn:microsoft.com/office/officeart/2005/8/layout/orgChart1"/>
    <dgm:cxn modelId="{F8690EC5-A6D3-443A-AECA-7862B750A3A8}" type="presOf" srcId="{127F9D35-3F14-48E8-AF3B-020C9C5A4B1E}" destId="{F6539C06-B62D-411A-8956-D48A176BFACA}" srcOrd="0" destOrd="0" presId="urn:microsoft.com/office/officeart/2005/8/layout/orgChart1"/>
    <dgm:cxn modelId="{62FDCD24-EAEA-4593-A6BA-0FFA29C8FDC3}" type="presOf" srcId="{F526EBDC-6448-4FC3-9824-269AE5908022}" destId="{A86BDF0B-97A0-48E2-8002-67852B1196C7}" srcOrd="1" destOrd="0" presId="urn:microsoft.com/office/officeart/2005/8/layout/orgChart1"/>
    <dgm:cxn modelId="{902E326C-61A1-4D25-BBEC-5D5C064B0852}" srcId="{127F9D35-3F14-48E8-AF3B-020C9C5A4B1E}" destId="{F526EBDC-6448-4FC3-9824-269AE5908022}" srcOrd="1" destOrd="0" parTransId="{A2D1879A-F660-4A94-A192-EB5217AF1472}" sibTransId="{3075B6DC-41B4-43DA-87FE-3161547ECE09}"/>
    <dgm:cxn modelId="{33687AB7-D947-4930-8089-497C5D5B1543}" type="presOf" srcId="{127F9D35-3F14-48E8-AF3B-020C9C5A4B1E}" destId="{AC941FF6-D775-42A4-9142-E44FFD795C85}" srcOrd="1" destOrd="0" presId="urn:microsoft.com/office/officeart/2005/8/layout/orgChart1"/>
    <dgm:cxn modelId="{8D2FAAC5-EA2F-4B9E-A004-3565503F0847}" type="presOf" srcId="{A2D1879A-F660-4A94-A192-EB5217AF1472}" destId="{A9D1F5ED-B7CC-483C-8D8E-BC0FE1D764AC}" srcOrd="0" destOrd="0" presId="urn:microsoft.com/office/officeart/2005/8/layout/orgChart1"/>
    <dgm:cxn modelId="{59CA8175-6AF4-4BEA-9799-A8822100F1B9}" type="presParOf" srcId="{8A0BF900-B8AF-40A8-BDBE-AF96A8947995}" destId="{E90D159C-C16B-47E0-A601-812B9242DB14}" srcOrd="0" destOrd="0" presId="urn:microsoft.com/office/officeart/2005/8/layout/orgChart1"/>
    <dgm:cxn modelId="{4891A83A-0DEF-411C-A258-A2859B4AA294}" type="presParOf" srcId="{E90D159C-C16B-47E0-A601-812B9242DB14}" destId="{D3DA8C41-89A1-47E5-979B-2EC1B5858349}" srcOrd="0" destOrd="0" presId="urn:microsoft.com/office/officeart/2005/8/layout/orgChart1"/>
    <dgm:cxn modelId="{AFBE4875-2411-44A5-BA57-CDF6104ADDF1}" type="presParOf" srcId="{D3DA8C41-89A1-47E5-979B-2EC1B5858349}" destId="{F6539C06-B62D-411A-8956-D48A176BFACA}" srcOrd="0" destOrd="0" presId="urn:microsoft.com/office/officeart/2005/8/layout/orgChart1"/>
    <dgm:cxn modelId="{AAD09A20-0848-49BB-85E5-1139DC4533A9}" type="presParOf" srcId="{D3DA8C41-89A1-47E5-979B-2EC1B5858349}" destId="{AC941FF6-D775-42A4-9142-E44FFD795C85}" srcOrd="1" destOrd="0" presId="urn:microsoft.com/office/officeart/2005/8/layout/orgChart1"/>
    <dgm:cxn modelId="{9A32E5B2-C395-4822-9434-64A692551805}" type="presParOf" srcId="{E90D159C-C16B-47E0-A601-812B9242DB14}" destId="{210CF0B8-8FF2-49C1-8985-22D1E5123A98}" srcOrd="1" destOrd="0" presId="urn:microsoft.com/office/officeart/2005/8/layout/orgChart1"/>
    <dgm:cxn modelId="{014B0273-DA5A-4823-B5CF-DA98C4B4C84D}" type="presParOf" srcId="{210CF0B8-8FF2-49C1-8985-22D1E5123A98}" destId="{44342EFD-A03A-4B41-B191-1656E0C21501}" srcOrd="0" destOrd="0" presId="urn:microsoft.com/office/officeart/2005/8/layout/orgChart1"/>
    <dgm:cxn modelId="{F0CEDED3-6543-4710-9F36-F186F83DB1B3}" type="presParOf" srcId="{210CF0B8-8FF2-49C1-8985-22D1E5123A98}" destId="{852052AD-87B3-4E27-A885-F3C2D77F261D}" srcOrd="1" destOrd="0" presId="urn:microsoft.com/office/officeart/2005/8/layout/orgChart1"/>
    <dgm:cxn modelId="{6B8F47A1-EA0C-48A0-9C63-CE6E2118ACF1}" type="presParOf" srcId="{852052AD-87B3-4E27-A885-F3C2D77F261D}" destId="{3115797D-B5D7-44AB-8B11-53F50D595930}" srcOrd="0" destOrd="0" presId="urn:microsoft.com/office/officeart/2005/8/layout/orgChart1"/>
    <dgm:cxn modelId="{6E51E537-DBA5-40B7-9D0B-1098ADC0ECF1}" type="presParOf" srcId="{3115797D-B5D7-44AB-8B11-53F50D595930}" destId="{7FE97455-AA00-4EE2-9690-797EF12F3DC4}" srcOrd="0" destOrd="0" presId="urn:microsoft.com/office/officeart/2005/8/layout/orgChart1"/>
    <dgm:cxn modelId="{E004D445-81E9-47B5-A531-89C99F140D94}" type="presParOf" srcId="{3115797D-B5D7-44AB-8B11-53F50D595930}" destId="{79D72C28-4200-458E-AB4A-281F1D326A87}" srcOrd="1" destOrd="0" presId="urn:microsoft.com/office/officeart/2005/8/layout/orgChart1"/>
    <dgm:cxn modelId="{35CB6F4F-D1A1-4425-A3BD-7E667BED6FC9}" type="presParOf" srcId="{852052AD-87B3-4E27-A885-F3C2D77F261D}" destId="{2556D80F-5160-4AC6-80FF-E5516903DF8C}" srcOrd="1" destOrd="0" presId="urn:microsoft.com/office/officeart/2005/8/layout/orgChart1"/>
    <dgm:cxn modelId="{748093F4-8265-4E6C-B8BA-CBC0D60B4B2A}" type="presParOf" srcId="{852052AD-87B3-4E27-A885-F3C2D77F261D}" destId="{98F75B4D-8E59-4EB7-B6FA-1192889020B2}" srcOrd="2" destOrd="0" presId="urn:microsoft.com/office/officeart/2005/8/layout/orgChart1"/>
    <dgm:cxn modelId="{E90C6C95-B59D-44D1-BFD5-A026E79C581F}" type="presParOf" srcId="{210CF0B8-8FF2-49C1-8985-22D1E5123A98}" destId="{A9D1F5ED-B7CC-483C-8D8E-BC0FE1D764AC}" srcOrd="2" destOrd="0" presId="urn:microsoft.com/office/officeart/2005/8/layout/orgChart1"/>
    <dgm:cxn modelId="{1AEE708D-E9C3-4F0F-8A28-AD0A27536975}" type="presParOf" srcId="{210CF0B8-8FF2-49C1-8985-22D1E5123A98}" destId="{99A8896D-150E-4B7A-AB35-5E671C743653}" srcOrd="3" destOrd="0" presId="urn:microsoft.com/office/officeart/2005/8/layout/orgChart1"/>
    <dgm:cxn modelId="{EA772CF0-D3FB-4B59-8B8C-C016D053DD16}" type="presParOf" srcId="{99A8896D-150E-4B7A-AB35-5E671C743653}" destId="{497EFE40-0DDA-4EB9-AC31-D8FB13E03E7D}" srcOrd="0" destOrd="0" presId="urn:microsoft.com/office/officeart/2005/8/layout/orgChart1"/>
    <dgm:cxn modelId="{E0CE4918-8199-439B-954B-5816F52BB3D8}" type="presParOf" srcId="{497EFE40-0DDA-4EB9-AC31-D8FB13E03E7D}" destId="{34E51DED-B1B8-4E50-85E8-C3206535A9B2}" srcOrd="0" destOrd="0" presId="urn:microsoft.com/office/officeart/2005/8/layout/orgChart1"/>
    <dgm:cxn modelId="{05EAA371-35E9-4A5B-9783-A85E15E66A96}" type="presParOf" srcId="{497EFE40-0DDA-4EB9-AC31-D8FB13E03E7D}" destId="{A86BDF0B-97A0-48E2-8002-67852B1196C7}" srcOrd="1" destOrd="0" presId="urn:microsoft.com/office/officeart/2005/8/layout/orgChart1"/>
    <dgm:cxn modelId="{983B2D43-AF71-4151-B2C5-04EEE7A6EEBB}" type="presParOf" srcId="{99A8896D-150E-4B7A-AB35-5E671C743653}" destId="{6FF868A3-32B0-4417-B67E-C7EC2B662404}" srcOrd="1" destOrd="0" presId="urn:microsoft.com/office/officeart/2005/8/layout/orgChart1"/>
    <dgm:cxn modelId="{3BD48511-619B-4677-A2EB-CE062DE8BCE6}" type="presParOf" srcId="{99A8896D-150E-4B7A-AB35-5E671C743653}" destId="{08811E22-F767-4C07-82A3-C71628880CFA}" srcOrd="2" destOrd="0" presId="urn:microsoft.com/office/officeart/2005/8/layout/orgChart1"/>
    <dgm:cxn modelId="{A43C0BE4-F091-4AC5-9557-83A4D7C68D68}" type="presParOf" srcId="{E90D159C-C16B-47E0-A601-812B9242DB14}" destId="{C75AF0FF-8B8B-43E2-9BD0-95AC308A39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53A4-B814-4D4E-A2C3-E58E5A3F7A30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E08C-8CDA-4C52-89D0-32DDC52DF81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135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53A4-B814-4D4E-A2C3-E58E5A3F7A30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E08C-8CDA-4C52-89D0-32DDC52DF81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48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53A4-B814-4D4E-A2C3-E58E5A3F7A30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E08C-8CDA-4C52-89D0-32DDC52DF81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301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53A4-B814-4D4E-A2C3-E58E5A3F7A30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E08C-8CDA-4C52-89D0-32DDC52DF81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269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53A4-B814-4D4E-A2C3-E58E5A3F7A30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E08C-8CDA-4C52-89D0-32DDC52DF81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6501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53A4-B814-4D4E-A2C3-E58E5A3F7A30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E08C-8CDA-4C52-89D0-32DDC52DF81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743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53A4-B814-4D4E-A2C3-E58E5A3F7A30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E08C-8CDA-4C52-89D0-32DDC52DF81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626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53A4-B814-4D4E-A2C3-E58E5A3F7A30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E08C-8CDA-4C52-89D0-32DDC52DF81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58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53A4-B814-4D4E-A2C3-E58E5A3F7A30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E08C-8CDA-4C52-89D0-32DDC52DF81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96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53A4-B814-4D4E-A2C3-E58E5A3F7A30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E08C-8CDA-4C52-89D0-32DDC52DF81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86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53A4-B814-4D4E-A2C3-E58E5A3F7A30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E08C-8CDA-4C52-89D0-32DDC52DF81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76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53A4-B814-4D4E-A2C3-E58E5A3F7A30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E08C-8CDA-4C52-89D0-32DDC52DF81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39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53A4-B814-4D4E-A2C3-E58E5A3F7A30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E08C-8CDA-4C52-89D0-32DDC52DF81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62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53A4-B814-4D4E-A2C3-E58E5A3F7A30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E08C-8CDA-4C52-89D0-32DDC52DF81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65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53A4-B814-4D4E-A2C3-E58E5A3F7A30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E08C-8CDA-4C52-89D0-32DDC52DF81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82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53A4-B814-4D4E-A2C3-E58E5A3F7A30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E08C-8CDA-4C52-89D0-32DDC52DF81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56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253A4-B814-4D4E-A2C3-E58E5A3F7A30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AAE08C-8CDA-4C52-89D0-32DDC52DF81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59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9840" y="2593572"/>
            <a:ext cx="9360148" cy="3244182"/>
          </a:xfrm>
        </p:spPr>
        <p:txBody>
          <a:bodyPr/>
          <a:lstStyle/>
          <a:p>
            <a:pPr algn="ctr"/>
            <a:r>
              <a:rPr lang="ru-RU" sz="4800" b="1" dirty="0" smtClean="0"/>
              <a:t>Об</a:t>
            </a:r>
            <a:r>
              <a:rPr lang="en-US" sz="4800" b="1" dirty="0" smtClean="0"/>
              <a:t> </a:t>
            </a:r>
            <a:r>
              <a:rPr lang="ru-RU" sz="4800" b="1" dirty="0" smtClean="0"/>
              <a:t>опыте электронного взаимодействия                                 ГБУ ЛО «МФЦ»                                               по государственным услугам и алгоритме перехода на данный формат ОМСУ</a:t>
            </a:r>
            <a:br>
              <a:rPr lang="ru-RU" sz="4800" b="1" dirty="0" smtClean="0"/>
            </a:b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49360"/>
            <a:ext cx="9307792" cy="109689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Е.С. Сарелайнен - Заместитель директора ГБУ ЛО «МФЦ»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5376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824" y="124691"/>
            <a:ext cx="8596668" cy="6667528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+mj-lt"/>
              <a:buAutoNum type="arabicPeriod" startAt="8"/>
            </a:pPr>
            <a:r>
              <a:rPr lang="ru-RU" dirty="0"/>
              <a:t>Признание садового дома жилым домом и жилого дома садовым </a:t>
            </a:r>
            <a:r>
              <a:rPr lang="ru-RU" dirty="0" smtClean="0"/>
              <a:t>домом</a:t>
            </a:r>
          </a:p>
          <a:p>
            <a:pPr algn="just">
              <a:buFont typeface="+mj-lt"/>
              <a:buAutoNum type="arabicPeriod" startAt="8"/>
            </a:pPr>
            <a:r>
              <a:rPr lang="ru-RU" dirty="0"/>
              <a:t>Выдача разрешений на проведение работ по сохранению объектов культурного наследия муниципального </a:t>
            </a:r>
            <a:r>
              <a:rPr lang="ru-RU" dirty="0" smtClean="0"/>
              <a:t>значения</a:t>
            </a:r>
          </a:p>
          <a:p>
            <a:pPr algn="just">
              <a:buFont typeface="+mj-lt"/>
              <a:buAutoNum type="arabicPeriod" startAt="8"/>
            </a:pPr>
            <a:r>
              <a:rPr lang="ru-RU" dirty="0"/>
              <a:t>Предварительное согласование предоставления гражданину в собственность бесплатно земельного участка, на котором расположен </a:t>
            </a:r>
            <a:r>
              <a:rPr lang="ru-RU" dirty="0" smtClean="0"/>
              <a:t>гараж</a:t>
            </a:r>
          </a:p>
          <a:p>
            <a:pPr algn="just">
              <a:buFont typeface="+mj-lt"/>
              <a:buAutoNum type="arabicPeriod" startAt="8"/>
            </a:pPr>
            <a:r>
              <a:rPr lang="ru-RU" dirty="0"/>
              <a:t>Выдача разрешения на использование земельных участков для возведения гражданами гаражей, являющихся некапитальными сооружениями, либо для стоянки технических средств </a:t>
            </a:r>
            <a:r>
              <a:rPr lang="ru-RU" dirty="0" smtClean="0"/>
              <a:t>инвалидов</a:t>
            </a:r>
          </a:p>
          <a:p>
            <a:pPr algn="just">
              <a:buFont typeface="+mj-lt"/>
              <a:buAutoNum type="arabicPeriod" startAt="8"/>
            </a:pPr>
            <a:r>
              <a:rPr lang="ru-RU" dirty="0" smtClean="0"/>
              <a:t>Предоставление </a:t>
            </a:r>
            <a:r>
              <a:rPr lang="ru-RU" dirty="0"/>
              <a:t>гражданину в собственность бесплатно земельного участка, на котором расположен </a:t>
            </a:r>
            <a:r>
              <a:rPr lang="ru-RU" dirty="0" smtClean="0"/>
              <a:t>гараж</a:t>
            </a:r>
          </a:p>
          <a:p>
            <a:pPr algn="just">
              <a:buFont typeface="+mj-lt"/>
              <a:buAutoNum type="arabicPeriod" startAt="8"/>
            </a:pPr>
            <a:r>
              <a:rPr lang="ru-RU" dirty="0"/>
              <a:t>Установка информационной вывески, согласование дизайн-проекта размещения </a:t>
            </a:r>
            <a:r>
              <a:rPr lang="ru-RU" dirty="0" smtClean="0"/>
              <a:t>вывески</a:t>
            </a:r>
          </a:p>
          <a:p>
            <a:pPr algn="just">
              <a:buFont typeface="+mj-lt"/>
              <a:buAutoNum type="arabicPeriod" startAt="8"/>
            </a:pPr>
            <a:r>
              <a:rPr lang="ru-RU" dirty="0"/>
              <a:t>Выдача разрешений на вступление в брак несовершеннолетним лицам, достигшим возраста шестнадцати </a:t>
            </a:r>
            <a:r>
              <a:rPr lang="ru-RU" dirty="0" smtClean="0"/>
              <a:t>лет</a:t>
            </a:r>
          </a:p>
          <a:p>
            <a:pPr algn="just">
              <a:buFont typeface="+mj-lt"/>
              <a:buAutoNum type="arabicPeriod" startAt="8"/>
            </a:pPr>
            <a:r>
              <a:rPr lang="ru-RU" dirty="0"/>
              <a:t>Согласование проведения ярмарки на публичной ярмарочной </a:t>
            </a:r>
            <a:r>
              <a:rPr lang="ru-RU" dirty="0" smtClean="0"/>
              <a:t>площадке</a:t>
            </a:r>
          </a:p>
          <a:p>
            <a:pPr algn="just">
              <a:buFont typeface="+mj-lt"/>
              <a:buAutoNum type="arabicPeriod" startAt="8"/>
            </a:pPr>
            <a:r>
              <a:rPr lang="ru-RU" dirty="0"/>
              <a:t>Предоставление разрешения на отклонение от предельных параметров разрешенного строительства, реконструкции объектов капитального </a:t>
            </a:r>
            <a:r>
              <a:rPr lang="ru-RU" dirty="0" smtClean="0"/>
              <a:t>строительства</a:t>
            </a:r>
          </a:p>
          <a:p>
            <a:pPr algn="just">
              <a:buFont typeface="+mj-lt"/>
              <a:buAutoNum type="arabicPeriod" startAt="8"/>
            </a:pPr>
            <a:r>
              <a:rPr lang="ru-RU" dirty="0"/>
              <a:t>Предоставление разрешения на условно разрешенный вид использования земельного участка или объекта капитального </a:t>
            </a:r>
            <a:r>
              <a:rPr lang="ru-RU" dirty="0" smtClean="0"/>
              <a:t>строительства</a:t>
            </a:r>
          </a:p>
          <a:p>
            <a:pPr algn="just">
              <a:buFont typeface="+mj-lt"/>
              <a:buAutoNum type="arabicPeriod" startAt="8"/>
            </a:pPr>
            <a:r>
              <a:rPr lang="ru-RU" dirty="0"/>
              <a:t>Предварительное согласование предоставления гражданину в собственность бесплатно земельного участка, находящегося в муниципальной собственности, на котором расположен жилой дом, возведенный до 14 мая 1998 </a:t>
            </a:r>
            <a:r>
              <a:rPr lang="ru-RU" dirty="0" smtClean="0"/>
              <a:t>года</a:t>
            </a:r>
          </a:p>
          <a:p>
            <a:pPr algn="just">
              <a:buFont typeface="+mj-lt"/>
              <a:buAutoNum type="arabicPeriod" startAt="8"/>
            </a:pPr>
            <a:r>
              <a:rPr lang="ru-RU" dirty="0"/>
              <a:t>Предоставление гражданину в собственность бесплатно либо в аренду земельного участка, находящегося в муниципальной собственности, на котором расположен жилой дом, возведенный до 14 мая 1998 </a:t>
            </a:r>
            <a:r>
              <a:rPr lang="ru-RU" dirty="0" smtClean="0"/>
              <a:t>года</a:t>
            </a:r>
          </a:p>
          <a:p>
            <a:pPr algn="just">
              <a:buFont typeface="+mj-lt"/>
              <a:buAutoNum type="arabicPeriod" startAt="8"/>
            </a:pPr>
            <a:r>
              <a:rPr lang="ru-RU" dirty="0"/>
              <a:t>Предоставление земельного участка, находящегося в муниципальной собственности, в собственность </a:t>
            </a:r>
            <a:r>
              <a:rPr lang="ru-RU" dirty="0" smtClean="0"/>
              <a:t>бесплатно</a:t>
            </a:r>
          </a:p>
          <a:p>
            <a:pPr algn="just">
              <a:buFont typeface="+mj-lt"/>
              <a:buAutoNum type="arabicPeriod" startAt="8"/>
            </a:pPr>
            <a:r>
              <a:rPr lang="ru-RU" dirty="0"/>
              <a:t>Предоставление садового или огородного земельного участка без проведения торгов в собственность бесплатно, в общую долевую собственность бесплатно либо в аренду</a:t>
            </a:r>
            <a:endParaRPr lang="ru-RU" dirty="0" smtClean="0"/>
          </a:p>
          <a:p>
            <a:pPr algn="just">
              <a:buFont typeface="+mj-lt"/>
              <a:buAutoNum type="arabicPeriod" startAt="8"/>
            </a:pPr>
            <a:endParaRPr lang="ru-RU" dirty="0" smtClean="0"/>
          </a:p>
          <a:p>
            <a:pPr algn="just">
              <a:buFont typeface="+mj-lt"/>
              <a:buAutoNum type="arabicPeriod" startAt="8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053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327023"/>
              </p:ext>
            </p:extLst>
          </p:nvPr>
        </p:nvGraphicFramePr>
        <p:xfrm>
          <a:off x="320413" y="598516"/>
          <a:ext cx="9663171" cy="5311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0474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192" y="0"/>
            <a:ext cx="906518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ЧАСТИЧНЫЙ ЭДО </a:t>
            </a:r>
            <a:br>
              <a:rPr lang="ru-RU" b="1" dirty="0" smtClean="0"/>
            </a:br>
            <a:r>
              <a:rPr lang="ru-RU" sz="2700" cap="all" dirty="0" smtClean="0">
                <a:solidFill>
                  <a:schemeClr val="accent5">
                    <a:lumMod val="75000"/>
                  </a:schemeClr>
                </a:solidFill>
              </a:rPr>
              <a:t>Используется </a:t>
            </a:r>
            <a:r>
              <a:rPr lang="ru-RU" sz="2700" cap="all" dirty="0">
                <a:solidFill>
                  <a:schemeClr val="accent5">
                    <a:lumMod val="75000"/>
                  </a:schemeClr>
                </a:solidFill>
              </a:rPr>
              <a:t>при законодательных и/или  </a:t>
            </a:r>
            <a:br>
              <a:rPr lang="ru-RU" sz="2700" cap="all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cap="all" dirty="0">
                <a:solidFill>
                  <a:schemeClr val="accent5">
                    <a:lumMod val="75000"/>
                  </a:schemeClr>
                </a:solidFill>
              </a:rPr>
              <a:t>технических ограничениях на передаваемые </a:t>
            </a:r>
            <a:r>
              <a:rPr lang="ru-RU" sz="2700" cap="all" dirty="0" smtClean="0">
                <a:solidFill>
                  <a:schemeClr val="accent5">
                    <a:lumMod val="75000"/>
                  </a:schemeClr>
                </a:solidFill>
              </a:rPr>
              <a:t>документы:</a:t>
            </a:r>
            <a:r>
              <a:rPr lang="ru-RU" cap="all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cap="all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653" y="1656098"/>
            <a:ext cx="9767118" cy="3576886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П</a:t>
            </a:r>
            <a:r>
              <a:rPr lang="ru-RU" sz="2800" dirty="0" smtClean="0"/>
              <a:t>редоставление </a:t>
            </a:r>
            <a:r>
              <a:rPr lang="ru-RU" sz="2800" dirty="0"/>
              <a:t>документов большого формата (А3, А2</a:t>
            </a:r>
            <a:r>
              <a:rPr lang="ru-RU" sz="2800" dirty="0" smtClean="0"/>
              <a:t>)</a:t>
            </a:r>
          </a:p>
          <a:p>
            <a:pPr algn="just"/>
            <a:endParaRPr lang="ru-RU" sz="800" dirty="0"/>
          </a:p>
          <a:p>
            <a:pPr algn="just"/>
            <a:r>
              <a:rPr lang="ru-RU" sz="2800" dirty="0"/>
              <a:t>Ограничение на объем файла сканируемых документов (не более 45 Мб)</a:t>
            </a:r>
          </a:p>
          <a:p>
            <a:pPr algn="just"/>
            <a:endParaRPr lang="ru-RU" sz="800" dirty="0"/>
          </a:p>
          <a:p>
            <a:pPr algn="just"/>
            <a:r>
              <a:rPr lang="ru-RU" sz="2800" dirty="0"/>
              <a:t>Необходимость предоставления документов для услуги на бумажном носителе</a:t>
            </a:r>
          </a:p>
          <a:p>
            <a:pPr algn="just"/>
            <a:endParaRPr lang="ru-RU" sz="28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638192" y="860707"/>
            <a:ext cx="727731" cy="1588"/>
          </a:xfrm>
          <a:prstGeom prst="straightConnector1">
            <a:avLst/>
          </a:prstGeom>
          <a:ln w="6032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59914" y="5311832"/>
            <a:ext cx="94806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частичном ЭДО из МФЦ в ОМСУ направляются в бумажном виде только те документы, которые не подлежат сканированию.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Остальные документы направляются в электронном виде                              в АИС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Межвед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23" y="5311832"/>
            <a:ext cx="860073" cy="85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35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591" y="0"/>
            <a:ext cx="8596668" cy="673331"/>
          </a:xfrm>
        </p:spPr>
        <p:txBody>
          <a:bodyPr/>
          <a:lstStyle/>
          <a:p>
            <a:r>
              <a:rPr lang="ru-RU" b="1" dirty="0" smtClean="0"/>
              <a:t>Проблемы, выявленные при ЭДО: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28" y="569422"/>
            <a:ext cx="10145837" cy="155448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Неправильно </a:t>
            </a:r>
            <a:r>
              <a:rPr lang="ru-RU" sz="2400" dirty="0"/>
              <a:t>отображается ФИО заявителя в АИС </a:t>
            </a:r>
            <a:r>
              <a:rPr lang="ru-RU" sz="2400" dirty="0" err="1"/>
              <a:t>Межвед</a:t>
            </a:r>
            <a:r>
              <a:rPr lang="ru-RU" sz="2400" dirty="0"/>
              <a:t> (не соответствует приложенным документам</a:t>
            </a:r>
            <a:r>
              <a:rPr lang="ru-RU" sz="2400" dirty="0" smtClean="0"/>
              <a:t>)</a:t>
            </a:r>
          </a:p>
          <a:p>
            <a:pPr algn="just"/>
            <a:r>
              <a:rPr lang="ru-RU" sz="2400" dirty="0" smtClean="0"/>
              <a:t>В делах</a:t>
            </a:r>
            <a:r>
              <a:rPr lang="ru-RU" sz="2400" dirty="0"/>
              <a:t>, поступивших из АИС МФЦ в АИС </a:t>
            </a:r>
            <a:r>
              <a:rPr lang="ru-RU" sz="2400" dirty="0" err="1"/>
              <a:t>Межвед</a:t>
            </a:r>
            <a:r>
              <a:rPr lang="ru-RU" sz="2400" dirty="0"/>
              <a:t>, нет скан-образов </a:t>
            </a:r>
            <a:r>
              <a:rPr lang="ru-RU" sz="2400" dirty="0" smtClean="0"/>
              <a:t>документов</a:t>
            </a:r>
          </a:p>
          <a:p>
            <a:pPr algn="just"/>
            <a:r>
              <a:rPr lang="ru-RU" sz="2400" dirty="0" smtClean="0"/>
              <a:t>Поступление </a:t>
            </a:r>
            <a:r>
              <a:rPr lang="ru-RU" sz="2400" dirty="0"/>
              <a:t>в АИС «</a:t>
            </a:r>
            <a:r>
              <a:rPr lang="ru-RU" sz="2400" dirty="0" err="1"/>
              <a:t>Межвед</a:t>
            </a:r>
            <a:r>
              <a:rPr lang="ru-RU" sz="2400" dirty="0"/>
              <a:t> ЛО» нескольких дел с одинаковым </a:t>
            </a:r>
            <a:r>
              <a:rPr lang="ru-RU" sz="2400" dirty="0" smtClean="0"/>
              <a:t>номером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05591" y="2959587"/>
            <a:ext cx="8596668" cy="6733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/>
              <a:t>Решение:</a:t>
            </a:r>
            <a:endParaRPr lang="ru-RU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7127" y="3552306"/>
            <a:ext cx="10145837" cy="2399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/>
              <a:t>Проведен </a:t>
            </a:r>
            <a:r>
              <a:rPr lang="ru-RU" sz="2400" dirty="0"/>
              <a:t>анализ </a:t>
            </a:r>
            <a:r>
              <a:rPr lang="ru-RU" sz="2400" dirty="0" smtClean="0"/>
              <a:t>некорректных электронных дел разработчиками АИС МФЦ, </a:t>
            </a:r>
            <a:r>
              <a:rPr lang="ru-RU" sz="2400" dirty="0"/>
              <a:t>по результатам которого со стороны АИС МФЦ не выявлено нарушений схемы информационного взаимодействия и направлена заявка в СТП АИС </a:t>
            </a:r>
            <a:r>
              <a:rPr lang="ru-RU" sz="2400" dirty="0" err="1" smtClean="0"/>
              <a:t>Межвед</a:t>
            </a:r>
            <a:r>
              <a:rPr lang="ru-RU" sz="2400" dirty="0" smtClean="0"/>
              <a:t>        </a:t>
            </a:r>
          </a:p>
          <a:p>
            <a:pPr algn="just"/>
            <a:r>
              <a:rPr lang="ru-RU" sz="2400" dirty="0" smtClean="0"/>
              <a:t>Проблемы устранены </a:t>
            </a:r>
            <a:r>
              <a:rPr lang="ru-RU" sz="2400" dirty="0"/>
              <a:t>подрядчиком, осуществляющим сопровождение АИС </a:t>
            </a:r>
            <a:r>
              <a:rPr lang="ru-RU" sz="2400" dirty="0" err="1" smtClean="0"/>
              <a:t>Межвед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05591" y="6088559"/>
            <a:ext cx="10041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возникновении проблем при ЭДО необходимо направить заявку в СТП: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smev@lenreg.ru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5" y="5951912"/>
            <a:ext cx="860073" cy="85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37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24" y="2835037"/>
            <a:ext cx="9629260" cy="132080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>Спасибо за внимание!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47142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ЭЛЕКТРОННЫЙ ДОКУМЕНТООБОРОТ: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153" y="1579809"/>
            <a:ext cx="8596668" cy="388077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Экономия </a:t>
            </a:r>
            <a:r>
              <a:rPr lang="ru-RU" sz="3600" dirty="0"/>
              <a:t>времени и ресурсов</a:t>
            </a:r>
          </a:p>
          <a:p>
            <a:endParaRPr lang="ru-RU" sz="3600" dirty="0"/>
          </a:p>
          <a:p>
            <a:r>
              <a:rPr lang="ru-RU" sz="3600" dirty="0" smtClean="0"/>
              <a:t> Экономия </a:t>
            </a:r>
            <a:r>
              <a:rPr lang="ru-RU" sz="3600" dirty="0"/>
              <a:t>трудовых затрат</a:t>
            </a:r>
          </a:p>
          <a:p>
            <a:endParaRPr lang="ru-RU" sz="3600" dirty="0"/>
          </a:p>
          <a:p>
            <a:r>
              <a:rPr lang="ru-RU" sz="3600" dirty="0" smtClean="0"/>
              <a:t> Сокращение </a:t>
            </a:r>
            <a:r>
              <a:rPr lang="ru-RU" sz="3600" dirty="0"/>
              <a:t>сроков оказания услуг</a:t>
            </a:r>
          </a:p>
          <a:p>
            <a:endParaRPr lang="ru-RU" sz="2800" dirty="0"/>
          </a:p>
        </p:txBody>
      </p:sp>
      <p:pic>
        <p:nvPicPr>
          <p:cNvPr id="4" name="Picture 3" descr="C:\Users\es_sarelaynen\Desktop\3-sosoba-uvelicht-klikabelnost-em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1170" y="5109991"/>
            <a:ext cx="2944238" cy="1567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598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901" y="0"/>
            <a:ext cx="8596668" cy="77031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СОКРАЩЕНИЯ: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380" y="914400"/>
            <a:ext cx="10578100" cy="5943600"/>
          </a:xfrm>
        </p:spPr>
        <p:txBody>
          <a:bodyPr>
            <a:normAutofit fontScale="85000" lnSpcReduction="20000"/>
          </a:bodyPr>
          <a:lstStyle/>
          <a:p>
            <a:r>
              <a:rPr lang="ru-RU" sz="4400" dirty="0" smtClean="0"/>
              <a:t> </a:t>
            </a:r>
            <a:r>
              <a:rPr lang="ru-RU" sz="4400" b="1" dirty="0" smtClean="0"/>
              <a:t>ЭДО</a:t>
            </a:r>
            <a:r>
              <a:rPr lang="ru-RU" sz="4400" dirty="0" smtClean="0"/>
              <a:t> </a:t>
            </a:r>
            <a:r>
              <a:rPr lang="ru-RU" sz="4400" b="1" dirty="0" smtClean="0"/>
              <a:t>–</a:t>
            </a:r>
            <a:r>
              <a:rPr lang="ru-RU" sz="4400" dirty="0" smtClean="0"/>
              <a:t> электронный документооборот</a:t>
            </a:r>
          </a:p>
          <a:p>
            <a:endParaRPr lang="ru-RU" sz="4400" dirty="0" smtClean="0"/>
          </a:p>
          <a:p>
            <a:r>
              <a:rPr lang="ru-RU" sz="4400" dirty="0" smtClean="0"/>
              <a:t> </a:t>
            </a:r>
            <a:r>
              <a:rPr lang="ru-RU" sz="4400" b="1" dirty="0" smtClean="0"/>
              <a:t>АИС МФЦ – </a:t>
            </a:r>
            <a:r>
              <a:rPr lang="ru-RU" sz="4400" dirty="0" smtClean="0"/>
              <a:t>автоматизированная информационная система ГБУ ЛО «МФЦ»</a:t>
            </a:r>
          </a:p>
          <a:p>
            <a:endParaRPr lang="ru-RU" sz="4400" dirty="0" smtClean="0"/>
          </a:p>
          <a:p>
            <a:r>
              <a:rPr lang="ru-RU" sz="4400" b="1" dirty="0" smtClean="0"/>
              <a:t> АИС МЕЖВЕД - </a:t>
            </a:r>
            <a:r>
              <a:rPr lang="ru-RU" sz="4400" dirty="0"/>
              <a:t>автоматизированная информационная система </a:t>
            </a:r>
            <a:r>
              <a:rPr lang="ru-RU" sz="4400" dirty="0" smtClean="0"/>
              <a:t>«Межведомственное электронное взаимодействие в ЛО»</a:t>
            </a:r>
          </a:p>
          <a:p>
            <a:endParaRPr lang="ru-RU" sz="1900" dirty="0" smtClean="0"/>
          </a:p>
          <a:p>
            <a:r>
              <a:rPr lang="ru-RU" sz="4400" dirty="0" smtClean="0"/>
              <a:t> </a:t>
            </a:r>
            <a:r>
              <a:rPr lang="ru-RU" sz="4400" b="1" dirty="0" smtClean="0"/>
              <a:t>СТП – </a:t>
            </a:r>
            <a:r>
              <a:rPr lang="ru-RU" sz="4400" dirty="0" smtClean="0"/>
              <a:t>служба технической поддержки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4729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214" y="144087"/>
            <a:ext cx="8596668" cy="77031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ИСТОРИЯ ВНЕДРЕНИЯ ЭДО: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14400"/>
            <a:ext cx="10295466" cy="5943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4400" dirty="0" smtClean="0"/>
              <a:t> </a:t>
            </a:r>
            <a:r>
              <a:rPr lang="ru-RU" sz="3600" b="1" dirty="0" smtClean="0"/>
              <a:t>2019 год</a:t>
            </a:r>
            <a:r>
              <a:rPr lang="ru-RU" sz="3600" dirty="0" smtClean="0"/>
              <a:t> – переход на ЭДО при предоставлении услуг КСЗН</a:t>
            </a:r>
          </a:p>
          <a:p>
            <a:pPr algn="just"/>
            <a:endParaRPr lang="ru-RU" sz="1000" dirty="0" smtClean="0"/>
          </a:p>
          <a:p>
            <a:pPr algn="just"/>
            <a:r>
              <a:rPr lang="ru-RU" sz="4400" dirty="0" smtClean="0"/>
              <a:t> </a:t>
            </a:r>
            <a:r>
              <a:rPr lang="ru-RU" sz="3600" b="1" dirty="0" smtClean="0"/>
              <a:t>2020 - 2021 год – </a:t>
            </a:r>
            <a:r>
              <a:rPr lang="ru-RU" sz="3600" dirty="0"/>
              <a:t>переход на ЭДО при предоставлении услуг </a:t>
            </a:r>
            <a:r>
              <a:rPr lang="ru-RU" sz="3600" dirty="0" smtClean="0"/>
              <a:t>с иными ОИВ</a:t>
            </a:r>
          </a:p>
          <a:p>
            <a:pPr algn="just"/>
            <a:endParaRPr lang="ru-RU" sz="900" dirty="0"/>
          </a:p>
          <a:p>
            <a:pPr algn="just"/>
            <a:r>
              <a:rPr lang="ru-RU" sz="4400" dirty="0" smtClean="0"/>
              <a:t> </a:t>
            </a:r>
            <a:r>
              <a:rPr lang="ru-RU" sz="3600" b="1" dirty="0" smtClean="0"/>
              <a:t>2021 – 2022 год </a:t>
            </a:r>
            <a:r>
              <a:rPr lang="ru-RU" sz="3600" dirty="0" smtClean="0"/>
              <a:t>– тестирование ЭДО с ОМСУ</a:t>
            </a:r>
          </a:p>
          <a:p>
            <a:pPr algn="just"/>
            <a:endParaRPr lang="ru-RU" sz="1000" dirty="0" smtClean="0"/>
          </a:p>
          <a:p>
            <a:pPr algn="just"/>
            <a:r>
              <a:rPr lang="ru-RU" sz="4400" dirty="0" smtClean="0"/>
              <a:t> </a:t>
            </a:r>
            <a:r>
              <a:rPr lang="ru-RU" sz="3600" b="1" dirty="0" smtClean="0"/>
              <a:t>2022 год </a:t>
            </a:r>
            <a:r>
              <a:rPr lang="ru-RU" sz="3600" dirty="0" smtClean="0"/>
              <a:t>–переход на ЭДО с ОМСУ </a:t>
            </a:r>
            <a:r>
              <a:rPr lang="ru-RU" sz="3600" dirty="0" err="1" smtClean="0"/>
              <a:t>Приозерского</a:t>
            </a:r>
            <a:r>
              <a:rPr lang="ru-RU" sz="3600" dirty="0" smtClean="0"/>
              <a:t>, </a:t>
            </a:r>
            <a:r>
              <a:rPr lang="ru-RU" sz="3600" dirty="0" err="1" smtClean="0"/>
              <a:t>Бокситогорского</a:t>
            </a:r>
            <a:r>
              <a:rPr lang="ru-RU" sz="3600" dirty="0" smtClean="0"/>
              <a:t>, Тихвинского р-нов</a:t>
            </a:r>
          </a:p>
        </p:txBody>
      </p:sp>
    </p:spTree>
    <p:extLst>
      <p:ext uri="{BB962C8B-B14F-4D97-AF65-F5344CB8AC3E}">
        <p14:creationId xmlns:p14="http://schemas.microsoft.com/office/powerpoint/2010/main" val="3045373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58828"/>
              </p:ext>
            </p:extLst>
          </p:nvPr>
        </p:nvGraphicFramePr>
        <p:xfrm>
          <a:off x="9448012" y="4559371"/>
          <a:ext cx="2743988" cy="2298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Точечный рисунок" r:id="rId3" imgW="3638520" imgH="3048120" progId="Paint.Picture">
                  <p:embed/>
                </p:oleObj>
              </mc:Choice>
              <mc:Fallback>
                <p:oleObj name="Точечный рисунок" r:id="rId3" imgW="3638520" imgH="3048120" progId="Paint.Picture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012" y="4559371"/>
                        <a:ext cx="2743988" cy="2298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 descr="C:\Users\es_sarelaynen\Desktop\dWp0XVCOhC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83" y="1052012"/>
            <a:ext cx="2168907" cy="2168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605" y="47648"/>
            <a:ext cx="10793370" cy="1090428"/>
          </a:xfrm>
        </p:spPr>
        <p:txBody>
          <a:bodyPr>
            <a:normAutofit/>
          </a:bodyPr>
          <a:lstStyle/>
          <a:p>
            <a:pPr algn="ctr"/>
            <a:r>
              <a:rPr lang="ru-RU" sz="3733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</a:t>
            </a:r>
            <a:r>
              <a:rPr lang="ru-RU" sz="3733" b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РЕАЛИЗАЦИИ ЭДО</a:t>
            </a:r>
            <a:endParaRPr lang="ru-RU" sz="3733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61963" y="2314567"/>
            <a:ext cx="3429024" cy="291467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2684269" y="1543036"/>
            <a:ext cx="6381795" cy="771531"/>
          </a:xfrm>
          <a:prstGeom prst="curvedDownArrow">
            <a:avLst>
              <a:gd name="adj1" fmla="val 47589"/>
              <a:gd name="adj2" fmla="val 101973"/>
              <a:gd name="adj3" fmla="val 2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334259" y="2314567"/>
            <a:ext cx="3429024" cy="291467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1" name="Выгнутая вниз стрелка 10"/>
          <p:cNvSpPr/>
          <p:nvPr/>
        </p:nvSpPr>
        <p:spPr>
          <a:xfrm rot="10800000" flipV="1">
            <a:off x="2398517" y="5229238"/>
            <a:ext cx="6667547" cy="1200159"/>
          </a:xfrm>
          <a:prstGeom prst="curvedUpArrow">
            <a:avLst>
              <a:gd name="adj1" fmla="val 25000"/>
              <a:gd name="adj2" fmla="val 50000"/>
              <a:gd name="adj3" fmla="val 4013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630" y="2958932"/>
            <a:ext cx="3333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АИС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МФЦ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2234" y="2762970"/>
            <a:ext cx="3689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АИС 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Межвед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es_sarelaynen\Desktop\doc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48582">
            <a:off x="5047643" y="932784"/>
            <a:ext cx="1777941" cy="1600147"/>
          </a:xfrm>
          <a:prstGeom prst="rect">
            <a:avLst/>
          </a:prstGeom>
          <a:noFill/>
        </p:spPr>
      </p:pic>
      <p:pic>
        <p:nvPicPr>
          <p:cNvPr id="10" name="Picture 3" descr="C:\Users\es_sarelaynen\Desktop\letter-2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65535" y="5347077"/>
            <a:ext cx="1333509" cy="1384184"/>
          </a:xfrm>
          <a:prstGeom prst="rect">
            <a:avLst/>
          </a:prstGeom>
          <a:noFill/>
        </p:spPr>
      </p:pic>
      <p:pic>
        <p:nvPicPr>
          <p:cNvPr id="1039" name="Picture 15" descr="C:\Users\User\Desktop\2a4925ed50e7565349038966d527642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08125">
            <a:off x="4675646" y="1436913"/>
            <a:ext cx="1966151" cy="1404394"/>
          </a:xfrm>
          <a:prstGeom prst="rect">
            <a:avLst/>
          </a:prstGeom>
          <a:noFill/>
        </p:spPr>
      </p:pic>
      <p:pic>
        <p:nvPicPr>
          <p:cNvPr id="15" name="Picture 15" descr="C:\Users\User\Desktop\2a4925ed50e7565349038966d527642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5899529">
            <a:off x="4256500" y="5567660"/>
            <a:ext cx="1966151" cy="1404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002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6170" y="-83128"/>
            <a:ext cx="8596668" cy="1320800"/>
          </a:xfrm>
        </p:spPr>
        <p:txBody>
          <a:bodyPr/>
          <a:lstStyle/>
          <a:p>
            <a:r>
              <a:rPr lang="ru-RU" b="1" dirty="0" smtClean="0"/>
              <a:t>ПРОЦЕСС ЭДО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912"/>
            <a:ext cx="1342762" cy="1511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559" y="773083"/>
            <a:ext cx="24273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Специалист МФЦ принимает пакет документов, необходимый для оказания услуги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11" y="796112"/>
            <a:ext cx="1392357" cy="1454299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3261086" y="1493073"/>
            <a:ext cx="727731" cy="1588"/>
          </a:xfrm>
          <a:prstGeom prst="straightConnector1">
            <a:avLst/>
          </a:prstGeom>
          <a:ln w="6032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11184" y="923651"/>
            <a:ext cx="2427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  <a:r>
              <a:rPr lang="ru-RU" b="1" dirty="0" smtClean="0"/>
              <a:t>. Сканирует документы в </a:t>
            </a:r>
          </a:p>
          <a:p>
            <a:r>
              <a:rPr lang="ru-RU" b="1" dirty="0" smtClean="0"/>
              <a:t>АИС МФЦ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707" y="307155"/>
            <a:ext cx="3673814" cy="1283584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7125976" y="1250771"/>
            <a:ext cx="727731" cy="1588"/>
          </a:xfrm>
          <a:prstGeom prst="straightConnector1">
            <a:avLst/>
          </a:prstGeom>
          <a:ln w="6032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5" descr="C:\Users\User\Desktop\2a4925ed50e7565349038966d52764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08125">
            <a:off x="9180585" y="854514"/>
            <a:ext cx="849415" cy="6067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424903" y="1540737"/>
            <a:ext cx="30905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Подписывает отсканированный пакет документов ЭЦП и отправляет в ОМСУ </a:t>
            </a:r>
          </a:p>
          <a:p>
            <a:r>
              <a:rPr lang="ru-RU" b="1" dirty="0" smtClean="0"/>
              <a:t>(в АИС </a:t>
            </a:r>
            <a:r>
              <a:rPr lang="ru-RU" b="1" dirty="0" err="1" smtClean="0"/>
              <a:t>Межвед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0" y="3224371"/>
            <a:ext cx="1755211" cy="175521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781165" y="3278277"/>
            <a:ext cx="27074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Рассматривает обращение, принимает решение, готовит результат оказания услуги</a:t>
            </a:r>
            <a:endParaRPr lang="ru-RU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249117" y="3981552"/>
            <a:ext cx="727731" cy="1588"/>
          </a:xfrm>
          <a:prstGeom prst="straightConnector1">
            <a:avLst/>
          </a:prstGeom>
          <a:ln w="6032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04" y="3122751"/>
            <a:ext cx="2563501" cy="170953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73291" y="3225256"/>
            <a:ext cx="27074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Специалист ОМСУ принимает электронный пакет документов в АИС </a:t>
            </a:r>
            <a:r>
              <a:rPr lang="ru-RU" b="1" dirty="0" err="1" smtClean="0"/>
              <a:t>Межвед</a:t>
            </a:r>
            <a:r>
              <a:rPr lang="ru-RU" b="1" dirty="0"/>
              <a:t> </a:t>
            </a:r>
            <a:r>
              <a:rPr lang="ru-RU" b="1" dirty="0" smtClean="0"/>
              <a:t>для оказания услуги</a:t>
            </a:r>
            <a:endParaRPr lang="ru-RU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6771"/>
            <a:ext cx="4193713" cy="1403263"/>
          </a:xfrm>
          <a:prstGeom prst="rect">
            <a:avLst/>
          </a:prstGeom>
        </p:spPr>
      </p:pic>
      <p:pic>
        <p:nvPicPr>
          <p:cNvPr id="25" name="Picture 15" descr="C:\Users\User\Desktop\2a4925ed50e7565349038966d52764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08125">
            <a:off x="1676108" y="5928047"/>
            <a:ext cx="849415" cy="606725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164613" y="5402719"/>
            <a:ext cx="2876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6. Загружает результат услуги в АИС </a:t>
            </a:r>
            <a:r>
              <a:rPr lang="ru-RU" b="1" dirty="0" err="1" smtClean="0"/>
              <a:t>Межвед</a:t>
            </a:r>
            <a:r>
              <a:rPr lang="ru-RU" b="1" dirty="0" smtClean="0"/>
              <a:t> и подписывает его ЭЦП, отправляет в АИС МФЦ</a:t>
            </a:r>
            <a:endParaRPr lang="ru-RU" b="1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831707" y="6038402"/>
            <a:ext cx="727731" cy="1588"/>
          </a:xfrm>
          <a:prstGeom prst="straightConnector1">
            <a:avLst/>
          </a:prstGeom>
          <a:ln w="6032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 rot="10800000" flipV="1">
            <a:off x="2639392" y="2658314"/>
            <a:ext cx="5586152" cy="406294"/>
          </a:xfrm>
          <a:prstGeom prst="bentConnector3">
            <a:avLst>
              <a:gd name="adj1" fmla="val 100000"/>
            </a:avLst>
          </a:prstGeom>
          <a:ln w="6032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/>
          <p:nvPr/>
        </p:nvCxnSpPr>
        <p:spPr>
          <a:xfrm rot="10800000" flipV="1">
            <a:off x="2639392" y="4969274"/>
            <a:ext cx="5586152" cy="406294"/>
          </a:xfrm>
          <a:prstGeom prst="bentConnector3">
            <a:avLst>
              <a:gd name="adj1" fmla="val 100000"/>
            </a:avLst>
          </a:prstGeom>
          <a:ln w="6032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38" y="5339981"/>
            <a:ext cx="1976882" cy="138929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9513298" y="5251952"/>
            <a:ext cx="2876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7. Специалист МФЦ распечатывает, заверяет результат услуги и выдает заявителю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68780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379" y="504306"/>
            <a:ext cx="8596668" cy="529244"/>
          </a:xfrm>
        </p:spPr>
        <p:txBody>
          <a:bodyPr>
            <a:noAutofit/>
          </a:bodyPr>
          <a:lstStyle/>
          <a:p>
            <a:r>
              <a:rPr lang="ru-RU" b="1" dirty="0" smtClean="0"/>
              <a:t>СХЕМА ЭДО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07489"/>
              </p:ext>
            </p:extLst>
          </p:nvPr>
        </p:nvGraphicFramePr>
        <p:xfrm>
          <a:off x="677332" y="1404850"/>
          <a:ext cx="8865678" cy="4405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4428">
                  <a:extLst>
                    <a:ext uri="{9D8B030D-6E8A-4147-A177-3AD203B41FA5}">
                      <a16:colId xmlns:a16="http://schemas.microsoft.com/office/drawing/2014/main" xmlns="" val="4190600163"/>
                    </a:ext>
                  </a:extLst>
                </a:gridCol>
                <a:gridCol w="5187142">
                  <a:extLst>
                    <a:ext uri="{9D8B030D-6E8A-4147-A177-3AD203B41FA5}">
                      <a16:colId xmlns:a16="http://schemas.microsoft.com/office/drawing/2014/main" xmlns="" val="3078786269"/>
                    </a:ext>
                  </a:extLst>
                </a:gridCol>
                <a:gridCol w="1704108">
                  <a:extLst>
                    <a:ext uri="{9D8B030D-6E8A-4147-A177-3AD203B41FA5}">
                      <a16:colId xmlns:a16="http://schemas.microsoft.com/office/drawing/2014/main" xmlns="" val="2949441409"/>
                    </a:ext>
                  </a:extLst>
                </a:gridCol>
              </a:tblGrid>
              <a:tr h="31688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Заявитель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АИС МФЦ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АИС МЕЖВЕД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73096611"/>
                  </a:ext>
                </a:extLst>
              </a:tr>
              <a:tr h="40888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912366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14152" y="2024087"/>
            <a:ext cx="1321724" cy="608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Подача документов</a:t>
            </a:r>
            <a:endParaRPr lang="ru-RU" sz="1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87192" y="3011312"/>
            <a:ext cx="1321724" cy="608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Формирование обращения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17719" y="2024087"/>
            <a:ext cx="1321724" cy="608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Сканирование документов</a:t>
            </a:r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87192" y="2024087"/>
            <a:ext cx="1321724" cy="608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Заверение каждого документа ЭЦП</a:t>
            </a:r>
            <a:endParaRPr 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17719" y="3016554"/>
            <a:ext cx="1321724" cy="608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Составление заявления</a:t>
            </a:r>
            <a:endParaRPr lang="ru-RU" sz="10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346958" y="2328405"/>
            <a:ext cx="601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038713" y="3954206"/>
            <a:ext cx="1321724" cy="608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Рассмотрение обращения</a:t>
            </a:r>
            <a:endParaRPr lang="ru-RU" sz="1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038713" y="4854751"/>
            <a:ext cx="1321724" cy="608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Подготовка результата, заверение ЭЦП</a:t>
            </a:r>
            <a:endParaRPr lang="ru-RU" sz="1000" dirty="0"/>
          </a:p>
        </p:txBody>
      </p:sp>
      <p:cxnSp>
        <p:nvCxnSpPr>
          <p:cNvPr id="25" name="Прямая со стрелкой 24"/>
          <p:cNvCxnSpPr>
            <a:endCxn id="21" idx="0"/>
          </p:cNvCxnSpPr>
          <p:nvPr/>
        </p:nvCxnSpPr>
        <p:spPr>
          <a:xfrm>
            <a:off x="8695113" y="4562842"/>
            <a:ext cx="4462" cy="291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014152" y="3020169"/>
            <a:ext cx="1321724" cy="608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Подписание заявления</a:t>
            </a:r>
            <a:endParaRPr lang="ru-RU" sz="1000" dirty="0"/>
          </a:p>
        </p:txBody>
      </p:sp>
      <p:cxnSp>
        <p:nvCxnSpPr>
          <p:cNvPr id="35" name="Прямая со стрелкой 34"/>
          <p:cNvCxnSpPr>
            <a:stCxn id="10" idx="1"/>
            <a:endCxn id="33" idx="3"/>
          </p:cNvCxnSpPr>
          <p:nvPr/>
        </p:nvCxnSpPr>
        <p:spPr>
          <a:xfrm flipH="1">
            <a:off x="2335876" y="3320872"/>
            <a:ext cx="2281843" cy="3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937164" y="3942762"/>
            <a:ext cx="1321724" cy="608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Сканирование заявления</a:t>
            </a:r>
            <a:endParaRPr lang="ru-RU" sz="1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619876" y="3942762"/>
            <a:ext cx="1321724" cy="608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Формирование и отправка запроса</a:t>
            </a:r>
            <a:endParaRPr lang="ru-RU" sz="1000" dirty="0"/>
          </a:p>
        </p:txBody>
      </p:sp>
      <p:cxnSp>
        <p:nvCxnSpPr>
          <p:cNvPr id="39" name="Соединительная линия уступом 38"/>
          <p:cNvCxnSpPr>
            <a:endCxn id="36" idx="1"/>
          </p:cNvCxnSpPr>
          <p:nvPr/>
        </p:nvCxnSpPr>
        <p:spPr>
          <a:xfrm>
            <a:off x="1723200" y="3650853"/>
            <a:ext cx="1213964" cy="596227"/>
          </a:xfrm>
          <a:prstGeom prst="bentConnector3">
            <a:avLst>
              <a:gd name="adj1" fmla="val -34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6" idx="3"/>
            <a:endCxn id="37" idx="1"/>
          </p:cNvCxnSpPr>
          <p:nvPr/>
        </p:nvCxnSpPr>
        <p:spPr>
          <a:xfrm>
            <a:off x="4258888" y="4247080"/>
            <a:ext cx="3609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20" idx="1"/>
          </p:cNvCxnSpPr>
          <p:nvPr/>
        </p:nvCxnSpPr>
        <p:spPr>
          <a:xfrm>
            <a:off x="5941600" y="4258524"/>
            <a:ext cx="20971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6287192" y="4854751"/>
            <a:ext cx="1321724" cy="608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Получение результата в электронном виде</a:t>
            </a:r>
            <a:endParaRPr lang="ru-RU" sz="10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931920" y="4854751"/>
            <a:ext cx="2009680" cy="608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Составление документа, являющегося результатом,</a:t>
            </a:r>
          </a:p>
          <a:p>
            <a:pPr algn="ctr"/>
            <a:r>
              <a:rPr lang="ru-RU" sz="1000" dirty="0" smtClean="0"/>
              <a:t>на бумажном носителе</a:t>
            </a:r>
            <a:endParaRPr lang="ru-RU" sz="10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014152" y="4844272"/>
            <a:ext cx="1321724" cy="608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Получение результата</a:t>
            </a:r>
            <a:endParaRPr lang="ru-RU" sz="1000" dirty="0"/>
          </a:p>
        </p:txBody>
      </p:sp>
      <p:cxnSp>
        <p:nvCxnSpPr>
          <p:cNvPr id="52" name="Прямая со стрелкой 51"/>
          <p:cNvCxnSpPr>
            <a:endCxn id="48" idx="3"/>
          </p:cNvCxnSpPr>
          <p:nvPr/>
        </p:nvCxnSpPr>
        <p:spPr>
          <a:xfrm flipH="1">
            <a:off x="7608916" y="5159069"/>
            <a:ext cx="4297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48" idx="1"/>
            <a:endCxn id="49" idx="3"/>
          </p:cNvCxnSpPr>
          <p:nvPr/>
        </p:nvCxnSpPr>
        <p:spPr>
          <a:xfrm flipH="1">
            <a:off x="5941600" y="5159069"/>
            <a:ext cx="3455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9" idx="1"/>
            <a:endCxn id="50" idx="3"/>
          </p:cNvCxnSpPr>
          <p:nvPr/>
        </p:nvCxnSpPr>
        <p:spPr>
          <a:xfrm flipH="1" flipV="1">
            <a:off x="2335876" y="5148590"/>
            <a:ext cx="1596044" cy="10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2948246" y="2024087"/>
            <a:ext cx="1321724" cy="608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Выбор услуги</a:t>
            </a:r>
            <a:endParaRPr lang="ru-RU" sz="1000" dirty="0"/>
          </a:p>
        </p:txBody>
      </p:sp>
      <p:cxnSp>
        <p:nvCxnSpPr>
          <p:cNvPr id="65" name="Прямая со стрелкой 64"/>
          <p:cNvCxnSpPr>
            <a:stCxn id="63" idx="3"/>
            <a:endCxn id="8" idx="1"/>
          </p:cNvCxnSpPr>
          <p:nvPr/>
        </p:nvCxnSpPr>
        <p:spPr>
          <a:xfrm>
            <a:off x="4269970" y="2328405"/>
            <a:ext cx="3477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8" idx="3"/>
            <a:endCxn id="9" idx="1"/>
          </p:cNvCxnSpPr>
          <p:nvPr/>
        </p:nvCxnSpPr>
        <p:spPr>
          <a:xfrm>
            <a:off x="5939443" y="2328405"/>
            <a:ext cx="3477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endCxn id="7" idx="0"/>
          </p:cNvCxnSpPr>
          <p:nvPr/>
        </p:nvCxnSpPr>
        <p:spPr>
          <a:xfrm>
            <a:off x="6948054" y="2632723"/>
            <a:ext cx="0" cy="378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>
            <a:off x="5939443" y="3322679"/>
            <a:ext cx="3477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483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23" y="0"/>
            <a:ext cx="9164935" cy="1320800"/>
          </a:xfrm>
        </p:spPr>
        <p:txBody>
          <a:bodyPr/>
          <a:lstStyle/>
          <a:p>
            <a:r>
              <a:rPr lang="ru-RU" b="1" dirty="0" smtClean="0"/>
              <a:t>ОБЯЗАТЕЛЬНЫЕ ТРЕБОВАНИЯ ПРИ ЭДО: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39" y="726902"/>
            <a:ext cx="10262217" cy="613109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Соответствие муниципального административного регламента типовым методическим рекомендациям</a:t>
            </a:r>
          </a:p>
          <a:p>
            <a:pPr algn="just"/>
            <a:endParaRPr lang="ru-RU" sz="14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3200" b="1" dirty="0"/>
              <a:t>Аттестованное рабочее место</a:t>
            </a:r>
          </a:p>
          <a:p>
            <a:pPr algn="just"/>
            <a:endParaRPr lang="ru-RU" sz="1050" b="1" dirty="0" smtClean="0"/>
          </a:p>
          <a:p>
            <a:pPr algn="just"/>
            <a:r>
              <a:rPr lang="ru-RU" sz="3200" b="1" dirty="0"/>
              <a:t>Обеспечен доступ </a:t>
            </a:r>
            <a:r>
              <a:rPr lang="ru-RU" sz="3200" b="1" dirty="0" smtClean="0"/>
              <a:t>ОМСУ в </a:t>
            </a:r>
            <a:r>
              <a:rPr lang="ru-RU" sz="3200" b="1" dirty="0"/>
              <a:t>АИС </a:t>
            </a:r>
            <a:r>
              <a:rPr lang="ru-RU" sz="3200" b="1" dirty="0" err="1"/>
              <a:t>Межвед</a:t>
            </a:r>
            <a:r>
              <a:rPr lang="ru-RU" sz="3200" b="1" dirty="0"/>
              <a:t> ЛО </a:t>
            </a:r>
            <a:endParaRPr lang="en-US" sz="3200" b="1" dirty="0" smtClean="0"/>
          </a:p>
          <a:p>
            <a:pPr algn="just"/>
            <a:endParaRPr lang="ru-RU" sz="1050" b="1" dirty="0" smtClean="0"/>
          </a:p>
          <a:p>
            <a:pPr algn="just"/>
            <a:r>
              <a:rPr lang="ru-RU" sz="3200" b="1" dirty="0" smtClean="0"/>
              <a:t>Наличие учетной записи для работы в АИС </a:t>
            </a:r>
            <a:r>
              <a:rPr lang="ru-RU" sz="3200" b="1" dirty="0" err="1" smtClean="0"/>
              <a:t>Межвед</a:t>
            </a:r>
            <a:r>
              <a:rPr lang="ru-RU" sz="3200" b="1" dirty="0" smtClean="0"/>
              <a:t> ЛО (логин и пароль)</a:t>
            </a:r>
          </a:p>
          <a:p>
            <a:pPr algn="just"/>
            <a:endParaRPr lang="ru-RU" sz="1100" b="1" dirty="0" smtClean="0"/>
          </a:p>
          <a:p>
            <a:pPr algn="just"/>
            <a:r>
              <a:rPr lang="ru-RU" sz="3200" b="1" dirty="0" smtClean="0"/>
              <a:t>Наличие ЭЦП </a:t>
            </a:r>
          </a:p>
          <a:p>
            <a:pPr algn="just"/>
            <a:endParaRPr lang="ru-RU" sz="1100" b="1" dirty="0" smtClean="0"/>
          </a:p>
          <a:p>
            <a:pPr algn="just"/>
            <a:r>
              <a:rPr lang="ru-RU" sz="3200" b="1" dirty="0" smtClean="0"/>
              <a:t>Наличие навыков работы в АИС </a:t>
            </a:r>
            <a:r>
              <a:rPr lang="ru-RU" sz="3200" b="1" dirty="0" err="1" smtClean="0"/>
              <a:t>Межвед</a:t>
            </a:r>
            <a:r>
              <a:rPr lang="ru-RU" sz="3200" b="1" dirty="0" smtClean="0"/>
              <a:t> ЛО (пройдено обучение)</a:t>
            </a:r>
          </a:p>
          <a:p>
            <a:pPr algn="just"/>
            <a:endParaRPr lang="ru-RU" sz="1050" b="1" dirty="0" smtClean="0"/>
          </a:p>
          <a:p>
            <a:pPr algn="just"/>
            <a:r>
              <a:rPr lang="ru-RU" sz="3200" b="1" dirty="0" smtClean="0"/>
              <a:t>Подписанное соглашение между ГБУ ЛО «МФЦ» и ОМСУ, с указанием услуг, по которым возможен электронный документооборот</a:t>
            </a:r>
          </a:p>
          <a:p>
            <a:pPr algn="just"/>
            <a:endParaRPr lang="ru-RU" sz="1050" b="1" dirty="0" smtClean="0"/>
          </a:p>
        </p:txBody>
      </p:sp>
    </p:spTree>
    <p:extLst>
      <p:ext uri="{BB962C8B-B14F-4D97-AF65-F5344CB8AC3E}">
        <p14:creationId xmlns:p14="http://schemas.microsoft.com/office/powerpoint/2010/main" val="3796048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02" y="1258836"/>
            <a:ext cx="509243" cy="508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23" y="0"/>
            <a:ext cx="9322877" cy="1320800"/>
          </a:xfrm>
        </p:spPr>
        <p:txBody>
          <a:bodyPr/>
          <a:lstStyle/>
          <a:p>
            <a:r>
              <a:rPr lang="ru-RU" b="1" dirty="0"/>
              <a:t>ОБЯЗАТЕЛЬНЫЕ ТРЕБОВАНИЯ ПРИ ЭДО: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9051" y="646810"/>
            <a:ext cx="10423335" cy="668979"/>
          </a:xfrm>
        </p:spPr>
        <p:txBody>
          <a:bodyPr>
            <a:normAutofit/>
          </a:bodyPr>
          <a:lstStyle/>
          <a:p>
            <a:r>
              <a:rPr lang="ru-RU" sz="2500" b="1" dirty="0" smtClean="0"/>
              <a:t>Реализована интеграция по </a:t>
            </a:r>
            <a:r>
              <a:rPr lang="ru-RU" sz="2500" b="1" smtClean="0"/>
              <a:t>услугам ОМСУ в </a:t>
            </a:r>
            <a:r>
              <a:rPr lang="ru-RU" sz="2500" b="1" dirty="0" smtClean="0"/>
              <a:t>АИС </a:t>
            </a:r>
            <a:r>
              <a:rPr lang="ru-RU" sz="2500" b="1" dirty="0" err="1" smtClean="0"/>
              <a:t>Межвед</a:t>
            </a:r>
            <a:endParaRPr lang="ru-RU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99116" y="1159330"/>
            <a:ext cx="8460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Не реализована интеграция по услугам ОМСУ в АИС </a:t>
            </a:r>
            <a:r>
              <a:rPr lang="ru-RU" sz="2000" b="1" dirty="0" err="1" smtClean="0"/>
              <a:t>Межвед</a:t>
            </a:r>
            <a:r>
              <a:rPr lang="ru-RU" sz="2000" b="1" dirty="0" smtClean="0"/>
              <a:t> на 14.03.2023: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38661" y="1948277"/>
            <a:ext cx="10235623" cy="5109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ru-RU" sz="1500" dirty="0"/>
              <a:t>Выдача разрешений на использование земель или земельного участка, без предоставления земельного участка и установления сервитутов в целях, предусмотренных пунктом 1 статьи 39.34 Земельного кодекса </a:t>
            </a:r>
            <a:r>
              <a:rPr lang="ru-RU" sz="1500" dirty="0" smtClean="0"/>
              <a:t>РФ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500" dirty="0"/>
              <a:t>Прием заявлений и заключение договоров социального найма жилых помещений муниципального жилищного фонда социального </a:t>
            </a:r>
            <a:r>
              <a:rPr lang="ru-RU" sz="1500" dirty="0" smtClean="0"/>
              <a:t>использования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500" dirty="0"/>
              <a:t>Рассмотрение уведомлений об окончании строительства или реконструкции объекта индивидуального жилищного строительства или садового </a:t>
            </a:r>
            <a:r>
              <a:rPr lang="ru-RU" sz="1500" dirty="0" smtClean="0"/>
              <a:t>дома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500" dirty="0"/>
              <a:t>Рассмотрение уведомлений о планируемых строительстве или реконструкции объекта индивидуального жилищного строительства или садового </a:t>
            </a:r>
            <a:r>
              <a:rPr lang="ru-RU" sz="1500" dirty="0" smtClean="0"/>
              <a:t>дома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500" dirty="0"/>
              <a:t>Выдача разрешений на выполнение авиационных работ, парашютных прыжков, демонстрационных полетов воздушных судов, полетов беспилотных полетов беспилотных воздушных судов (за исключением полетов беспилотных воздушных судов с максимальной взлетной массой менее 0,25 кг), подъема привязных аэростатов над населенными пунктами, а также посадки (взлета) на расположенные в границах населенных пунктов площадки, сведения о которых не опубликованы в документах аэронавигационной </a:t>
            </a:r>
            <a:r>
              <a:rPr lang="ru-RU" sz="1500" dirty="0" smtClean="0"/>
              <a:t>информации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500" dirty="0"/>
              <a:t>Внесение в реестр сведений о создании места (площадки) накопления твердых коммунальных </a:t>
            </a:r>
            <a:r>
              <a:rPr lang="ru-RU" sz="1500" dirty="0" smtClean="0"/>
              <a:t>отходов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500" dirty="0"/>
              <a:t>Согласование создания места (площадки) накопления твёрдых коммунальных отходов</a:t>
            </a:r>
          </a:p>
        </p:txBody>
      </p:sp>
    </p:spTree>
    <p:extLst>
      <p:ext uri="{BB962C8B-B14F-4D97-AF65-F5344CB8AC3E}">
        <p14:creationId xmlns:p14="http://schemas.microsoft.com/office/powerpoint/2010/main" val="419722205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2615</TotalTime>
  <Words>940</Words>
  <Application>Microsoft Office PowerPoint</Application>
  <PresentationFormat>Произвольный</PresentationFormat>
  <Paragraphs>117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Аспект</vt:lpstr>
      <vt:lpstr>Точечный рисунок</vt:lpstr>
      <vt:lpstr>Об опыте электронного взаимодействия                                 ГБУ ЛО «МФЦ»                                               по государственным услугам и алгоритме перехода на данный формат ОМСУ </vt:lpstr>
      <vt:lpstr>ЭЛЕКТРОННЫЙ ДОКУМЕНТООБОРОТ:</vt:lpstr>
      <vt:lpstr>СОКРАЩЕНИЯ:</vt:lpstr>
      <vt:lpstr>ИСТОРИЯ ВНЕДРЕНИЯ ЭДО:</vt:lpstr>
      <vt:lpstr>Презентация PowerPoint</vt:lpstr>
      <vt:lpstr>ПРОЦЕСС ЭДО</vt:lpstr>
      <vt:lpstr>СХЕМА ЭДО</vt:lpstr>
      <vt:lpstr>ОБЯЗАТЕЛЬНЫЕ ТРЕБОВАНИЯ ПРИ ЭДО:</vt:lpstr>
      <vt:lpstr>ОБЯЗАТЕЛЬНЫЕ ТРЕБОВАНИЯ ПРИ ЭДО:</vt:lpstr>
      <vt:lpstr>Презентация PowerPoint</vt:lpstr>
      <vt:lpstr>Презентация PowerPoint</vt:lpstr>
      <vt:lpstr>ЧАСТИЧНЫЙ ЭДО  Используется при законодательных и/или   технических ограничениях на передаваемые документы: </vt:lpstr>
      <vt:lpstr>Проблемы, выявленные при ЭДО: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документооборот при предоставлении услуг Комитета социальной защиты населения</dc:title>
  <dc:creator>Светлана Владимировна Лобанова(Чекалева)</dc:creator>
  <cp:lastModifiedBy>Николай Николаевич Андреев</cp:lastModifiedBy>
  <cp:revision>191</cp:revision>
  <dcterms:created xsi:type="dcterms:W3CDTF">2021-09-20T08:05:41Z</dcterms:created>
  <dcterms:modified xsi:type="dcterms:W3CDTF">2023-03-15T10:00:09Z</dcterms:modified>
</cp:coreProperties>
</file>