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72" r:id="rId5"/>
    <p:sldId id="270" r:id="rId6"/>
    <p:sldId id="265" r:id="rId7"/>
  </p:sldIdLst>
  <p:sldSz cx="16256000" cy="9144000"/>
  <p:notesSz cx="16256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72" autoAdjust="0"/>
  </p:normalViewPr>
  <p:slideViewPr>
    <p:cSldViewPr>
      <p:cViewPr>
        <p:scale>
          <a:sx n="90" d="100"/>
          <a:sy n="90" d="100"/>
        </p:scale>
        <p:origin x="1200" y="5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1124" y="-68"/>
      </p:cViewPr>
      <p:guideLst>
        <p:guide orient="horz" pos="2880"/>
        <p:guide pos="5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2738-7539-4801-9051-5EF07555AFD5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625600" y="4343400"/>
            <a:ext cx="130048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160A-530D-4CFC-9AC0-892253C4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160A-530D-4CFC-9AC0-892253C4CF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5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676" y="2834640"/>
            <a:ext cx="13822998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9352" y="5120640"/>
            <a:ext cx="11383645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924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924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3117" y="2103120"/>
            <a:ext cx="70741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5110" y="2103120"/>
            <a:ext cx="7074122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924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87191" y="1033269"/>
            <a:ext cx="7169316" cy="8109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470892" y="0"/>
            <a:ext cx="3785870" cy="990600"/>
          </a:xfrm>
          <a:custGeom>
            <a:avLst/>
            <a:gdLst/>
            <a:ahLst/>
            <a:cxnLst/>
            <a:rect l="l" t="t" r="r" b="b"/>
            <a:pathLst>
              <a:path w="3785869" h="990600">
                <a:moveTo>
                  <a:pt x="3785615" y="0"/>
                </a:moveTo>
                <a:lnTo>
                  <a:pt x="0" y="0"/>
                </a:lnTo>
                <a:lnTo>
                  <a:pt x="0" y="990600"/>
                </a:lnTo>
                <a:lnTo>
                  <a:pt x="3785615" y="990600"/>
                </a:lnTo>
                <a:lnTo>
                  <a:pt x="3785615" y="0"/>
                </a:lnTo>
                <a:close/>
              </a:path>
            </a:pathLst>
          </a:custGeom>
          <a:solidFill>
            <a:srgbClr val="0517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" y="958596"/>
            <a:ext cx="16256508" cy="74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9785" y="1093978"/>
            <a:ext cx="1522277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924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3117" y="2103120"/>
            <a:ext cx="14636115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9199" y="8503920"/>
            <a:ext cx="5203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117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8892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508" cy="9143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1132" y="1905000"/>
            <a:ext cx="14529308" cy="584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5400" b="1" spc="-509" dirty="0">
                <a:solidFill>
                  <a:srgbClr val="FFFFFF"/>
                </a:solidFill>
                <a:latin typeface="Verdana"/>
                <a:cs typeface="Verdana"/>
              </a:rPr>
              <a:t>О внедрении принципов и стандартов клиентоцентричности при предоставлении государственных и муниципальных услуг в </a:t>
            </a:r>
            <a:endParaRPr lang="ru-RU" sz="5400" b="1" spc="-509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5400" b="1" spc="-509" dirty="0" smtClean="0">
                <a:solidFill>
                  <a:srgbClr val="FFFFFF"/>
                </a:solidFill>
                <a:latin typeface="Verdana"/>
                <a:cs typeface="Verdana"/>
              </a:rPr>
              <a:t>Ленинградской области </a:t>
            </a:r>
            <a:r>
              <a:rPr lang="ru-RU" sz="5400" b="1" spc="-509" dirty="0">
                <a:solidFill>
                  <a:srgbClr val="FFFFFF"/>
                </a:solidFill>
                <a:latin typeface="Verdana"/>
                <a:cs typeface="Verdana"/>
              </a:rPr>
              <a:t>в рамках федерального проекта </a:t>
            </a:r>
            <a:endParaRPr lang="ru-RU" sz="5400" b="1" spc="-509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5400" b="1" spc="-509" dirty="0" smtClean="0">
                <a:solidFill>
                  <a:srgbClr val="FFFFFF"/>
                </a:solidFill>
                <a:latin typeface="Verdana"/>
                <a:cs typeface="Verdana"/>
              </a:rPr>
              <a:t>«</a:t>
            </a:r>
            <a:r>
              <a:rPr lang="ru-RU" sz="5400" b="1" spc="-509" dirty="0">
                <a:solidFill>
                  <a:srgbClr val="FFFFFF"/>
                </a:solidFill>
                <a:latin typeface="Verdana"/>
                <a:cs typeface="Verdana"/>
              </a:rPr>
              <a:t>Государство для людей</a:t>
            </a:r>
            <a:endParaRPr sz="5400" dirty="0">
              <a:latin typeface="Arial Rounded MT Bold" panose="020F0704030504030204" pitchFamily="34" charset="0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00" y="7924800"/>
            <a:ext cx="23971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spc="-445" dirty="0" smtClean="0">
                <a:solidFill>
                  <a:srgbClr val="00924E"/>
                </a:solidFill>
                <a:latin typeface="Verdana"/>
                <a:cs typeface="Verdana"/>
              </a:rPr>
              <a:t>15</a:t>
            </a:r>
            <a:r>
              <a:rPr sz="3600" b="1" spc="-445" dirty="0" smtClean="0">
                <a:solidFill>
                  <a:srgbClr val="00924E"/>
                </a:solidFill>
                <a:latin typeface="Verdana"/>
                <a:cs typeface="Verdana"/>
              </a:rPr>
              <a:t>.0</a:t>
            </a:r>
            <a:r>
              <a:rPr lang="ru-RU" sz="3600" b="1" spc="-445" dirty="0" smtClean="0">
                <a:solidFill>
                  <a:srgbClr val="00924E"/>
                </a:solidFill>
                <a:latin typeface="Verdana"/>
                <a:cs typeface="Verdana"/>
              </a:rPr>
              <a:t>9</a:t>
            </a:r>
            <a:r>
              <a:rPr sz="3600" b="1" spc="-445" dirty="0" smtClean="0">
                <a:solidFill>
                  <a:srgbClr val="00924E"/>
                </a:solidFill>
                <a:latin typeface="Verdana"/>
                <a:cs typeface="Verdana"/>
              </a:rPr>
              <a:t>.2023</a:t>
            </a:r>
            <a:endParaRPr sz="3600" dirty="0">
              <a:latin typeface="Verdana"/>
              <a:cs typeface="Verdana"/>
            </a:endParaRPr>
          </a:p>
        </p:txBody>
      </p:sp>
      <p:pic>
        <p:nvPicPr>
          <p:cNvPr id="1026" name="Picture 2" descr="https://molprav47.ru/wp-content/uploads/2022/05/pravitelstvo-l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9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457200"/>
            <a:ext cx="4662040" cy="129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400" y="-1776"/>
            <a:ext cx="1311935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spc="-409" dirty="0" smtClean="0">
                <a:solidFill>
                  <a:srgbClr val="051746"/>
                </a:solidFill>
              </a:rPr>
              <a:t>НОРМАТИВНО-МЕТОДИЧЕСКОЕ ОБЕСПЕЧЕНИЕ КЛИЕНТОЦЕНТРИЧНОСТИ</a:t>
            </a:r>
            <a:endParaRPr sz="3200" dirty="0"/>
          </a:p>
        </p:txBody>
      </p:sp>
      <p:sp>
        <p:nvSpPr>
          <p:cNvPr id="4" name="object 4"/>
          <p:cNvSpPr/>
          <p:nvPr/>
        </p:nvSpPr>
        <p:spPr>
          <a:xfrm>
            <a:off x="-1" y="958596"/>
            <a:ext cx="16256508" cy="7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2" descr="https://molprav47.ru/wp-content/uploads/2022/05/pravitelstvo-l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9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200" y="152400"/>
            <a:ext cx="2680840" cy="7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973796" y="1524000"/>
            <a:ext cx="14173200" cy="2062258"/>
            <a:chOff x="428096" y="1425107"/>
            <a:chExt cx="1981741" cy="1546693"/>
          </a:xfrm>
        </p:grpSpPr>
        <p:sp>
          <p:nvSpPr>
            <p:cNvPr id="9" name="Rounded Rectangle 26"/>
            <p:cNvSpPr/>
            <p:nvPr/>
          </p:nvSpPr>
          <p:spPr bwMode="auto">
            <a:xfrm>
              <a:off x="462337" y="1641507"/>
              <a:ext cx="1947500" cy="1330293"/>
            </a:xfrm>
            <a:prstGeom prst="roundRect">
              <a:avLst>
                <a:gd name="adj" fmla="val 8334"/>
              </a:avLst>
            </a:prstGeom>
            <a:solidFill>
              <a:srgbClr val="D2E0E6"/>
            </a:solidFill>
            <a:ln w="9525" cap="flat" cmpd="sng" algn="ctr">
              <a:solidFill>
                <a:srgbClr val="D2E0E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just" defTabSz="1346924" fontAlgn="base"/>
              <a:r>
                <a:rPr lang="ru-RU" sz="3600" spc="-195" dirty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Распоряжение Правительства РФ от 06.10.2021 N 2816-р</a:t>
              </a:r>
            </a:p>
            <a:p>
              <a:pPr algn="just" defTabSz="1346924" fontAlgn="base"/>
              <a:r>
                <a:rPr lang="ru-RU" sz="3600" spc="-195" dirty="0" smtClean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</a:t>
              </a:r>
              <a:r>
                <a:rPr lang="ru-RU" sz="3600" spc="-195" dirty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утверждении перечня инициатив социально-экономического развития Российской Федерации до 2030 </a:t>
              </a:r>
              <a:r>
                <a:rPr lang="ru-RU" sz="3600" spc="-195" dirty="0" smtClean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года»</a:t>
              </a:r>
              <a:endParaRPr lang="ru-RU" sz="3600" spc="-195" dirty="0">
                <a:solidFill>
                  <a:srgbClr val="0517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38"/>
            <p:cNvSpPr/>
            <p:nvPr/>
          </p:nvSpPr>
          <p:spPr bwMode="auto">
            <a:xfrm>
              <a:off x="428096" y="1425107"/>
              <a:ext cx="106545" cy="318499"/>
            </a:xfrm>
            <a:prstGeom prst="roundRect">
              <a:avLst>
                <a:gd name="adj" fmla="val 8334"/>
              </a:avLst>
            </a:prstGeom>
            <a:solidFill>
              <a:srgbClr val="1F497D"/>
            </a:solidFill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346924" fontAlgn="base"/>
              <a:r>
                <a:rPr lang="ru-RU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982393" y="3728107"/>
            <a:ext cx="14173200" cy="1986058"/>
            <a:chOff x="428096" y="1482257"/>
            <a:chExt cx="1981741" cy="1489543"/>
          </a:xfrm>
        </p:grpSpPr>
        <p:sp>
          <p:nvSpPr>
            <p:cNvPr id="32" name="Rounded Rectangle 26"/>
            <p:cNvSpPr/>
            <p:nvPr/>
          </p:nvSpPr>
          <p:spPr bwMode="auto">
            <a:xfrm>
              <a:off x="462337" y="1641507"/>
              <a:ext cx="1947500" cy="1330293"/>
            </a:xfrm>
            <a:prstGeom prst="roundRect">
              <a:avLst>
                <a:gd name="adj" fmla="val 8334"/>
              </a:avLst>
            </a:prstGeom>
            <a:solidFill>
              <a:srgbClr val="D2E0E6"/>
            </a:solidFill>
            <a:ln w="9525" cap="flat" cmpd="sng" algn="ctr">
              <a:solidFill>
                <a:srgbClr val="D2E0E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1346924" fontAlgn="base"/>
              <a:r>
                <a:rPr lang="ru-RU" sz="3600" spc="-195" dirty="0" smtClean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Паспорт федерального проекта «Государство для людей»</a:t>
              </a:r>
              <a:endParaRPr lang="ru-RU" sz="3600" spc="-195" dirty="0">
                <a:solidFill>
                  <a:srgbClr val="0517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ounded Rectangle 38"/>
            <p:cNvSpPr/>
            <p:nvPr/>
          </p:nvSpPr>
          <p:spPr bwMode="auto">
            <a:xfrm>
              <a:off x="428096" y="1482257"/>
              <a:ext cx="106545" cy="318499"/>
            </a:xfrm>
            <a:prstGeom prst="roundRect">
              <a:avLst>
                <a:gd name="adj" fmla="val 8334"/>
              </a:avLst>
            </a:prstGeom>
            <a:solidFill>
              <a:srgbClr val="1F497D"/>
            </a:solidFill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346924" fontAlgn="base"/>
              <a:r>
                <a:rPr lang="ru-RU" b="1" dirty="0" smtClean="0">
                  <a:solidFill>
                    <a:schemeClr val="bg1"/>
                  </a:solidFill>
                </a:rPr>
                <a:t>2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041653" y="5943600"/>
            <a:ext cx="14173200" cy="1986058"/>
            <a:chOff x="428096" y="1482257"/>
            <a:chExt cx="1981741" cy="1489543"/>
          </a:xfrm>
        </p:grpSpPr>
        <p:sp>
          <p:nvSpPr>
            <p:cNvPr id="35" name="Rounded Rectangle 26"/>
            <p:cNvSpPr/>
            <p:nvPr/>
          </p:nvSpPr>
          <p:spPr bwMode="auto">
            <a:xfrm>
              <a:off x="452849" y="1641507"/>
              <a:ext cx="1956988" cy="1330293"/>
            </a:xfrm>
            <a:prstGeom prst="roundRect">
              <a:avLst>
                <a:gd name="adj" fmla="val 8334"/>
              </a:avLst>
            </a:prstGeom>
            <a:solidFill>
              <a:srgbClr val="D2E0E6"/>
            </a:solidFill>
            <a:ln w="9525" cap="flat" cmpd="sng" algn="ctr">
              <a:solidFill>
                <a:srgbClr val="D2E0E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1346924" fontAlgn="base"/>
              <a:r>
                <a:rPr lang="ru-RU" sz="3600" spc="-195" dirty="0" smtClean="0">
                  <a:solidFill>
                    <a:srgbClr val="0517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Декларация и стандарты внедрения клиентоцентричности</a:t>
              </a:r>
              <a:endParaRPr lang="ru-RU" sz="3600" spc="-195" dirty="0">
                <a:solidFill>
                  <a:srgbClr val="0517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ounded Rectangle 38"/>
            <p:cNvSpPr/>
            <p:nvPr/>
          </p:nvSpPr>
          <p:spPr bwMode="auto">
            <a:xfrm>
              <a:off x="428096" y="1482257"/>
              <a:ext cx="106545" cy="318499"/>
            </a:xfrm>
            <a:prstGeom prst="roundRect">
              <a:avLst>
                <a:gd name="adj" fmla="val 8334"/>
              </a:avLst>
            </a:prstGeom>
            <a:solidFill>
              <a:srgbClr val="1F497D"/>
            </a:solidFill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346924" fontAlgn="base"/>
              <a:r>
                <a:rPr lang="ru-RU" b="1" dirty="0" smtClean="0">
                  <a:solidFill>
                    <a:schemeClr val="bg1"/>
                  </a:solidFill>
                </a:rPr>
                <a:t>3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-1" y="8534400"/>
            <a:ext cx="16256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51746"/>
                </a:solidFill>
                <a:latin typeface="Verdana"/>
                <a:ea typeface="+mj-ea"/>
                <a:cs typeface="Verdana"/>
              </a:rPr>
              <a:t>https://www.economy.gov.ru/material/directions/gosudarstvennoe_upravlenie/gosudarstvo_dlya_lyudey/</a:t>
            </a:r>
            <a:endParaRPr lang="ru-RU" b="1" dirty="0">
              <a:solidFill>
                <a:srgbClr val="051746"/>
              </a:solidFill>
              <a:latin typeface="Verdana"/>
              <a:ea typeface="+mj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939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000" y="251289"/>
            <a:ext cx="14731967" cy="509541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lang="ru-RU" sz="3200" spc="-409" dirty="0" smtClean="0">
                <a:solidFill>
                  <a:srgbClr val="051746"/>
                </a:solidFill>
              </a:rPr>
              <a:t>ЭТАПЫ ВНЕДРЕНИЯ КЛИЕНТОЦЕНТРИЧНОСТИ</a:t>
            </a:r>
            <a:endParaRPr sz="3200" spc="-409" dirty="0">
              <a:solidFill>
                <a:srgbClr val="051746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200" y="3946367"/>
            <a:ext cx="3276600" cy="518945"/>
          </a:xfrm>
          <a:prstGeom prst="rect">
            <a:avLst/>
          </a:prstGeom>
        </p:spPr>
        <p:txBody>
          <a:bodyPr vert="horz" wrap="square" lIns="0" tIns="31326" rIns="0" bIns="0" rtlCol="0">
            <a:spAutoFit/>
          </a:bodyPr>
          <a:lstStyle/>
          <a:p>
            <a:pPr marR="6773" indent="-287859">
              <a:lnSpc>
                <a:spcPts val="1853"/>
              </a:lnSpc>
              <a:spcBef>
                <a:spcPts val="247"/>
              </a:spcBef>
            </a:pPr>
            <a:r>
              <a:rPr lang="ru-RU" sz="1600" b="1" dirty="0">
                <a:solidFill>
                  <a:srgbClr val="166A73"/>
                </a:solidFill>
                <a:latin typeface="Tahoma"/>
                <a:cs typeface="Tahoma"/>
              </a:rPr>
              <a:t>Федеральная оценка уровня </a:t>
            </a:r>
            <a:r>
              <a:rPr lang="ru-RU" sz="1600" b="1" dirty="0" smtClean="0">
                <a:solidFill>
                  <a:srgbClr val="166A73"/>
                </a:solidFill>
                <a:latin typeface="Tahoma"/>
                <a:cs typeface="Tahoma"/>
              </a:rPr>
              <a:t>клиентоцентричности в ЛО</a:t>
            </a:r>
            <a:endParaRPr sz="1600" b="1" dirty="0">
              <a:solidFill>
                <a:srgbClr val="166A73"/>
              </a:solidFill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5964" y="2556935"/>
            <a:ext cx="6293831" cy="4010741"/>
            <a:chOff x="601936" y="1956816"/>
            <a:chExt cx="4720373" cy="3008056"/>
          </a:xfrm>
        </p:grpSpPr>
        <p:sp>
          <p:nvSpPr>
            <p:cNvPr id="5" name="object 5"/>
            <p:cNvSpPr/>
            <p:nvPr/>
          </p:nvSpPr>
          <p:spPr>
            <a:xfrm>
              <a:off x="604523" y="3537854"/>
              <a:ext cx="1921510" cy="0"/>
            </a:xfrm>
            <a:custGeom>
              <a:avLst/>
              <a:gdLst/>
              <a:ahLst/>
              <a:cxnLst/>
              <a:rect l="l" t="t" r="r" b="b"/>
              <a:pathLst>
                <a:path w="1921510">
                  <a:moveTo>
                    <a:pt x="0" y="1"/>
                  </a:moveTo>
                  <a:lnTo>
                    <a:pt x="1921352" y="0"/>
                  </a:lnTo>
                </a:path>
              </a:pathLst>
            </a:custGeom>
            <a:ln w="9525">
              <a:solidFill>
                <a:srgbClr val="1793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1936" y="4964872"/>
              <a:ext cx="1924050" cy="0"/>
            </a:xfrm>
            <a:custGeom>
              <a:avLst/>
              <a:gdLst/>
              <a:ahLst/>
              <a:cxnLst/>
              <a:rect l="l" t="t" r="r" b="b"/>
              <a:pathLst>
                <a:path w="1924050">
                  <a:moveTo>
                    <a:pt x="0" y="1"/>
                  </a:moveTo>
                  <a:lnTo>
                    <a:pt x="1923939" y="0"/>
                  </a:lnTo>
                </a:path>
              </a:pathLst>
            </a:custGeom>
            <a:ln w="9525">
              <a:solidFill>
                <a:srgbClr val="1793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6423" y="1956816"/>
              <a:ext cx="917448" cy="91744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75209" y="2198876"/>
              <a:ext cx="563880" cy="588010"/>
            </a:xfrm>
            <a:custGeom>
              <a:avLst/>
              <a:gdLst/>
              <a:ahLst/>
              <a:cxnLst/>
              <a:rect l="l" t="t" r="r" b="b"/>
              <a:pathLst>
                <a:path w="563880" h="588010">
                  <a:moveTo>
                    <a:pt x="17603" y="146900"/>
                  </a:moveTo>
                  <a:lnTo>
                    <a:pt x="0" y="146900"/>
                  </a:lnTo>
                  <a:lnTo>
                    <a:pt x="0" y="440701"/>
                  </a:lnTo>
                  <a:lnTo>
                    <a:pt x="17603" y="440701"/>
                  </a:lnTo>
                  <a:lnTo>
                    <a:pt x="17603" y="146900"/>
                  </a:lnTo>
                  <a:close/>
                </a:path>
                <a:path w="563880" h="588010">
                  <a:moveTo>
                    <a:pt x="70415" y="146900"/>
                  </a:moveTo>
                  <a:lnTo>
                    <a:pt x="35206" y="146900"/>
                  </a:lnTo>
                  <a:lnTo>
                    <a:pt x="35206" y="440701"/>
                  </a:lnTo>
                  <a:lnTo>
                    <a:pt x="70415" y="440701"/>
                  </a:lnTo>
                  <a:lnTo>
                    <a:pt x="70415" y="146900"/>
                  </a:lnTo>
                  <a:close/>
                </a:path>
                <a:path w="563880" h="588010">
                  <a:moveTo>
                    <a:pt x="281658" y="0"/>
                  </a:moveTo>
                  <a:lnTo>
                    <a:pt x="281658" y="146900"/>
                  </a:lnTo>
                  <a:lnTo>
                    <a:pt x="88018" y="146900"/>
                  </a:lnTo>
                  <a:lnTo>
                    <a:pt x="88018" y="440701"/>
                  </a:lnTo>
                  <a:lnTo>
                    <a:pt x="281658" y="440701"/>
                  </a:lnTo>
                  <a:lnTo>
                    <a:pt x="281658" y="587602"/>
                  </a:lnTo>
                  <a:lnTo>
                    <a:pt x="563317" y="293800"/>
                  </a:lnTo>
                  <a:lnTo>
                    <a:pt x="281658" y="0"/>
                  </a:lnTo>
                  <a:close/>
                </a:path>
              </a:pathLst>
            </a:custGeom>
            <a:solidFill>
              <a:srgbClr val="17938C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69659" y="1957544"/>
              <a:ext cx="2152650" cy="2294246"/>
            </a:xfrm>
            <a:custGeom>
              <a:avLst/>
              <a:gdLst/>
              <a:ahLst/>
              <a:cxnLst/>
              <a:rect l="l" t="t" r="r" b="b"/>
              <a:pathLst>
                <a:path w="2152650" h="1554479">
                  <a:moveTo>
                    <a:pt x="1893067" y="0"/>
                  </a:moveTo>
                  <a:lnTo>
                    <a:pt x="259043" y="0"/>
                  </a:lnTo>
                  <a:lnTo>
                    <a:pt x="212479" y="4173"/>
                  </a:lnTo>
                  <a:lnTo>
                    <a:pt x="168654" y="16206"/>
                  </a:lnTo>
                  <a:lnTo>
                    <a:pt x="128299" y="35367"/>
                  </a:lnTo>
                  <a:lnTo>
                    <a:pt x="92144" y="60923"/>
                  </a:lnTo>
                  <a:lnTo>
                    <a:pt x="60923" y="92145"/>
                  </a:lnTo>
                  <a:lnTo>
                    <a:pt x="35367" y="128299"/>
                  </a:lnTo>
                  <a:lnTo>
                    <a:pt x="16206" y="168655"/>
                  </a:lnTo>
                  <a:lnTo>
                    <a:pt x="4173" y="212480"/>
                  </a:lnTo>
                  <a:lnTo>
                    <a:pt x="0" y="259044"/>
                  </a:lnTo>
                  <a:lnTo>
                    <a:pt x="0" y="1295191"/>
                  </a:lnTo>
                  <a:lnTo>
                    <a:pt x="4173" y="1341755"/>
                  </a:lnTo>
                  <a:lnTo>
                    <a:pt x="16206" y="1385580"/>
                  </a:lnTo>
                  <a:lnTo>
                    <a:pt x="35367" y="1425936"/>
                  </a:lnTo>
                  <a:lnTo>
                    <a:pt x="60923" y="1462090"/>
                  </a:lnTo>
                  <a:lnTo>
                    <a:pt x="92144" y="1493311"/>
                  </a:lnTo>
                  <a:lnTo>
                    <a:pt x="128299" y="1518868"/>
                  </a:lnTo>
                  <a:lnTo>
                    <a:pt x="168654" y="1538029"/>
                  </a:lnTo>
                  <a:lnTo>
                    <a:pt x="212479" y="1550062"/>
                  </a:lnTo>
                  <a:lnTo>
                    <a:pt x="259043" y="1554236"/>
                  </a:lnTo>
                  <a:lnTo>
                    <a:pt x="1893067" y="1554236"/>
                  </a:lnTo>
                  <a:lnTo>
                    <a:pt x="1939630" y="1550062"/>
                  </a:lnTo>
                  <a:lnTo>
                    <a:pt x="1983456" y="1538029"/>
                  </a:lnTo>
                  <a:lnTo>
                    <a:pt x="2023811" y="1518868"/>
                  </a:lnTo>
                  <a:lnTo>
                    <a:pt x="2059966" y="1493311"/>
                  </a:lnTo>
                  <a:lnTo>
                    <a:pt x="2091187" y="1462090"/>
                  </a:lnTo>
                  <a:lnTo>
                    <a:pt x="2116744" y="1425936"/>
                  </a:lnTo>
                  <a:lnTo>
                    <a:pt x="2135905" y="1385580"/>
                  </a:lnTo>
                  <a:lnTo>
                    <a:pt x="2147937" y="1341755"/>
                  </a:lnTo>
                  <a:lnTo>
                    <a:pt x="2152111" y="1295191"/>
                  </a:lnTo>
                  <a:lnTo>
                    <a:pt x="2152111" y="259044"/>
                  </a:lnTo>
                  <a:lnTo>
                    <a:pt x="2147937" y="212480"/>
                  </a:lnTo>
                  <a:lnTo>
                    <a:pt x="2135905" y="168655"/>
                  </a:lnTo>
                  <a:lnTo>
                    <a:pt x="2116744" y="128299"/>
                  </a:lnTo>
                  <a:lnTo>
                    <a:pt x="2091187" y="92145"/>
                  </a:lnTo>
                  <a:lnTo>
                    <a:pt x="2059966" y="60923"/>
                  </a:lnTo>
                  <a:lnTo>
                    <a:pt x="2023811" y="35367"/>
                  </a:lnTo>
                  <a:lnTo>
                    <a:pt x="1983456" y="16206"/>
                  </a:lnTo>
                  <a:lnTo>
                    <a:pt x="1939630" y="4173"/>
                  </a:lnTo>
                  <a:lnTo>
                    <a:pt x="1893067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1377" y="5043241"/>
            <a:ext cx="2659380" cy="1147322"/>
          </a:xfrm>
          <a:prstGeom prst="rect">
            <a:avLst/>
          </a:prstGeom>
        </p:spPr>
        <p:txBody>
          <a:bodyPr vert="horz" wrap="square" lIns="0" tIns="31326" rIns="0" bIns="0" rtlCol="0">
            <a:spAutoFit/>
          </a:bodyPr>
          <a:lstStyle/>
          <a:p>
            <a:pPr marL="245527" marR="6773" indent="-228594">
              <a:lnSpc>
                <a:spcPts val="1853"/>
              </a:lnSpc>
              <a:spcBef>
                <a:spcPts val="247"/>
              </a:spcBef>
              <a:buFont typeface="Arial"/>
              <a:buChar char="•"/>
              <a:tabLst>
                <a:tab pos="245527" algn="l"/>
              </a:tabLst>
            </a:pPr>
            <a:r>
              <a:rPr lang="ru-RU" sz="1600" i="1" spc="-7" dirty="0" smtClean="0">
                <a:solidFill>
                  <a:srgbClr val="166972"/>
                </a:solidFill>
                <a:latin typeface="Tahoma"/>
                <a:cs typeface="Tahoma"/>
              </a:rPr>
              <a:t>42 РОИВ</a:t>
            </a:r>
            <a:endParaRPr sz="1600" dirty="0">
              <a:latin typeface="Tahoma"/>
              <a:cs typeface="Tahoma"/>
            </a:endParaRPr>
          </a:p>
          <a:p>
            <a:pPr marL="245527" marR="653610" indent="-228594">
              <a:lnSpc>
                <a:spcPts val="1853"/>
              </a:lnSpc>
              <a:spcBef>
                <a:spcPts val="552"/>
              </a:spcBef>
              <a:buFont typeface="Arial"/>
              <a:buChar char="•"/>
              <a:tabLst>
                <a:tab pos="245527" algn="l"/>
              </a:tabLst>
            </a:pPr>
            <a:r>
              <a:rPr lang="ru-RU" sz="1600" i="1" spc="-7" dirty="0" smtClean="0">
                <a:solidFill>
                  <a:srgbClr val="166972"/>
                </a:solidFill>
                <a:latin typeface="Tahoma"/>
                <a:cs typeface="Tahoma"/>
              </a:rPr>
              <a:t>10 направлений</a:t>
            </a:r>
            <a:endParaRPr sz="1600" dirty="0">
              <a:latin typeface="Tahoma"/>
              <a:cs typeface="Tahoma"/>
            </a:endParaRPr>
          </a:p>
          <a:p>
            <a:pPr marL="245527" marR="182875" indent="-228594">
              <a:lnSpc>
                <a:spcPts val="1893"/>
              </a:lnSpc>
              <a:spcBef>
                <a:spcPts val="513"/>
              </a:spcBef>
              <a:buFont typeface="Arial"/>
              <a:buChar char="•"/>
              <a:tabLst>
                <a:tab pos="245527" algn="l"/>
              </a:tabLst>
            </a:pPr>
            <a:r>
              <a:rPr lang="ru-RU" sz="1600" i="1" spc="-7" dirty="0" smtClean="0">
                <a:solidFill>
                  <a:srgbClr val="166972"/>
                </a:solidFill>
                <a:latin typeface="Tahoma"/>
                <a:cs typeface="Tahoma"/>
              </a:rPr>
              <a:t>40 показателей и метрик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707" y="6685281"/>
            <a:ext cx="2573019" cy="511849"/>
          </a:xfrm>
          <a:prstGeom prst="rect">
            <a:avLst/>
          </a:prstGeom>
        </p:spPr>
        <p:txBody>
          <a:bodyPr vert="horz" wrap="square" lIns="0" tIns="14393" rIns="0" bIns="0" rtlCol="0">
            <a:spAutoFit/>
          </a:bodyPr>
          <a:lstStyle/>
          <a:p>
            <a:pPr marL="194728" marR="6773" indent="-177796">
              <a:lnSpc>
                <a:spcPct val="100800"/>
              </a:lnSpc>
              <a:spcBef>
                <a:spcPts val="113"/>
              </a:spcBef>
            </a:pPr>
            <a:r>
              <a:rPr sz="1600" i="1" dirty="0">
                <a:solidFill>
                  <a:srgbClr val="166972"/>
                </a:solidFill>
                <a:latin typeface="Tahoma"/>
                <a:cs typeface="Tahoma"/>
              </a:rPr>
              <a:t>+ </a:t>
            </a:r>
            <a:r>
              <a:rPr lang="ru-RU" sz="1600" i="1" spc="-7" dirty="0" smtClean="0">
                <a:solidFill>
                  <a:srgbClr val="166972"/>
                </a:solidFill>
                <a:latin typeface="Tahoma"/>
                <a:cs typeface="Tahoma"/>
              </a:rPr>
              <a:t>расчет уровня зрелости клиентоцентричности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4614" y="3594227"/>
            <a:ext cx="3002013" cy="101566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5096" marR="153243" algn="ctr">
              <a:lnSpc>
                <a:spcPct val="99500"/>
              </a:lnSpc>
              <a:spcBef>
                <a:spcPts val="140"/>
              </a:spcBef>
            </a:pPr>
            <a:r>
              <a:rPr lang="ru-RU" sz="1600" b="1" dirty="0" smtClean="0">
                <a:solidFill>
                  <a:srgbClr val="166A73"/>
                </a:solidFill>
                <a:latin typeface="Tahoma"/>
                <a:cs typeface="Tahoma"/>
              </a:rPr>
              <a:t>Оценка</a:t>
            </a:r>
          </a:p>
          <a:p>
            <a:pPr marL="165096" marR="153243" algn="ctr">
              <a:lnSpc>
                <a:spcPct val="99500"/>
              </a:lnSpc>
              <a:spcBef>
                <a:spcPts val="140"/>
              </a:spcBef>
            </a:pPr>
            <a:r>
              <a:rPr lang="ru-RU" sz="1600" b="1" dirty="0" smtClean="0">
                <a:solidFill>
                  <a:srgbClr val="166A73"/>
                </a:solidFill>
                <a:latin typeface="Tahoma"/>
                <a:cs typeface="Tahoma"/>
              </a:rPr>
              <a:t>текущего состояния государственных услуг на клиентоцентричность</a:t>
            </a:r>
            <a:endParaRPr sz="1600" b="1" dirty="0">
              <a:solidFill>
                <a:srgbClr val="166A73"/>
              </a:solidFill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003158" y="2332045"/>
            <a:ext cx="3513667" cy="5738707"/>
            <a:chOff x="3989832" y="1788149"/>
            <a:chExt cx="2635250" cy="430403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89832" y="2033015"/>
              <a:ext cx="530351" cy="5334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955957" y="1802436"/>
              <a:ext cx="0" cy="4275455"/>
            </a:xfrm>
            <a:custGeom>
              <a:avLst/>
              <a:gdLst/>
              <a:ahLst/>
              <a:cxnLst/>
              <a:rect l="l" t="t" r="r" b="b"/>
              <a:pathLst>
                <a:path h="4275455">
                  <a:moveTo>
                    <a:pt x="0" y="4274978"/>
                  </a:moveTo>
                  <a:lnTo>
                    <a:pt x="1" y="0"/>
                  </a:lnTo>
                </a:path>
              </a:pathLst>
            </a:custGeom>
            <a:ln w="28575">
              <a:solidFill>
                <a:srgbClr val="1793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27423" y="2664270"/>
              <a:ext cx="1297940" cy="171450"/>
            </a:xfrm>
            <a:custGeom>
              <a:avLst/>
              <a:gdLst/>
              <a:ahLst/>
              <a:cxnLst/>
              <a:rect l="l" t="t" r="r" b="b"/>
              <a:pathLst>
                <a:path w="1297940" h="171450">
                  <a:moveTo>
                    <a:pt x="1125989" y="114299"/>
                  </a:moveTo>
                  <a:lnTo>
                    <a:pt x="1125989" y="171450"/>
                  </a:lnTo>
                  <a:lnTo>
                    <a:pt x="1240289" y="114300"/>
                  </a:lnTo>
                  <a:lnTo>
                    <a:pt x="1125989" y="114299"/>
                  </a:lnTo>
                  <a:close/>
                </a:path>
                <a:path w="1297940" h="171450">
                  <a:moveTo>
                    <a:pt x="1125989" y="57149"/>
                  </a:moveTo>
                  <a:lnTo>
                    <a:pt x="1125989" y="114299"/>
                  </a:lnTo>
                  <a:lnTo>
                    <a:pt x="1154564" y="114300"/>
                  </a:lnTo>
                  <a:lnTo>
                    <a:pt x="1154564" y="57150"/>
                  </a:lnTo>
                  <a:lnTo>
                    <a:pt x="1125989" y="57149"/>
                  </a:lnTo>
                  <a:close/>
                </a:path>
                <a:path w="1297940" h="171450">
                  <a:moveTo>
                    <a:pt x="1125989" y="0"/>
                  </a:moveTo>
                  <a:lnTo>
                    <a:pt x="1125989" y="57149"/>
                  </a:lnTo>
                  <a:lnTo>
                    <a:pt x="1154564" y="57150"/>
                  </a:lnTo>
                  <a:lnTo>
                    <a:pt x="1154564" y="114300"/>
                  </a:lnTo>
                  <a:lnTo>
                    <a:pt x="1240292" y="114298"/>
                  </a:lnTo>
                  <a:lnTo>
                    <a:pt x="1297439" y="85725"/>
                  </a:lnTo>
                  <a:lnTo>
                    <a:pt x="1125989" y="0"/>
                  </a:lnTo>
                  <a:close/>
                </a:path>
                <a:path w="1297940" h="171450">
                  <a:moveTo>
                    <a:pt x="0" y="57148"/>
                  </a:moveTo>
                  <a:lnTo>
                    <a:pt x="0" y="114298"/>
                  </a:lnTo>
                  <a:lnTo>
                    <a:pt x="1125989" y="114299"/>
                  </a:lnTo>
                  <a:lnTo>
                    <a:pt x="1125989" y="57149"/>
                  </a:lnTo>
                  <a:lnTo>
                    <a:pt x="0" y="57148"/>
                  </a:lnTo>
                  <a:close/>
                </a:path>
              </a:pathLst>
            </a:custGeom>
            <a:solidFill>
              <a:srgbClr val="1793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20332" y="2624813"/>
              <a:ext cx="288925" cy="261620"/>
            </a:xfrm>
            <a:custGeom>
              <a:avLst/>
              <a:gdLst/>
              <a:ahLst/>
              <a:cxnLst/>
              <a:rect l="l" t="t" r="r" b="b"/>
              <a:pathLst>
                <a:path w="288925" h="261619">
                  <a:moveTo>
                    <a:pt x="144378" y="0"/>
                  </a:moveTo>
                  <a:lnTo>
                    <a:pt x="98743" y="6668"/>
                  </a:lnTo>
                  <a:lnTo>
                    <a:pt x="59110" y="25237"/>
                  </a:lnTo>
                  <a:lnTo>
                    <a:pt x="27856" y="53553"/>
                  </a:lnTo>
                  <a:lnTo>
                    <a:pt x="7360" y="89460"/>
                  </a:lnTo>
                  <a:lnTo>
                    <a:pt x="0" y="130804"/>
                  </a:lnTo>
                  <a:lnTo>
                    <a:pt x="7360" y="172149"/>
                  </a:lnTo>
                  <a:lnTo>
                    <a:pt x="27856" y="208056"/>
                  </a:lnTo>
                  <a:lnTo>
                    <a:pt x="59110" y="236372"/>
                  </a:lnTo>
                  <a:lnTo>
                    <a:pt x="98743" y="254941"/>
                  </a:lnTo>
                  <a:lnTo>
                    <a:pt x="144378" y="261609"/>
                  </a:lnTo>
                  <a:lnTo>
                    <a:pt x="190012" y="254941"/>
                  </a:lnTo>
                  <a:lnTo>
                    <a:pt x="229645" y="236372"/>
                  </a:lnTo>
                  <a:lnTo>
                    <a:pt x="260899" y="208056"/>
                  </a:lnTo>
                  <a:lnTo>
                    <a:pt x="281395" y="172149"/>
                  </a:lnTo>
                  <a:lnTo>
                    <a:pt x="288756" y="130804"/>
                  </a:lnTo>
                  <a:lnTo>
                    <a:pt x="281395" y="89460"/>
                  </a:lnTo>
                  <a:lnTo>
                    <a:pt x="260899" y="53553"/>
                  </a:lnTo>
                  <a:lnTo>
                    <a:pt x="229645" y="25237"/>
                  </a:lnTo>
                  <a:lnTo>
                    <a:pt x="190012" y="6668"/>
                  </a:lnTo>
                  <a:lnTo>
                    <a:pt x="144378" y="0"/>
                  </a:lnTo>
                  <a:close/>
                </a:path>
              </a:pathLst>
            </a:custGeom>
            <a:solidFill>
              <a:srgbClr val="166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950545" y="5867399"/>
            <a:ext cx="3048002" cy="89015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245527" indent="-228594">
              <a:spcBef>
                <a:spcPts val="133"/>
              </a:spcBef>
              <a:buFont typeface="Wingdings"/>
              <a:buChar char=""/>
              <a:tabLst>
                <a:tab pos="245527" algn="l"/>
              </a:tabLst>
            </a:pPr>
            <a:r>
              <a:rPr lang="ru-RU" sz="1500" spc="-7" dirty="0">
                <a:solidFill>
                  <a:srgbClr val="404040"/>
                </a:solidFill>
                <a:latin typeface="Tahoma"/>
                <a:cs typeface="Tahoma"/>
              </a:rPr>
              <a:t>о</a:t>
            </a:r>
            <a:r>
              <a:rPr lang="ru-RU" sz="1500" spc="-7" dirty="0" smtClean="0">
                <a:solidFill>
                  <a:srgbClr val="404040"/>
                </a:solidFill>
                <a:latin typeface="Tahoma"/>
                <a:cs typeface="Tahoma"/>
              </a:rPr>
              <a:t>ценка </a:t>
            </a:r>
            <a:r>
              <a:rPr lang="ru-RU" sz="1500" spc="-7" dirty="0" err="1" smtClean="0">
                <a:solidFill>
                  <a:srgbClr val="404040"/>
                </a:solidFill>
                <a:latin typeface="Tahoma"/>
                <a:cs typeface="Tahoma"/>
              </a:rPr>
              <a:t>госуслуг</a:t>
            </a:r>
            <a:r>
              <a:rPr lang="ru-RU" sz="1500" spc="-7" dirty="0" smtClean="0">
                <a:solidFill>
                  <a:srgbClr val="404040"/>
                </a:solidFill>
                <a:latin typeface="Tahoma"/>
                <a:cs typeface="Tahoma"/>
              </a:rPr>
              <a:t> РОИВ на предмет клиентоцентричности</a:t>
            </a:r>
          </a:p>
          <a:p>
            <a:pPr marL="245527" marR="6773" indent="-228594">
              <a:lnSpc>
                <a:spcPct val="105500"/>
              </a:lnSpc>
              <a:spcBef>
                <a:spcPts val="1340"/>
              </a:spcBef>
              <a:buFont typeface="Wingdings"/>
              <a:buChar char=""/>
              <a:tabLst>
                <a:tab pos="245527" algn="l"/>
              </a:tabLst>
            </a:pPr>
            <a:r>
              <a:rPr lang="ru-RU" sz="1500" spc="-7" dirty="0" smtClean="0">
                <a:solidFill>
                  <a:srgbClr val="404040"/>
                </a:solidFill>
                <a:latin typeface="Tahoma"/>
                <a:cs typeface="Tahoma"/>
              </a:rPr>
              <a:t>все услуги и сервисы</a:t>
            </a:r>
            <a:endParaRPr sz="15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40022" y="3405633"/>
            <a:ext cx="192193" cy="39962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516533" y="2557907"/>
            <a:ext cx="3191087" cy="2072640"/>
          </a:xfrm>
          <a:custGeom>
            <a:avLst/>
            <a:gdLst/>
            <a:ahLst/>
            <a:cxnLst/>
            <a:rect l="l" t="t" r="r" b="b"/>
            <a:pathLst>
              <a:path w="2393315" h="1554479">
                <a:moveTo>
                  <a:pt x="2134271" y="0"/>
                </a:moveTo>
                <a:lnTo>
                  <a:pt x="259043" y="0"/>
                </a:lnTo>
                <a:lnTo>
                  <a:pt x="212479" y="4173"/>
                </a:lnTo>
                <a:lnTo>
                  <a:pt x="168654" y="16206"/>
                </a:lnTo>
                <a:lnTo>
                  <a:pt x="128299" y="35367"/>
                </a:lnTo>
                <a:lnTo>
                  <a:pt x="92144" y="60923"/>
                </a:lnTo>
                <a:lnTo>
                  <a:pt x="60923" y="92144"/>
                </a:lnTo>
                <a:lnTo>
                  <a:pt x="35367" y="128299"/>
                </a:lnTo>
                <a:lnTo>
                  <a:pt x="16206" y="168654"/>
                </a:lnTo>
                <a:lnTo>
                  <a:pt x="4173" y="212479"/>
                </a:lnTo>
                <a:lnTo>
                  <a:pt x="0" y="259043"/>
                </a:lnTo>
                <a:lnTo>
                  <a:pt x="0" y="1295192"/>
                </a:lnTo>
                <a:lnTo>
                  <a:pt x="4173" y="1341756"/>
                </a:lnTo>
                <a:lnTo>
                  <a:pt x="16206" y="1385581"/>
                </a:lnTo>
                <a:lnTo>
                  <a:pt x="35367" y="1425936"/>
                </a:lnTo>
                <a:lnTo>
                  <a:pt x="60923" y="1462091"/>
                </a:lnTo>
                <a:lnTo>
                  <a:pt x="92144" y="1493312"/>
                </a:lnTo>
                <a:lnTo>
                  <a:pt x="128299" y="1518869"/>
                </a:lnTo>
                <a:lnTo>
                  <a:pt x="168654" y="1538029"/>
                </a:lnTo>
                <a:lnTo>
                  <a:pt x="212479" y="1550062"/>
                </a:lnTo>
                <a:lnTo>
                  <a:pt x="259043" y="1554236"/>
                </a:lnTo>
                <a:lnTo>
                  <a:pt x="2134271" y="1554236"/>
                </a:lnTo>
                <a:lnTo>
                  <a:pt x="2180835" y="1550062"/>
                </a:lnTo>
                <a:lnTo>
                  <a:pt x="2224660" y="1538029"/>
                </a:lnTo>
                <a:lnTo>
                  <a:pt x="2265015" y="1518869"/>
                </a:lnTo>
                <a:lnTo>
                  <a:pt x="2301170" y="1493312"/>
                </a:lnTo>
                <a:lnTo>
                  <a:pt x="2332391" y="1462091"/>
                </a:lnTo>
                <a:lnTo>
                  <a:pt x="2357947" y="1425936"/>
                </a:lnTo>
                <a:lnTo>
                  <a:pt x="2377108" y="1385581"/>
                </a:lnTo>
                <a:lnTo>
                  <a:pt x="2389141" y="1341756"/>
                </a:lnTo>
                <a:lnTo>
                  <a:pt x="2393315" y="1295192"/>
                </a:lnTo>
                <a:lnTo>
                  <a:pt x="2393315" y="259043"/>
                </a:lnTo>
                <a:lnTo>
                  <a:pt x="2389141" y="212479"/>
                </a:lnTo>
                <a:lnTo>
                  <a:pt x="2377108" y="168654"/>
                </a:lnTo>
                <a:lnTo>
                  <a:pt x="2357947" y="128299"/>
                </a:lnTo>
                <a:lnTo>
                  <a:pt x="2332391" y="92144"/>
                </a:lnTo>
                <a:lnTo>
                  <a:pt x="2301170" y="60923"/>
                </a:lnTo>
                <a:lnTo>
                  <a:pt x="2265015" y="35367"/>
                </a:lnTo>
                <a:lnTo>
                  <a:pt x="2224660" y="16206"/>
                </a:lnTo>
                <a:lnTo>
                  <a:pt x="2180835" y="4173"/>
                </a:lnTo>
                <a:lnTo>
                  <a:pt x="2134271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674284" y="3404277"/>
            <a:ext cx="2845647" cy="893406"/>
          </a:xfrm>
          <a:prstGeom prst="rect">
            <a:avLst/>
          </a:prstGeom>
        </p:spPr>
        <p:txBody>
          <a:bodyPr vert="horz" wrap="square" lIns="0" tIns="16086" rIns="0" bIns="0" rtlCol="0">
            <a:spAutoFit/>
          </a:bodyPr>
          <a:lstStyle/>
          <a:p>
            <a:pPr marL="16933" marR="6773" algn="ctr">
              <a:lnSpc>
                <a:spcPct val="100099"/>
              </a:lnSpc>
              <a:spcBef>
                <a:spcPts val="127"/>
              </a:spcBef>
            </a:pPr>
            <a:r>
              <a:rPr lang="ru-RU" sz="1900" b="1" spc="-7" dirty="0" smtClean="0">
                <a:solidFill>
                  <a:srgbClr val="166972"/>
                </a:solidFill>
                <a:latin typeface="Tahoma"/>
                <a:cs typeface="Tahoma"/>
              </a:rPr>
              <a:t>Согласование и утверждение дорожных карт</a:t>
            </a:r>
            <a:endParaRPr sz="1600" dirty="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794614" y="2670726"/>
            <a:ext cx="5857191" cy="3318063"/>
            <a:chOff x="7583423" y="2042160"/>
            <a:chExt cx="4392893" cy="2488548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3423" y="2042160"/>
              <a:ext cx="542544" cy="54254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9887802" y="3428997"/>
              <a:ext cx="2088514" cy="1101711"/>
            </a:xfrm>
            <a:custGeom>
              <a:avLst/>
              <a:gdLst/>
              <a:ahLst/>
              <a:cxnLst/>
              <a:rect l="l" t="t" r="r" b="b"/>
              <a:pathLst>
                <a:path w="2088515" h="1452879">
                  <a:moveTo>
                    <a:pt x="1846347" y="0"/>
                  </a:moveTo>
                  <a:lnTo>
                    <a:pt x="242117" y="0"/>
                  </a:lnTo>
                  <a:lnTo>
                    <a:pt x="193322" y="4918"/>
                  </a:lnTo>
                  <a:lnTo>
                    <a:pt x="147874" y="19026"/>
                  </a:lnTo>
                  <a:lnTo>
                    <a:pt x="106747" y="41349"/>
                  </a:lnTo>
                  <a:lnTo>
                    <a:pt x="70914" y="70914"/>
                  </a:lnTo>
                  <a:lnTo>
                    <a:pt x="41349" y="106747"/>
                  </a:lnTo>
                  <a:lnTo>
                    <a:pt x="19026" y="147874"/>
                  </a:lnTo>
                  <a:lnTo>
                    <a:pt x="4918" y="193321"/>
                  </a:lnTo>
                  <a:lnTo>
                    <a:pt x="0" y="242116"/>
                  </a:lnTo>
                  <a:lnTo>
                    <a:pt x="0" y="1210553"/>
                  </a:lnTo>
                  <a:lnTo>
                    <a:pt x="4918" y="1259349"/>
                  </a:lnTo>
                  <a:lnTo>
                    <a:pt x="19026" y="1304797"/>
                  </a:lnTo>
                  <a:lnTo>
                    <a:pt x="41349" y="1345924"/>
                  </a:lnTo>
                  <a:lnTo>
                    <a:pt x="70914" y="1381757"/>
                  </a:lnTo>
                  <a:lnTo>
                    <a:pt x="106747" y="1411321"/>
                  </a:lnTo>
                  <a:lnTo>
                    <a:pt x="147874" y="1433644"/>
                  </a:lnTo>
                  <a:lnTo>
                    <a:pt x="193322" y="1447752"/>
                  </a:lnTo>
                  <a:lnTo>
                    <a:pt x="242117" y="1452671"/>
                  </a:lnTo>
                  <a:lnTo>
                    <a:pt x="1846347" y="1452671"/>
                  </a:lnTo>
                  <a:lnTo>
                    <a:pt x="1895142" y="1447752"/>
                  </a:lnTo>
                  <a:lnTo>
                    <a:pt x="1940590" y="1433644"/>
                  </a:lnTo>
                  <a:lnTo>
                    <a:pt x="1981717" y="1411321"/>
                  </a:lnTo>
                  <a:lnTo>
                    <a:pt x="2017549" y="1381757"/>
                  </a:lnTo>
                  <a:lnTo>
                    <a:pt x="2047114" y="1345924"/>
                  </a:lnTo>
                  <a:lnTo>
                    <a:pt x="2069437" y="1304797"/>
                  </a:lnTo>
                  <a:lnTo>
                    <a:pt x="2083545" y="1259349"/>
                  </a:lnTo>
                  <a:lnTo>
                    <a:pt x="2088464" y="1210553"/>
                  </a:lnTo>
                  <a:lnTo>
                    <a:pt x="2088464" y="242116"/>
                  </a:lnTo>
                  <a:lnTo>
                    <a:pt x="2083545" y="193321"/>
                  </a:lnTo>
                  <a:lnTo>
                    <a:pt x="2069437" y="147874"/>
                  </a:lnTo>
                  <a:lnTo>
                    <a:pt x="2047114" y="106747"/>
                  </a:lnTo>
                  <a:lnTo>
                    <a:pt x="2017549" y="70914"/>
                  </a:lnTo>
                  <a:lnTo>
                    <a:pt x="1981717" y="41349"/>
                  </a:lnTo>
                  <a:lnTo>
                    <a:pt x="1940590" y="19026"/>
                  </a:lnTo>
                  <a:lnTo>
                    <a:pt x="1895142" y="4918"/>
                  </a:lnTo>
                  <a:lnTo>
                    <a:pt x="1846347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268860" y="4873414"/>
            <a:ext cx="3771900" cy="1732953"/>
          </a:xfrm>
          <a:prstGeom prst="rect">
            <a:avLst/>
          </a:prstGeom>
        </p:spPr>
        <p:txBody>
          <a:bodyPr vert="horz" wrap="square" lIns="0" tIns="27093" rIns="0" bIns="0" rtlCol="0">
            <a:spAutoFit/>
          </a:bodyPr>
          <a:lstStyle/>
          <a:p>
            <a:pPr marL="245527" marR="442796" indent="-228594">
              <a:lnSpc>
                <a:spcPts val="1733"/>
              </a:lnSpc>
              <a:spcBef>
                <a:spcPts val="213"/>
              </a:spcBef>
              <a:buFont typeface="Segoe UI Symbol"/>
              <a:buChar char="✓"/>
              <a:tabLst>
                <a:tab pos="245527" algn="l"/>
              </a:tabLst>
            </a:pPr>
            <a:r>
              <a:rPr lang="ru-RU" sz="1500" spc="-7" dirty="0" smtClean="0">
                <a:solidFill>
                  <a:srgbClr val="2D454F"/>
                </a:solidFill>
                <a:latin typeface="Tahoma"/>
                <a:cs typeface="Tahoma"/>
              </a:rPr>
              <a:t>согласование с Аналитическим центром при Правительстве РФ</a:t>
            </a:r>
          </a:p>
          <a:p>
            <a:pPr marL="245527" indent="-228594">
              <a:spcBef>
                <a:spcPts val="1440"/>
              </a:spcBef>
              <a:buFont typeface="Segoe UI Symbol"/>
              <a:buChar char="✓"/>
              <a:tabLst>
                <a:tab pos="245527" algn="l"/>
              </a:tabLst>
            </a:pPr>
            <a:r>
              <a:rPr lang="ru-RU" sz="1500" spc="-7" dirty="0">
                <a:solidFill>
                  <a:srgbClr val="2D454F"/>
                </a:solidFill>
                <a:latin typeface="Tahoma"/>
                <a:cs typeface="Tahoma"/>
              </a:rPr>
              <a:t>о</a:t>
            </a:r>
            <a:r>
              <a:rPr lang="ru-RU" sz="1500" spc="-7" dirty="0" smtClean="0">
                <a:solidFill>
                  <a:srgbClr val="2D454F"/>
                </a:solidFill>
                <a:latin typeface="Tahoma"/>
                <a:cs typeface="Tahoma"/>
              </a:rPr>
              <a:t>добрение федеральной МРГ по клиентоцентричности</a:t>
            </a:r>
            <a:endParaRPr sz="1500" dirty="0">
              <a:latin typeface="Tahoma"/>
              <a:cs typeface="Tahoma"/>
            </a:endParaRPr>
          </a:p>
          <a:p>
            <a:pPr marL="245527" indent="-228594">
              <a:spcBef>
                <a:spcPts val="1280"/>
              </a:spcBef>
              <a:buFont typeface="Segoe UI Symbol"/>
              <a:buChar char="✓"/>
              <a:tabLst>
                <a:tab pos="245527" algn="l"/>
              </a:tabLst>
            </a:pPr>
            <a:r>
              <a:rPr lang="ru-RU" sz="1500" spc="-7" dirty="0">
                <a:solidFill>
                  <a:srgbClr val="2D454F"/>
                </a:solidFill>
                <a:latin typeface="Tahoma"/>
                <a:cs typeface="Tahoma"/>
              </a:rPr>
              <a:t>у</a:t>
            </a:r>
            <a:r>
              <a:rPr lang="ru-RU" sz="1500" spc="-7" dirty="0" smtClean="0">
                <a:solidFill>
                  <a:srgbClr val="2D454F"/>
                </a:solidFill>
                <a:latin typeface="Tahoma"/>
                <a:cs typeface="Tahoma"/>
              </a:rPr>
              <a:t>тверждение типовых дорожных карт на уровне региона</a:t>
            </a:r>
            <a:endParaRPr sz="1500" dirty="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867117" y="1460464"/>
            <a:ext cx="2784685" cy="1196340"/>
          </a:xfrm>
          <a:custGeom>
            <a:avLst/>
            <a:gdLst/>
            <a:ahLst/>
            <a:cxnLst/>
            <a:rect l="l" t="t" r="r" b="b"/>
            <a:pathLst>
              <a:path w="2088515" h="897255">
                <a:moveTo>
                  <a:pt x="1939010" y="0"/>
                </a:moveTo>
                <a:lnTo>
                  <a:pt x="149454" y="0"/>
                </a:lnTo>
                <a:lnTo>
                  <a:pt x="102215" y="7619"/>
                </a:lnTo>
                <a:lnTo>
                  <a:pt x="61188" y="28835"/>
                </a:lnTo>
                <a:lnTo>
                  <a:pt x="28836" y="61188"/>
                </a:lnTo>
                <a:lnTo>
                  <a:pt x="7619" y="102214"/>
                </a:lnTo>
                <a:lnTo>
                  <a:pt x="0" y="149453"/>
                </a:lnTo>
                <a:lnTo>
                  <a:pt x="0" y="747259"/>
                </a:lnTo>
                <a:lnTo>
                  <a:pt x="7619" y="794498"/>
                </a:lnTo>
                <a:lnTo>
                  <a:pt x="28836" y="835525"/>
                </a:lnTo>
                <a:lnTo>
                  <a:pt x="61188" y="867878"/>
                </a:lnTo>
                <a:lnTo>
                  <a:pt x="102215" y="889094"/>
                </a:lnTo>
                <a:lnTo>
                  <a:pt x="149454" y="896713"/>
                </a:lnTo>
                <a:lnTo>
                  <a:pt x="1939010" y="896713"/>
                </a:lnTo>
                <a:lnTo>
                  <a:pt x="1986249" y="889094"/>
                </a:lnTo>
                <a:lnTo>
                  <a:pt x="2027276" y="867878"/>
                </a:lnTo>
                <a:lnTo>
                  <a:pt x="2059628" y="835525"/>
                </a:lnTo>
                <a:lnTo>
                  <a:pt x="2080844" y="794498"/>
                </a:lnTo>
                <a:lnTo>
                  <a:pt x="2088464" y="747259"/>
                </a:lnTo>
                <a:lnTo>
                  <a:pt x="2088464" y="149453"/>
                </a:lnTo>
                <a:lnTo>
                  <a:pt x="2080844" y="102214"/>
                </a:lnTo>
                <a:lnTo>
                  <a:pt x="2059628" y="61188"/>
                </a:lnTo>
                <a:lnTo>
                  <a:pt x="2027276" y="28835"/>
                </a:lnTo>
                <a:lnTo>
                  <a:pt x="1986249" y="7619"/>
                </a:lnTo>
                <a:lnTo>
                  <a:pt x="193901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3031761" y="1707559"/>
            <a:ext cx="2456180" cy="519800"/>
          </a:xfrm>
          <a:prstGeom prst="rect">
            <a:avLst/>
          </a:prstGeom>
        </p:spPr>
        <p:txBody>
          <a:bodyPr vert="horz" wrap="square" lIns="0" tIns="27093" rIns="0" bIns="0" rtlCol="0">
            <a:spAutoFit/>
          </a:bodyPr>
          <a:lstStyle/>
          <a:p>
            <a:pPr marR="6773" algn="ctr"/>
            <a:r>
              <a:rPr lang="ru-RU" sz="1600" b="1" dirty="0">
                <a:solidFill>
                  <a:srgbClr val="166A73"/>
                </a:solidFill>
                <a:latin typeface="Tahoma"/>
                <a:cs typeface="Tahoma"/>
              </a:rPr>
              <a:t>Дорожная карта в целом по региону</a:t>
            </a:r>
            <a:endParaRPr sz="1600" b="1" dirty="0">
              <a:solidFill>
                <a:srgbClr val="166A73"/>
              </a:solidFill>
              <a:latin typeface="Tahoma"/>
              <a:cs typeface="Tahom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2232656" y="2333397"/>
            <a:ext cx="385233" cy="5738707"/>
            <a:chOff x="9411955" y="1789163"/>
            <a:chExt cx="288925" cy="4304030"/>
          </a:xfrm>
        </p:grpSpPr>
        <p:sp>
          <p:nvSpPr>
            <p:cNvPr id="35" name="object 35"/>
            <p:cNvSpPr/>
            <p:nvPr/>
          </p:nvSpPr>
          <p:spPr>
            <a:xfrm>
              <a:off x="9547580" y="1803450"/>
              <a:ext cx="0" cy="4275455"/>
            </a:xfrm>
            <a:custGeom>
              <a:avLst/>
              <a:gdLst/>
              <a:ahLst/>
              <a:cxnLst/>
              <a:rect l="l" t="t" r="r" b="b"/>
              <a:pathLst>
                <a:path h="4275455">
                  <a:moveTo>
                    <a:pt x="0" y="4274978"/>
                  </a:moveTo>
                  <a:lnTo>
                    <a:pt x="1" y="0"/>
                  </a:lnTo>
                </a:path>
              </a:pathLst>
            </a:custGeom>
            <a:ln w="28575">
              <a:solidFill>
                <a:srgbClr val="1793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411955" y="2625826"/>
              <a:ext cx="288925" cy="261620"/>
            </a:xfrm>
            <a:custGeom>
              <a:avLst/>
              <a:gdLst/>
              <a:ahLst/>
              <a:cxnLst/>
              <a:rect l="l" t="t" r="r" b="b"/>
              <a:pathLst>
                <a:path w="288925" h="261619">
                  <a:moveTo>
                    <a:pt x="144378" y="0"/>
                  </a:moveTo>
                  <a:lnTo>
                    <a:pt x="98743" y="6668"/>
                  </a:lnTo>
                  <a:lnTo>
                    <a:pt x="59110" y="25237"/>
                  </a:lnTo>
                  <a:lnTo>
                    <a:pt x="27856" y="53553"/>
                  </a:lnTo>
                  <a:lnTo>
                    <a:pt x="7360" y="89460"/>
                  </a:lnTo>
                  <a:lnTo>
                    <a:pt x="0" y="130804"/>
                  </a:lnTo>
                  <a:lnTo>
                    <a:pt x="7360" y="172149"/>
                  </a:lnTo>
                  <a:lnTo>
                    <a:pt x="27856" y="208057"/>
                  </a:lnTo>
                  <a:lnTo>
                    <a:pt x="59110" y="236372"/>
                  </a:lnTo>
                  <a:lnTo>
                    <a:pt x="98743" y="254941"/>
                  </a:lnTo>
                  <a:lnTo>
                    <a:pt x="144378" y="261609"/>
                  </a:lnTo>
                  <a:lnTo>
                    <a:pt x="190013" y="254941"/>
                  </a:lnTo>
                  <a:lnTo>
                    <a:pt x="229646" y="236372"/>
                  </a:lnTo>
                  <a:lnTo>
                    <a:pt x="260899" y="208057"/>
                  </a:lnTo>
                  <a:lnTo>
                    <a:pt x="281395" y="172149"/>
                  </a:lnTo>
                  <a:lnTo>
                    <a:pt x="288756" y="130804"/>
                  </a:lnTo>
                  <a:lnTo>
                    <a:pt x="281395" y="89460"/>
                  </a:lnTo>
                  <a:lnTo>
                    <a:pt x="260899" y="53553"/>
                  </a:lnTo>
                  <a:lnTo>
                    <a:pt x="229646" y="25237"/>
                  </a:lnTo>
                  <a:lnTo>
                    <a:pt x="190013" y="6668"/>
                  </a:lnTo>
                  <a:lnTo>
                    <a:pt x="144378" y="0"/>
                  </a:lnTo>
                  <a:close/>
                </a:path>
              </a:pathLst>
            </a:custGeom>
            <a:solidFill>
              <a:srgbClr val="166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2328854" y="3405633"/>
            <a:ext cx="192193" cy="39962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1693607" y="2656081"/>
            <a:ext cx="2617047" cy="1864360"/>
            <a:chOff x="9007668" y="2031176"/>
            <a:chExt cx="1962785" cy="1398270"/>
          </a:xfrm>
        </p:grpSpPr>
        <p:sp>
          <p:nvSpPr>
            <p:cNvPr id="39" name="object 39"/>
            <p:cNvSpPr/>
            <p:nvPr/>
          </p:nvSpPr>
          <p:spPr>
            <a:xfrm>
              <a:off x="9700704" y="2031186"/>
              <a:ext cx="1270000" cy="1398270"/>
            </a:xfrm>
            <a:custGeom>
              <a:avLst/>
              <a:gdLst/>
              <a:ahLst/>
              <a:cxnLst/>
              <a:rect l="l" t="t" r="r" b="b"/>
              <a:pathLst>
                <a:path w="1270000" h="1398270">
                  <a:moveTo>
                    <a:pt x="1269428" y="76200"/>
                  </a:moveTo>
                  <a:lnTo>
                    <a:pt x="1263078" y="63500"/>
                  </a:lnTo>
                  <a:lnTo>
                    <a:pt x="1231328" y="0"/>
                  </a:lnTo>
                  <a:lnTo>
                    <a:pt x="1193228" y="76200"/>
                  </a:lnTo>
                  <a:lnTo>
                    <a:pt x="1221803" y="76200"/>
                  </a:lnTo>
                  <a:lnTo>
                    <a:pt x="1221803" y="715924"/>
                  </a:lnTo>
                  <a:lnTo>
                    <a:pt x="0" y="715924"/>
                  </a:lnTo>
                  <a:lnTo>
                    <a:pt x="0" y="734974"/>
                  </a:lnTo>
                  <a:lnTo>
                    <a:pt x="1221803" y="734974"/>
                  </a:lnTo>
                  <a:lnTo>
                    <a:pt x="1221803" y="1321612"/>
                  </a:lnTo>
                  <a:lnTo>
                    <a:pt x="1193228" y="1321612"/>
                  </a:lnTo>
                  <a:lnTo>
                    <a:pt x="1231328" y="1397812"/>
                  </a:lnTo>
                  <a:lnTo>
                    <a:pt x="1263078" y="1334312"/>
                  </a:lnTo>
                  <a:lnTo>
                    <a:pt x="1269428" y="1321612"/>
                  </a:lnTo>
                  <a:lnTo>
                    <a:pt x="1240853" y="1321612"/>
                  </a:lnTo>
                  <a:lnTo>
                    <a:pt x="1240853" y="734974"/>
                  </a:lnTo>
                  <a:lnTo>
                    <a:pt x="1240853" y="725449"/>
                  </a:lnTo>
                  <a:lnTo>
                    <a:pt x="1240853" y="715924"/>
                  </a:lnTo>
                  <a:lnTo>
                    <a:pt x="1240853" y="76200"/>
                  </a:lnTo>
                  <a:lnTo>
                    <a:pt x="1269428" y="76200"/>
                  </a:lnTo>
                  <a:close/>
                </a:path>
              </a:pathLst>
            </a:custGeom>
            <a:solidFill>
              <a:srgbClr val="1793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007668" y="2756631"/>
              <a:ext cx="404495" cy="0"/>
            </a:xfrm>
            <a:custGeom>
              <a:avLst/>
              <a:gdLst/>
              <a:ahLst/>
              <a:cxnLst/>
              <a:rect l="l" t="t" r="r" b="b"/>
              <a:pathLst>
                <a:path w="404495">
                  <a:moveTo>
                    <a:pt x="0" y="0"/>
                  </a:moveTo>
                  <a:lnTo>
                    <a:pt x="404289" y="1"/>
                  </a:lnTo>
                </a:path>
              </a:pathLst>
            </a:custGeom>
            <a:ln w="57150">
              <a:solidFill>
                <a:srgbClr val="1793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16"/>
          <p:cNvSpPr/>
          <p:nvPr/>
        </p:nvSpPr>
        <p:spPr>
          <a:xfrm>
            <a:off x="3602168" y="2431346"/>
            <a:ext cx="0" cy="5700607"/>
          </a:xfrm>
          <a:custGeom>
            <a:avLst/>
            <a:gdLst/>
            <a:ahLst/>
            <a:cxnLst/>
            <a:rect l="l" t="t" r="r" b="b"/>
            <a:pathLst>
              <a:path h="4275455">
                <a:moveTo>
                  <a:pt x="0" y="4274978"/>
                </a:moveTo>
                <a:lnTo>
                  <a:pt x="1" y="0"/>
                </a:lnTo>
              </a:path>
            </a:pathLst>
          </a:custGeom>
          <a:ln w="28575">
            <a:solidFill>
              <a:srgbClr val="1793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3"/>
          <p:cNvSpPr txBox="1"/>
          <p:nvPr/>
        </p:nvSpPr>
        <p:spPr>
          <a:xfrm>
            <a:off x="461377" y="8229600"/>
            <a:ext cx="2832947" cy="271868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6773" algn="ctr"/>
            <a:r>
              <a:rPr lang="ru-RU" sz="1600" b="1" dirty="0" smtClean="0">
                <a:solidFill>
                  <a:srgbClr val="FF0000"/>
                </a:solidFill>
                <a:latin typeface="Tahoma"/>
                <a:cs typeface="Tahoma"/>
              </a:rPr>
              <a:t>апрель 2023 г.</a:t>
            </a:r>
            <a:endParaRPr sz="1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0" name="object 33"/>
          <p:cNvSpPr txBox="1"/>
          <p:nvPr/>
        </p:nvSpPr>
        <p:spPr>
          <a:xfrm>
            <a:off x="12923478" y="4850881"/>
            <a:ext cx="2671961" cy="766021"/>
          </a:xfrm>
          <a:prstGeom prst="rect">
            <a:avLst/>
          </a:prstGeom>
        </p:spPr>
        <p:txBody>
          <a:bodyPr vert="horz" wrap="square" lIns="0" tIns="27093" rIns="0" bIns="0" rtlCol="0">
            <a:spAutoFit/>
          </a:bodyPr>
          <a:lstStyle/>
          <a:p>
            <a:pPr marR="6773" algn="ctr"/>
            <a:r>
              <a:rPr lang="ru-RU" sz="1600" b="1" dirty="0" smtClean="0">
                <a:solidFill>
                  <a:srgbClr val="166A73"/>
                </a:solidFill>
                <a:latin typeface="Tahoma"/>
                <a:cs typeface="Tahoma"/>
              </a:rPr>
              <a:t>Дорожные карты региональных органов исполнительной власти</a:t>
            </a:r>
            <a:endParaRPr sz="1600" b="1" dirty="0">
              <a:solidFill>
                <a:srgbClr val="166A73"/>
              </a:solidFill>
              <a:latin typeface="Tahoma"/>
              <a:cs typeface="Tahoma"/>
            </a:endParaRPr>
          </a:p>
        </p:txBody>
      </p:sp>
      <p:sp>
        <p:nvSpPr>
          <p:cNvPr id="51" name="object 43"/>
          <p:cNvSpPr txBox="1"/>
          <p:nvPr/>
        </p:nvSpPr>
        <p:spPr>
          <a:xfrm>
            <a:off x="12894515" y="8089269"/>
            <a:ext cx="2832947" cy="52065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6773" algn="ctr"/>
            <a:r>
              <a:rPr lang="ru-RU" sz="1600" b="1" dirty="0" smtClean="0">
                <a:solidFill>
                  <a:srgbClr val="FF0000"/>
                </a:solidFill>
                <a:latin typeface="Tahoma"/>
                <a:cs typeface="Tahoma"/>
              </a:rPr>
              <a:t>Этап «Реализация»: </a:t>
            </a:r>
          </a:p>
          <a:p>
            <a:pPr marR="6773" algn="ctr"/>
            <a:r>
              <a:rPr lang="ru-RU" sz="1600" b="1" dirty="0" smtClean="0">
                <a:solidFill>
                  <a:srgbClr val="FF0000"/>
                </a:solidFill>
                <a:latin typeface="Tahoma"/>
                <a:cs typeface="Tahoma"/>
              </a:rPr>
              <a:t>октябрь 2023-2024 гг.</a:t>
            </a:r>
            <a:endParaRPr sz="1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2" name="object 43"/>
          <p:cNvSpPr txBox="1"/>
          <p:nvPr/>
        </p:nvSpPr>
        <p:spPr>
          <a:xfrm>
            <a:off x="4165600" y="8246066"/>
            <a:ext cx="2832947" cy="271868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6773" algn="ctr"/>
            <a:r>
              <a:rPr lang="ru-RU" sz="1600" b="1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latin typeface="Tahoma"/>
                <a:cs typeface="Tahoma"/>
              </a:rPr>
              <a:t>вгуст-сентябрь 2023 г.</a:t>
            </a:r>
            <a:endParaRPr sz="1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739836" y="8262532"/>
            <a:ext cx="2832947" cy="271868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6773" algn="ctr"/>
            <a:r>
              <a:rPr lang="ru-RU" sz="1600" b="1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lang="ru-RU" sz="1600" b="1" dirty="0" smtClean="0">
                <a:solidFill>
                  <a:srgbClr val="FF0000"/>
                </a:solidFill>
                <a:latin typeface="Tahoma"/>
                <a:cs typeface="Tahoma"/>
              </a:rPr>
              <a:t>о 29 сентября 2023 г.</a:t>
            </a:r>
            <a:endParaRPr sz="1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54" name="Picture 2" descr="https://molprav47.ru/wp-content/uploads/2022/05/pravitelstvo-lo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200" y="152400"/>
            <a:ext cx="2680840" cy="7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7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95147" y="245363"/>
            <a:ext cx="2548128" cy="515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800" y="4064"/>
            <a:ext cx="11658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09" dirty="0">
                <a:solidFill>
                  <a:srgbClr val="051746"/>
                </a:solidFill>
              </a:rPr>
              <a:t>ФАКТОРЫ, СНИЖАЮЩИЕ ОЦЕНКУ</a:t>
            </a:r>
            <a:r>
              <a:rPr lang="ru-RU" sz="3200" spc="-409" dirty="0">
                <a:solidFill>
                  <a:srgbClr val="051746"/>
                </a:solidFill>
              </a:rPr>
              <a:t> КЛИЕНТОЦЕНТРИЧНОСТИ </a:t>
            </a:r>
            <a:r>
              <a:rPr lang="ru-RU" sz="3200" spc="-409" dirty="0" smtClean="0">
                <a:solidFill>
                  <a:srgbClr val="051746"/>
                </a:solidFill>
              </a:rPr>
              <a:t>ГОСУДАРСТВЕННОЙ УСЛУГИ</a:t>
            </a:r>
            <a:endParaRPr sz="3200" spc="-409" dirty="0">
              <a:solidFill>
                <a:srgbClr val="051746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-1" y="958596"/>
            <a:ext cx="16256508" cy="74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3040" y="4343400"/>
            <a:ext cx="7935213" cy="3674724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3000" b="1" spc="-440" dirty="0" smtClean="0">
                <a:solidFill>
                  <a:srgbClr val="FF0000"/>
                </a:solidFill>
                <a:latin typeface="Verdana"/>
                <a:cs typeface="Verdana"/>
              </a:rPr>
              <a:t>ТОП</a:t>
            </a:r>
            <a:r>
              <a:rPr lang="ru-RU" sz="3000" b="1" spc="-440" dirty="0" smtClean="0">
                <a:solidFill>
                  <a:srgbClr val="FF0000"/>
                </a:solidFill>
                <a:latin typeface="Verdana"/>
                <a:cs typeface="Verdana"/>
              </a:rPr>
              <a:t> факторов</a:t>
            </a:r>
            <a:r>
              <a:rPr sz="3000" b="1" spc="-44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000" b="1" spc="-459" dirty="0" err="1">
                <a:solidFill>
                  <a:srgbClr val="FF0000"/>
                </a:solidFill>
                <a:latin typeface="Verdana"/>
                <a:cs typeface="Verdana"/>
              </a:rPr>
              <a:t>снижения</a:t>
            </a:r>
            <a:r>
              <a:rPr sz="3000" b="1" spc="-6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ru-RU" sz="3000" b="1" spc="-425" dirty="0" smtClean="0">
                <a:solidFill>
                  <a:srgbClr val="FF0000"/>
                </a:solidFill>
                <a:latin typeface="Verdana"/>
                <a:cs typeface="Verdana"/>
              </a:rPr>
              <a:t>уровня клиентоцентричности</a:t>
            </a:r>
            <a:r>
              <a:rPr sz="3000" b="1" spc="-425" dirty="0" smtClean="0">
                <a:solidFill>
                  <a:srgbClr val="FF0000"/>
                </a:solidFill>
                <a:latin typeface="Verdana"/>
                <a:cs typeface="Verdana"/>
              </a:rPr>
              <a:t>:</a:t>
            </a:r>
            <a:endParaRPr sz="3000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отсутствие порядка и </a:t>
            </a: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регулярной периодичности </a:t>
            </a: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реинжиниринга процесса оказания услуги (функционирования сервиса);</a:t>
            </a: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отсутствие порядка сбора и анализа обратной связи от заявителей о предоставлении услуги (сервиса);</a:t>
            </a: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отсутствие механизма оценки заявителем услуги (сервиса) на каждом пройденном этапе предоставления;</a:t>
            </a: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отсутствие проактивного оказания услуги (сервиса) при условии подтверждения согласия заявителя о такой форме оказания.</a:t>
            </a:r>
          </a:p>
        </p:txBody>
      </p:sp>
      <p:sp>
        <p:nvSpPr>
          <p:cNvPr id="6" name="object 5"/>
          <p:cNvSpPr txBox="1"/>
          <p:nvPr/>
        </p:nvSpPr>
        <p:spPr>
          <a:xfrm>
            <a:off x="279400" y="1371600"/>
            <a:ext cx="8077200" cy="3318216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lang="ru-RU" sz="3000" b="1" spc="-440" dirty="0" smtClean="0">
                <a:solidFill>
                  <a:srgbClr val="00B050"/>
                </a:solidFill>
                <a:latin typeface="Verdana"/>
                <a:cs typeface="Verdana"/>
              </a:rPr>
              <a:t>Ведомства, достигшие высокого уровня клиентоцентричности по своим услугам:</a:t>
            </a:r>
          </a:p>
          <a:p>
            <a:pPr marL="469900" indent="-457834"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Комитет по труду и занятости населения Ленинградской области;</a:t>
            </a:r>
          </a:p>
          <a:p>
            <a:pPr marL="469900" indent="-457834"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Комитет по дорожному хозяйству Ленинградской области;</a:t>
            </a:r>
          </a:p>
          <a:p>
            <a:pPr marL="469900" indent="-457834"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Комитет по сохранению культурного наследия Ленинградской области;</a:t>
            </a:r>
          </a:p>
          <a:p>
            <a:pPr marL="469900" indent="-457834">
              <a:spcBef>
                <a:spcPts val="12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ru-RU" sz="1600" b="1" spc="-150" dirty="0">
                <a:solidFill>
                  <a:srgbClr val="051746"/>
                </a:solidFill>
                <a:latin typeface="Verdana"/>
                <a:cs typeface="Verdana"/>
              </a:rPr>
              <a:t>ГАУ </a:t>
            </a: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«</a:t>
            </a:r>
            <a:r>
              <a:rPr lang="ru-RU" sz="1600" b="1" spc="-150" dirty="0" err="1" smtClean="0">
                <a:solidFill>
                  <a:srgbClr val="051746"/>
                </a:solidFill>
                <a:latin typeface="Verdana"/>
                <a:cs typeface="Verdana"/>
              </a:rPr>
              <a:t>Леноблгосэкспертиза</a:t>
            </a:r>
            <a:r>
              <a:rPr lang="ru-RU" sz="1600" b="1" spc="-150" dirty="0" smtClean="0">
                <a:solidFill>
                  <a:srgbClr val="051746"/>
                </a:solidFill>
                <a:latin typeface="Verdana"/>
                <a:cs typeface="Verdana"/>
              </a:rPr>
              <a:t>»</a:t>
            </a:r>
            <a:endParaRPr lang="ru-RU" sz="1600" b="1" spc="-425" dirty="0" smtClean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endParaRPr sz="3000" dirty="0">
              <a:solidFill>
                <a:srgbClr val="00B050"/>
              </a:solidFill>
              <a:latin typeface="Verdana"/>
              <a:cs typeface="Verdana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95738"/>
              </p:ext>
            </p:extLst>
          </p:nvPr>
        </p:nvGraphicFramePr>
        <p:xfrm>
          <a:off x="9042400" y="2590800"/>
          <a:ext cx="6325870" cy="579628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4114800"/>
                <a:gridCol w="1296670"/>
              </a:tblGrid>
              <a:tr h="8636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Характеристика уровня клиентоцентричности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Количество </a:t>
                      </a:r>
                      <a:r>
                        <a:rPr lang="ru-RU" sz="1600" b="1" kern="1200" spc="-150" dirty="0" err="1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госуслуг</a:t>
                      </a:r>
                      <a:r>
                        <a:rPr lang="ru-RU" sz="16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 в категории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А+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превосходный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отлично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Б+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хорошо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Б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удовлетворительно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В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плохо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Г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в критическом состоянии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 smtClean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ИТОГО УСЛУГ</a:t>
                      </a:r>
                      <a:endParaRPr lang="ru-RU" sz="2400" b="1" kern="1200" spc="-150" dirty="0">
                        <a:solidFill>
                          <a:srgbClr val="051746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spc="-150" dirty="0">
                          <a:solidFill>
                            <a:srgbClr val="051746"/>
                          </a:solidFill>
                          <a:latin typeface="Verdana"/>
                          <a:ea typeface="+mn-ea"/>
                          <a:cs typeface="Verdana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object 5"/>
          <p:cNvSpPr txBox="1"/>
          <p:nvPr/>
        </p:nvSpPr>
        <p:spPr>
          <a:xfrm>
            <a:off x="9042400" y="1676400"/>
            <a:ext cx="8077200" cy="658514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lang="ru-RU" sz="3200" b="1" spc="-409" dirty="0">
                <a:solidFill>
                  <a:srgbClr val="051746"/>
                </a:solidFill>
                <a:latin typeface="Verdana"/>
                <a:ea typeface="+mj-ea"/>
                <a:cs typeface="Verdana"/>
              </a:rPr>
              <a:t>Результаты </a:t>
            </a:r>
            <a:r>
              <a:rPr lang="ru-RU" sz="3200" b="1" spc="-409" dirty="0" smtClean="0">
                <a:solidFill>
                  <a:srgbClr val="051746"/>
                </a:solidFill>
                <a:latin typeface="Verdana"/>
                <a:ea typeface="+mj-ea"/>
                <a:cs typeface="Verdana"/>
              </a:rPr>
              <a:t>оценки:</a:t>
            </a:r>
            <a:endParaRPr lang="ru-RU" sz="3200" b="1" spc="-409" dirty="0">
              <a:solidFill>
                <a:srgbClr val="051746"/>
              </a:solidFill>
              <a:latin typeface="Verdana"/>
              <a:ea typeface="+mj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974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0428" y="1350136"/>
            <a:ext cx="12465050" cy="1873250"/>
            <a:chOff x="1400428" y="1350136"/>
            <a:chExt cx="12465050" cy="1873250"/>
          </a:xfrm>
        </p:grpSpPr>
        <p:sp>
          <p:nvSpPr>
            <p:cNvPr id="3" name="object 3"/>
            <p:cNvSpPr/>
            <p:nvPr/>
          </p:nvSpPr>
          <p:spPr>
            <a:xfrm>
              <a:off x="1575053" y="1448561"/>
              <a:ext cx="6096000" cy="1065530"/>
            </a:xfrm>
            <a:custGeom>
              <a:avLst/>
              <a:gdLst/>
              <a:ahLst/>
              <a:cxnLst/>
              <a:rect l="l" t="t" r="r" b="b"/>
              <a:pathLst>
                <a:path w="6096000" h="1065530">
                  <a:moveTo>
                    <a:pt x="0" y="1065276"/>
                  </a:moveTo>
                  <a:lnTo>
                    <a:pt x="6096000" y="1065276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1065276"/>
                  </a:lnTo>
                  <a:close/>
                </a:path>
              </a:pathLst>
            </a:custGeom>
            <a:ln w="44196">
              <a:solidFill>
                <a:srgbClr val="0092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22653" y="1372361"/>
              <a:ext cx="12420600" cy="1828800"/>
            </a:xfrm>
            <a:custGeom>
              <a:avLst/>
              <a:gdLst/>
              <a:ahLst/>
              <a:cxnLst/>
              <a:rect l="l" t="t" r="r" b="b"/>
              <a:pathLst>
                <a:path w="12420600" h="1828800">
                  <a:moveTo>
                    <a:pt x="0" y="1828800"/>
                  </a:moveTo>
                  <a:lnTo>
                    <a:pt x="12420600" y="1828800"/>
                  </a:lnTo>
                  <a:lnTo>
                    <a:pt x="12420600" y="0"/>
                  </a:lnTo>
                  <a:lnTo>
                    <a:pt x="0" y="0"/>
                  </a:lnTo>
                  <a:lnTo>
                    <a:pt x="0" y="1828800"/>
                  </a:lnTo>
                  <a:close/>
                </a:path>
              </a:pathLst>
            </a:custGeom>
            <a:ln w="44196">
              <a:solidFill>
                <a:srgbClr val="0517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29155" y="1501139"/>
          <a:ext cx="5943600" cy="49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981200"/>
                <a:gridCol w="1981200"/>
              </a:tblGrid>
              <a:tr h="495300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800" b="1" spc="-204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Процесс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A4A4A4"/>
                      </a:solidFill>
                      <a:prstDash val="solid"/>
                    </a:lnL>
                    <a:lnR w="53975">
                      <a:solidFill>
                        <a:srgbClr val="A4A4A4"/>
                      </a:solidFill>
                      <a:prstDash val="solid"/>
                    </a:lnR>
                    <a:lnT w="53975">
                      <a:solidFill>
                        <a:srgbClr val="A4A4A4"/>
                      </a:solidFill>
                      <a:prstDash val="solid"/>
                    </a:lnT>
                    <a:lnB w="53975">
                      <a:solidFill>
                        <a:srgbClr val="A4A4A4"/>
                      </a:solidFill>
                      <a:prstDash val="solid"/>
                    </a:lnB>
                    <a:solidFill>
                      <a:srgbClr val="051746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800" b="1" spc="-204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Процесс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A4A4A4"/>
                      </a:solidFill>
                      <a:prstDash val="solid"/>
                    </a:lnL>
                    <a:lnR w="53975">
                      <a:solidFill>
                        <a:srgbClr val="A4A4A4"/>
                      </a:solidFill>
                      <a:prstDash val="solid"/>
                    </a:lnR>
                    <a:lnT w="53975">
                      <a:solidFill>
                        <a:srgbClr val="A4A4A4"/>
                      </a:solidFill>
                      <a:prstDash val="solid"/>
                    </a:lnT>
                    <a:lnB w="53975">
                      <a:solidFill>
                        <a:srgbClr val="A4A4A4"/>
                      </a:solidFill>
                      <a:prstDash val="solid"/>
                    </a:lnB>
                    <a:solidFill>
                      <a:srgbClr val="051746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800" b="1" spc="-204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Процесс</a:t>
                      </a:r>
                      <a:endParaRPr sz="2800" dirty="0">
                        <a:latin typeface="Verdana"/>
                        <a:cs typeface="Verdana"/>
                      </a:endParaRPr>
                    </a:p>
                  </a:txBody>
                  <a:tcPr marL="0" marR="0" marT="26670" marB="0">
                    <a:lnL w="53975">
                      <a:solidFill>
                        <a:srgbClr val="A4A4A4"/>
                      </a:solidFill>
                      <a:prstDash val="solid"/>
                    </a:lnL>
                    <a:lnR w="53975">
                      <a:solidFill>
                        <a:srgbClr val="A4A4A4"/>
                      </a:solidFill>
                      <a:prstDash val="solid"/>
                    </a:lnR>
                    <a:lnT w="53975">
                      <a:solidFill>
                        <a:srgbClr val="A4A4A4"/>
                      </a:solidFill>
                      <a:prstDash val="solid"/>
                    </a:lnT>
                    <a:lnB w="53975">
                      <a:solidFill>
                        <a:srgbClr val="A4A4A4"/>
                      </a:solidFill>
                      <a:prstDash val="solid"/>
                    </a:lnB>
                    <a:solidFill>
                      <a:srgbClr val="051746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750302" y="1523238"/>
            <a:ext cx="1981200" cy="495300"/>
          </a:xfrm>
          <a:prstGeom prst="rect">
            <a:avLst/>
          </a:prstGeom>
          <a:solidFill>
            <a:srgbClr val="051746"/>
          </a:solidFill>
          <a:ln w="44196">
            <a:solidFill>
              <a:srgbClr val="A4A4A4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10"/>
              </a:spcBef>
            </a:pPr>
            <a:r>
              <a:rPr sz="2800" b="1" spc="-204" dirty="0">
                <a:solidFill>
                  <a:srgbClr val="FFFFFF"/>
                </a:solidFill>
                <a:latin typeface="Verdana"/>
                <a:cs typeface="Verdana"/>
              </a:rPr>
              <a:t>Процесс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31502" y="1523238"/>
            <a:ext cx="1981200" cy="495300"/>
          </a:xfrm>
          <a:prstGeom prst="rect">
            <a:avLst/>
          </a:prstGeom>
          <a:solidFill>
            <a:srgbClr val="051746"/>
          </a:solidFill>
          <a:ln w="44196">
            <a:solidFill>
              <a:srgbClr val="A4A4A4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10"/>
              </a:spcBef>
            </a:pPr>
            <a:r>
              <a:rPr sz="2800" b="1" spc="-204" dirty="0">
                <a:solidFill>
                  <a:srgbClr val="FFFFFF"/>
                </a:solidFill>
                <a:latin typeface="Verdana"/>
                <a:cs typeface="Verdana"/>
              </a:rPr>
              <a:t>Процесс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12702" y="1523238"/>
            <a:ext cx="1981200" cy="495300"/>
          </a:xfrm>
          <a:prstGeom prst="rect">
            <a:avLst/>
          </a:prstGeom>
          <a:solidFill>
            <a:srgbClr val="051746"/>
          </a:solidFill>
          <a:ln w="44196">
            <a:solidFill>
              <a:srgbClr val="A4A4A4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210"/>
              </a:spcBef>
            </a:pPr>
            <a:r>
              <a:rPr sz="2800" b="1" spc="-204" dirty="0">
                <a:solidFill>
                  <a:srgbClr val="FFFFFF"/>
                </a:solidFill>
                <a:latin typeface="Verdana"/>
                <a:cs typeface="Verdana"/>
              </a:rPr>
              <a:t>Процесс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74102" y="1448561"/>
            <a:ext cx="6096000" cy="1065530"/>
          </a:xfrm>
          <a:custGeom>
            <a:avLst/>
            <a:gdLst/>
            <a:ahLst/>
            <a:cxnLst/>
            <a:rect l="l" t="t" r="r" b="b"/>
            <a:pathLst>
              <a:path w="6096000" h="1065530">
                <a:moveTo>
                  <a:pt x="0" y="1065276"/>
                </a:moveTo>
                <a:lnTo>
                  <a:pt x="6096000" y="1065276"/>
                </a:lnTo>
                <a:lnTo>
                  <a:pt x="6096000" y="0"/>
                </a:lnTo>
                <a:lnTo>
                  <a:pt x="0" y="0"/>
                </a:lnTo>
                <a:lnTo>
                  <a:pt x="0" y="1065276"/>
                </a:lnTo>
                <a:close/>
              </a:path>
            </a:pathLst>
          </a:custGeom>
          <a:ln w="44196">
            <a:solidFill>
              <a:srgbClr val="0092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32686" y="1915980"/>
            <a:ext cx="13705714" cy="200183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30175" algn="ctr">
              <a:lnSpc>
                <a:spcPct val="100000"/>
              </a:lnSpc>
              <a:spcBef>
                <a:spcPts val="930"/>
              </a:spcBef>
              <a:tabLst>
                <a:tab pos="6229350" algn="l"/>
              </a:tabLst>
            </a:pPr>
            <a:r>
              <a:rPr sz="2800" b="1" spc="-325" dirty="0">
                <a:solidFill>
                  <a:srgbClr val="00924E"/>
                </a:solidFill>
                <a:latin typeface="Verdana"/>
                <a:cs typeface="Verdana"/>
              </a:rPr>
              <a:t>Группа</a:t>
            </a:r>
            <a:r>
              <a:rPr sz="2800" b="1" spc="-229" dirty="0">
                <a:solidFill>
                  <a:srgbClr val="00924E"/>
                </a:solidFill>
                <a:latin typeface="Verdana"/>
                <a:cs typeface="Verdana"/>
              </a:rPr>
              <a:t> процессов	</a:t>
            </a:r>
            <a:r>
              <a:rPr sz="2800" b="1" spc="-325" dirty="0">
                <a:solidFill>
                  <a:srgbClr val="00924E"/>
                </a:solidFill>
                <a:latin typeface="Verdana"/>
                <a:cs typeface="Verdana"/>
              </a:rPr>
              <a:t>Группа</a:t>
            </a:r>
            <a:r>
              <a:rPr sz="2800" b="1" spc="-245" dirty="0">
                <a:solidFill>
                  <a:srgbClr val="00924E"/>
                </a:solidFill>
                <a:latin typeface="Verdana"/>
                <a:cs typeface="Verdana"/>
              </a:rPr>
              <a:t> </a:t>
            </a:r>
            <a:r>
              <a:rPr sz="2800" b="1" spc="-229" dirty="0">
                <a:solidFill>
                  <a:srgbClr val="00924E"/>
                </a:solidFill>
                <a:latin typeface="Verdana"/>
                <a:cs typeface="Verdana"/>
              </a:rPr>
              <a:t>процессов</a:t>
            </a:r>
            <a:endParaRPr sz="2800" dirty="0">
              <a:latin typeface="Verdana"/>
              <a:cs typeface="Verdana"/>
            </a:endParaRPr>
          </a:p>
          <a:p>
            <a:pPr marL="47625" algn="ctr">
              <a:lnSpc>
                <a:spcPct val="100000"/>
              </a:lnSpc>
              <a:spcBef>
                <a:spcPts val="1075"/>
              </a:spcBef>
            </a:pPr>
            <a:r>
              <a:rPr lang="ru-RU" sz="3600" b="1" spc="-305" dirty="0" smtClean="0">
                <a:solidFill>
                  <a:srgbClr val="051746"/>
                </a:solidFill>
                <a:latin typeface="Verdana"/>
                <a:cs typeface="Verdana"/>
              </a:rPr>
              <a:t>Дорожная карта РОИВ ЛО</a:t>
            </a:r>
            <a:endParaRPr lang="ru-RU" sz="3600" dirty="0">
              <a:latin typeface="Verdana"/>
              <a:cs typeface="Verdana"/>
            </a:endParaRPr>
          </a:p>
          <a:p>
            <a:pPr marL="47625" algn="ctr">
              <a:spcBef>
                <a:spcPts val="1075"/>
              </a:spcBef>
            </a:pPr>
            <a:r>
              <a:rPr lang="ru-RU" sz="3600" b="1" spc="-305" dirty="0">
                <a:solidFill>
                  <a:srgbClr val="051746"/>
                </a:solidFill>
                <a:latin typeface="Verdana"/>
                <a:cs typeface="Verdana"/>
              </a:rPr>
              <a:t>Сводная дорожная карта Ленинградской области</a:t>
            </a:r>
            <a:endParaRPr sz="3600" b="1" spc="-305" dirty="0">
              <a:solidFill>
                <a:srgbClr val="051746"/>
              </a:solidFill>
              <a:latin typeface="Verdana"/>
              <a:cs typeface="Verdana"/>
            </a:endParaRPr>
          </a:p>
        </p:txBody>
      </p:sp>
      <p:pic>
        <p:nvPicPr>
          <p:cNvPr id="20" name="Picture 2" descr="https://molprav47.ru/wp-content/uploads/2022/05/pravitelstvo-l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200" y="152400"/>
            <a:ext cx="2680840" cy="7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ject 2"/>
          <p:cNvSpPr txBox="1">
            <a:spLocks/>
          </p:cNvSpPr>
          <p:nvPr/>
        </p:nvSpPr>
        <p:spPr>
          <a:xfrm>
            <a:off x="144553" y="251288"/>
            <a:ext cx="12022048" cy="44798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>
            <a:lvl1pPr>
              <a:defRPr sz="2400" b="1" i="0">
                <a:solidFill>
                  <a:srgbClr val="00924E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6933">
              <a:spcBef>
                <a:spcPts val="133"/>
              </a:spcBef>
            </a:pPr>
            <a:r>
              <a:rPr lang="ru-RU" sz="2800" kern="0" spc="-409" dirty="0" smtClean="0">
                <a:solidFill>
                  <a:srgbClr val="051746"/>
                </a:solidFill>
              </a:rPr>
              <a:t>ДОРОЖНЫЕ КАРТЫ ПО ВНЕДРЕНИЮ КЛИЕНТОЦЕНТРИЧНОСТИ </a:t>
            </a:r>
            <a:endParaRPr lang="ru-RU" sz="2800" kern="0" spc="-409" dirty="0">
              <a:solidFill>
                <a:srgbClr val="051746"/>
              </a:solidFill>
            </a:endParaRPr>
          </a:p>
        </p:txBody>
      </p:sp>
      <p:sp>
        <p:nvSpPr>
          <p:cNvPr id="25" name="object 4"/>
          <p:cNvSpPr/>
          <p:nvPr/>
        </p:nvSpPr>
        <p:spPr>
          <a:xfrm>
            <a:off x="508000" y="1194982"/>
            <a:ext cx="14859000" cy="2843617"/>
          </a:xfrm>
          <a:custGeom>
            <a:avLst/>
            <a:gdLst/>
            <a:ahLst/>
            <a:cxnLst/>
            <a:rect l="l" t="t" r="r" b="b"/>
            <a:pathLst>
              <a:path w="12420600" h="1828800">
                <a:moveTo>
                  <a:pt x="0" y="1828800"/>
                </a:moveTo>
                <a:lnTo>
                  <a:pt x="12420600" y="1828800"/>
                </a:lnTo>
                <a:lnTo>
                  <a:pt x="124206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ln w="44196">
            <a:solidFill>
              <a:srgbClr val="0517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2"/>
          <p:cNvSpPr txBox="1"/>
          <p:nvPr/>
        </p:nvSpPr>
        <p:spPr>
          <a:xfrm>
            <a:off x="2108200" y="4495800"/>
            <a:ext cx="14630400" cy="3997248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R="3627754"/>
            <a:r>
              <a:rPr sz="2800" b="1" u="sng" spc="35" dirty="0" smtClean="0">
                <a:solidFill>
                  <a:srgbClr val="051746"/>
                </a:solidFill>
                <a:latin typeface="Trebuchet MS"/>
                <a:cs typeface="Trebuchet MS"/>
              </a:rPr>
              <a:t>7 </a:t>
            </a:r>
            <a:r>
              <a:rPr sz="2800" b="1" u="sng" spc="160" dirty="0">
                <a:solidFill>
                  <a:srgbClr val="051746"/>
                </a:solidFill>
                <a:latin typeface="Trebuchet MS"/>
                <a:cs typeface="Trebuchet MS"/>
              </a:rPr>
              <a:t>групп </a:t>
            </a:r>
            <a:r>
              <a:rPr sz="2800" b="1" u="sng" spc="140" dirty="0">
                <a:solidFill>
                  <a:srgbClr val="051746"/>
                </a:solidFill>
                <a:latin typeface="Trebuchet MS"/>
                <a:cs typeface="Trebuchet MS"/>
              </a:rPr>
              <a:t>процессов, </a:t>
            </a:r>
            <a:r>
              <a:rPr lang="ru-RU" sz="2800" b="1" u="sng" spc="140" dirty="0" smtClean="0">
                <a:solidFill>
                  <a:srgbClr val="051746"/>
                </a:solidFill>
                <a:latin typeface="Trebuchet MS"/>
                <a:cs typeface="Trebuchet MS"/>
              </a:rPr>
              <a:t>включая</a:t>
            </a:r>
            <a:r>
              <a:rPr sz="2800" b="1" u="sng" spc="120" dirty="0" smtClean="0">
                <a:solidFill>
                  <a:srgbClr val="051746"/>
                </a:solidFill>
                <a:latin typeface="Trebuchet MS"/>
                <a:cs typeface="Trebuchet MS"/>
              </a:rPr>
              <a:t>:</a:t>
            </a:r>
            <a:endParaRPr lang="ru-RU" sz="2800" b="1" u="sng" spc="120" dirty="0" smtClean="0">
              <a:solidFill>
                <a:srgbClr val="051746"/>
              </a:solidFill>
              <a:latin typeface="Trebuchet MS"/>
              <a:cs typeface="Trebuchet MS"/>
            </a:endParaRPr>
          </a:p>
          <a:p>
            <a:pPr marR="3627754"/>
            <a:endParaRPr lang="ru-RU" sz="2800" spc="145" dirty="0" smtClean="0">
              <a:solidFill>
                <a:srgbClr val="051746"/>
              </a:solidFill>
              <a:latin typeface="Trebuchet MS"/>
              <a:cs typeface="Trebuchet MS"/>
            </a:endParaRPr>
          </a:p>
          <a:p>
            <a:pPr marL="457200" marR="3627754" indent="-457200">
              <a:buFont typeface="Arial" panose="020B0604020202020204" pitchFamily="34" charset="0"/>
              <a:buChar char="•"/>
            </a:pPr>
            <a:r>
              <a:rPr sz="2800" b="1" u="sng" spc="145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Предоставление</a:t>
            </a:r>
            <a:r>
              <a:rPr sz="2800" b="1" u="sng" spc="145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u="sng" spc="135" dirty="0">
                <a:solidFill>
                  <a:srgbClr val="FF0000"/>
                </a:solidFill>
                <a:latin typeface="Trebuchet MS"/>
                <a:cs typeface="Trebuchet MS"/>
              </a:rPr>
              <a:t>государственных</a:t>
            </a:r>
            <a:r>
              <a:rPr sz="2800" b="1" u="sng" spc="-6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u="sng" spc="165" dirty="0">
                <a:solidFill>
                  <a:srgbClr val="FF0000"/>
                </a:solidFill>
                <a:latin typeface="Trebuchet MS"/>
                <a:cs typeface="Trebuchet MS"/>
              </a:rPr>
              <a:t>услуг</a:t>
            </a:r>
            <a:endParaRPr sz="2800" b="1" u="sng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spc="145" dirty="0">
                <a:solidFill>
                  <a:srgbClr val="051746"/>
                </a:solidFill>
                <a:latin typeface="Trebuchet MS"/>
                <a:cs typeface="Trebuchet MS"/>
              </a:rPr>
              <a:t>Предоставление</a:t>
            </a:r>
            <a:r>
              <a:rPr sz="2800" spc="-220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40" dirty="0">
                <a:solidFill>
                  <a:srgbClr val="00924E"/>
                </a:solidFill>
                <a:latin typeface="Trebuchet MS"/>
                <a:cs typeface="Trebuchet MS"/>
              </a:rPr>
              <a:t>мер</a:t>
            </a:r>
            <a:r>
              <a:rPr sz="2800" spc="-195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55" dirty="0">
                <a:solidFill>
                  <a:srgbClr val="00924E"/>
                </a:solidFill>
                <a:latin typeface="Trebuchet MS"/>
                <a:cs typeface="Trebuchet MS"/>
              </a:rPr>
              <a:t>государственной</a:t>
            </a:r>
            <a:r>
              <a:rPr sz="2800" spc="-20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60" dirty="0">
                <a:solidFill>
                  <a:srgbClr val="00924E"/>
                </a:solidFill>
                <a:latin typeface="Trebuchet MS"/>
                <a:cs typeface="Trebuchet MS"/>
              </a:rPr>
              <a:t>поддержки</a:t>
            </a:r>
            <a:endParaRPr sz="2800" dirty="0">
              <a:latin typeface="Trebuchet MS"/>
              <a:cs typeface="Trebuchet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spc="114" dirty="0">
                <a:solidFill>
                  <a:srgbClr val="051746"/>
                </a:solidFill>
                <a:latin typeface="Trebuchet MS"/>
                <a:cs typeface="Trebuchet MS"/>
              </a:rPr>
              <a:t>Государственный </a:t>
            </a:r>
            <a:r>
              <a:rPr sz="2800" spc="150" dirty="0">
                <a:solidFill>
                  <a:srgbClr val="00924E"/>
                </a:solidFill>
                <a:latin typeface="Trebuchet MS"/>
                <a:cs typeface="Trebuchet MS"/>
              </a:rPr>
              <a:t>контроль</a:t>
            </a:r>
            <a:r>
              <a:rPr sz="2800" spc="-50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45" dirty="0">
                <a:solidFill>
                  <a:srgbClr val="00924E"/>
                </a:solidFill>
                <a:latin typeface="Trebuchet MS"/>
                <a:cs typeface="Trebuchet MS"/>
              </a:rPr>
              <a:t>(надзор)</a:t>
            </a:r>
            <a:endParaRPr sz="2800" dirty="0">
              <a:latin typeface="Trebuchet MS"/>
              <a:cs typeface="Trebuchet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spc="155" dirty="0">
                <a:solidFill>
                  <a:srgbClr val="051746"/>
                </a:solidFill>
                <a:latin typeface="Trebuchet MS"/>
                <a:cs typeface="Trebuchet MS"/>
              </a:rPr>
              <a:t>Рассмотрение</a:t>
            </a:r>
            <a:r>
              <a:rPr sz="2800" spc="-204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65" dirty="0">
                <a:solidFill>
                  <a:srgbClr val="00924E"/>
                </a:solidFill>
                <a:latin typeface="Trebuchet MS"/>
                <a:cs typeface="Trebuchet MS"/>
              </a:rPr>
              <a:t>обращений</a:t>
            </a:r>
            <a:r>
              <a:rPr sz="2800" spc="-20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20" dirty="0">
                <a:solidFill>
                  <a:srgbClr val="051746"/>
                </a:solidFill>
                <a:latin typeface="Trebuchet MS"/>
                <a:cs typeface="Trebuchet MS"/>
              </a:rPr>
              <a:t>и</a:t>
            </a:r>
            <a:r>
              <a:rPr sz="2800" spc="-165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85" dirty="0">
                <a:solidFill>
                  <a:srgbClr val="051746"/>
                </a:solidFill>
                <a:latin typeface="Trebuchet MS"/>
                <a:cs typeface="Trebuchet MS"/>
              </a:rPr>
              <a:t>запросов</a:t>
            </a:r>
            <a:endParaRPr sz="2800" dirty="0">
              <a:latin typeface="Trebuchet MS"/>
              <a:cs typeface="Trebuchet MS"/>
            </a:endParaRPr>
          </a:p>
          <a:p>
            <a:pPr marL="457200" marR="1169035" indent="-457200">
              <a:buFont typeface="Arial" panose="020B0604020202020204" pitchFamily="34" charset="0"/>
              <a:buChar char="•"/>
            </a:pPr>
            <a:r>
              <a:rPr sz="2800" spc="135" dirty="0">
                <a:solidFill>
                  <a:srgbClr val="051746"/>
                </a:solidFill>
                <a:latin typeface="Trebuchet MS"/>
                <a:cs typeface="Trebuchet MS"/>
              </a:rPr>
              <a:t>Обеспечения</a:t>
            </a:r>
            <a:r>
              <a:rPr sz="2800" spc="-195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85" dirty="0">
                <a:solidFill>
                  <a:srgbClr val="00924E"/>
                </a:solidFill>
                <a:latin typeface="Trebuchet MS"/>
                <a:cs typeface="Trebuchet MS"/>
              </a:rPr>
              <a:t>доступа</a:t>
            </a:r>
            <a:r>
              <a:rPr sz="2800" spc="-18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204" dirty="0">
                <a:solidFill>
                  <a:srgbClr val="00924E"/>
                </a:solidFill>
                <a:latin typeface="Trebuchet MS"/>
                <a:cs typeface="Trebuchet MS"/>
              </a:rPr>
              <a:t>к</a:t>
            </a:r>
            <a:r>
              <a:rPr sz="2800" spc="-16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35" dirty="0">
                <a:solidFill>
                  <a:srgbClr val="00924E"/>
                </a:solidFill>
                <a:latin typeface="Trebuchet MS"/>
                <a:cs typeface="Trebuchet MS"/>
              </a:rPr>
              <a:t>информации</a:t>
            </a:r>
            <a:r>
              <a:rPr sz="2800" spc="-19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200" dirty="0">
                <a:solidFill>
                  <a:srgbClr val="051746"/>
                </a:solidFill>
                <a:latin typeface="Trebuchet MS"/>
                <a:cs typeface="Trebuchet MS"/>
              </a:rPr>
              <a:t>о</a:t>
            </a:r>
            <a:r>
              <a:rPr sz="2800" spc="-160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14" dirty="0" err="1">
                <a:solidFill>
                  <a:srgbClr val="051746"/>
                </a:solidFill>
                <a:latin typeface="Trebuchet MS"/>
                <a:cs typeface="Trebuchet MS"/>
              </a:rPr>
              <a:t>деятельности</a:t>
            </a:r>
            <a:r>
              <a:rPr sz="2800" spc="114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endParaRPr lang="ru-RU" sz="2800" spc="114" dirty="0" smtClean="0">
              <a:solidFill>
                <a:srgbClr val="051746"/>
              </a:solidFill>
              <a:latin typeface="Trebuchet MS"/>
              <a:cs typeface="Trebuchet MS"/>
            </a:endParaRPr>
          </a:p>
          <a:p>
            <a:pPr marL="457200" marR="1169035" indent="-457200">
              <a:buFont typeface="Arial" panose="020B0604020202020204" pitchFamily="34" charset="0"/>
              <a:buChar char="•"/>
            </a:pPr>
            <a:r>
              <a:rPr sz="2800" spc="160" dirty="0" err="1" smtClean="0">
                <a:solidFill>
                  <a:srgbClr val="051746"/>
                </a:solidFill>
                <a:latin typeface="Trebuchet MS"/>
                <a:cs typeface="Trebuchet MS"/>
              </a:rPr>
              <a:t>Организация</a:t>
            </a:r>
            <a:r>
              <a:rPr sz="2800" spc="-200" dirty="0" smtClean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45" dirty="0">
                <a:solidFill>
                  <a:srgbClr val="051746"/>
                </a:solidFill>
                <a:latin typeface="Trebuchet MS"/>
                <a:cs typeface="Trebuchet MS"/>
              </a:rPr>
              <a:t>отношений</a:t>
            </a:r>
            <a:r>
              <a:rPr sz="2800" spc="-204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55" dirty="0">
                <a:solidFill>
                  <a:srgbClr val="051746"/>
                </a:solidFill>
                <a:latin typeface="Trebuchet MS"/>
                <a:cs typeface="Trebuchet MS"/>
              </a:rPr>
              <a:t>с</a:t>
            </a:r>
            <a:r>
              <a:rPr sz="2800" spc="-150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65" dirty="0">
                <a:solidFill>
                  <a:srgbClr val="00924E"/>
                </a:solidFill>
                <a:latin typeface="Trebuchet MS"/>
                <a:cs typeface="Trebuchet MS"/>
              </a:rPr>
              <a:t>внутренним</a:t>
            </a:r>
            <a:r>
              <a:rPr sz="2800" spc="-210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45" dirty="0">
                <a:solidFill>
                  <a:srgbClr val="00924E"/>
                </a:solidFill>
                <a:latin typeface="Trebuchet MS"/>
                <a:cs typeface="Trebuchet MS"/>
              </a:rPr>
              <a:t>клиентом</a:t>
            </a:r>
            <a:endParaRPr sz="2800" dirty="0">
              <a:latin typeface="Trebuchet MS"/>
              <a:cs typeface="Trebuchet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800" spc="175" dirty="0">
                <a:solidFill>
                  <a:srgbClr val="00924E"/>
                </a:solidFill>
                <a:latin typeface="Trebuchet MS"/>
                <a:cs typeface="Trebuchet MS"/>
              </a:rPr>
              <a:t>Иные</a:t>
            </a:r>
            <a:r>
              <a:rPr sz="2800" spc="-185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40" dirty="0">
                <a:solidFill>
                  <a:srgbClr val="00924E"/>
                </a:solidFill>
                <a:latin typeface="Trebuchet MS"/>
                <a:cs typeface="Trebuchet MS"/>
              </a:rPr>
              <a:t>функции</a:t>
            </a:r>
            <a:r>
              <a:rPr sz="2800" spc="-204" dirty="0">
                <a:solidFill>
                  <a:srgbClr val="00924E"/>
                </a:solidFill>
                <a:latin typeface="Trebuchet MS"/>
                <a:cs typeface="Trebuchet MS"/>
              </a:rPr>
              <a:t> </a:t>
            </a:r>
            <a:r>
              <a:rPr sz="2800" spc="130" dirty="0">
                <a:solidFill>
                  <a:srgbClr val="051746"/>
                </a:solidFill>
                <a:latin typeface="Trebuchet MS"/>
                <a:cs typeface="Trebuchet MS"/>
              </a:rPr>
              <a:t>(обеспечения</a:t>
            </a:r>
            <a:r>
              <a:rPr sz="2800" spc="-215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14" dirty="0">
                <a:solidFill>
                  <a:srgbClr val="051746"/>
                </a:solidFill>
                <a:latin typeface="Trebuchet MS"/>
                <a:cs typeface="Trebuchet MS"/>
              </a:rPr>
              <a:t>деятельности</a:t>
            </a:r>
            <a:r>
              <a:rPr sz="2800" spc="-210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50" dirty="0">
                <a:solidFill>
                  <a:srgbClr val="051746"/>
                </a:solidFill>
                <a:latin typeface="Trebuchet MS"/>
                <a:cs typeface="Trebuchet MS"/>
              </a:rPr>
              <a:t>органа</a:t>
            </a:r>
            <a:r>
              <a:rPr sz="2800" spc="-170" dirty="0">
                <a:solidFill>
                  <a:srgbClr val="051746"/>
                </a:solidFill>
                <a:latin typeface="Trebuchet MS"/>
                <a:cs typeface="Trebuchet MS"/>
              </a:rPr>
              <a:t> </a:t>
            </a:r>
            <a:r>
              <a:rPr sz="2800" spc="120" dirty="0">
                <a:solidFill>
                  <a:srgbClr val="051746"/>
                </a:solidFill>
                <a:latin typeface="Trebuchet MS"/>
                <a:cs typeface="Trebuchet MS"/>
              </a:rPr>
              <a:t>власти)</a:t>
            </a:r>
            <a:endParaRPr sz="2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814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60545" y="2462911"/>
            <a:ext cx="66617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90" dirty="0">
                <a:solidFill>
                  <a:srgbClr val="051746"/>
                </a:solidFill>
              </a:rPr>
              <a:t>СПАСИБО </a:t>
            </a:r>
            <a:r>
              <a:rPr sz="4000" spc="-310" dirty="0">
                <a:solidFill>
                  <a:srgbClr val="051746"/>
                </a:solidFill>
              </a:rPr>
              <a:t>ЗА</a:t>
            </a:r>
            <a:r>
              <a:rPr sz="4000" spc="-470" dirty="0">
                <a:solidFill>
                  <a:srgbClr val="051746"/>
                </a:solidFill>
              </a:rPr>
              <a:t> </a:t>
            </a:r>
            <a:r>
              <a:rPr sz="4000" spc="-325" dirty="0">
                <a:solidFill>
                  <a:srgbClr val="051746"/>
                </a:solidFill>
              </a:rPr>
              <a:t>ВНИМАНИЕ!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689600" y="4343400"/>
            <a:ext cx="6214618" cy="138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en-US" sz="4000" b="1" spc="-315" dirty="0">
                <a:solidFill>
                  <a:srgbClr val="051746"/>
                </a:solidFill>
                <a:latin typeface="Verdana"/>
                <a:cs typeface="Verdana"/>
              </a:rPr>
              <a:t>vv_larionova@lenreg.ru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6091" y="5120640"/>
            <a:ext cx="708660" cy="707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2" descr="https://molprav47.ru/wp-content/uploads/2022/05/pravitelstvo-l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7200" y="152400"/>
            <a:ext cx="2680840" cy="7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174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365</Words>
  <Application>Microsoft Office PowerPoint</Application>
  <PresentationFormat>Произвольный</PresentationFormat>
  <Paragraphs>101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НОРМАТИВНО-МЕТОДИЧЕСКОЕ ОБЕСПЕЧЕНИЕ КЛИЕНТОЦЕНТРИЧНОСТИ</vt:lpstr>
      <vt:lpstr>ЭТАПЫ ВНЕДРЕНИЯ КЛИЕНТОЦЕНТРИЧНОСТИ</vt:lpstr>
      <vt:lpstr>ФАКТОРЫ, СНИЖАЮЩИЕ ОЦЕНКУ КЛИЕНТОЦЕНТРИЧНОСТИ ГОСУДАРСТВЕННОЙ УСЛУГИ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Единый_центр_управления_талантами_050722</dc:title>
  <dc:creator>Капалин Андрей Иванович</dc:creator>
  <cp:lastModifiedBy>Елизавета Витальевна Готфрид</cp:lastModifiedBy>
  <cp:revision>24</cp:revision>
  <dcterms:created xsi:type="dcterms:W3CDTF">2023-09-14T06:37:11Z</dcterms:created>
  <dcterms:modified xsi:type="dcterms:W3CDTF">2023-09-15T11:29:43Z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2023-09-14T00:00:00Z</vt:filetime>
  </property>
</Properties>
</file>