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926638"/>
  <p:defaultTextStyle>
    <a:defPPr lvl="0">
      <a:defRPr lang="ru-RU"/>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127">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624" y="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8056"/>
          </a:xfrm>
          <a:prstGeom prst="rect">
            <a:avLst/>
          </a:prstGeom>
        </p:spPr>
        <p:txBody>
          <a:bodyPr vert="horz" lIns="91622" tIns="45811" rIns="91622" bIns="45811" rtlCol="0"/>
          <a:lstStyle>
            <a:lvl1pPr algn="l">
              <a:defRPr sz="1200"/>
            </a:lvl1pPr>
          </a:lstStyle>
          <a:p>
            <a:endParaRPr lang="ru-RU"/>
          </a:p>
        </p:txBody>
      </p:sp>
      <p:sp>
        <p:nvSpPr>
          <p:cNvPr id="3" name="Date Placeholder 2"/>
          <p:cNvSpPr>
            <a:spLocks noGrp="1"/>
          </p:cNvSpPr>
          <p:nvPr>
            <p:ph type="dt" idx="1"/>
          </p:nvPr>
        </p:nvSpPr>
        <p:spPr>
          <a:xfrm>
            <a:off x="3884613" y="0"/>
            <a:ext cx="2971800" cy="498056"/>
          </a:xfrm>
          <a:prstGeom prst="rect">
            <a:avLst/>
          </a:prstGeom>
        </p:spPr>
        <p:txBody>
          <a:bodyPr vert="horz" lIns="91622" tIns="45811" rIns="91622" bIns="45811" rtlCol="0"/>
          <a:lstStyle>
            <a:lvl1pPr algn="r">
              <a:defRPr sz="1200"/>
            </a:lvl1pPr>
          </a:lstStyle>
          <a:p>
            <a:fld id="{6F50BC1F-B0E6-4125-867C-81027D9704C2}" type="datetimeFigureOut">
              <a:rPr lang="ru-RU" smtClean="0"/>
              <a:t>28.12.2022</a:t>
            </a:fld>
            <a:endParaRPr lang="ru-RU"/>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622" tIns="45811" rIns="91622" bIns="45811" rtlCol="0" anchor="ctr"/>
          <a:lstStyle/>
          <a:p>
            <a:endParaRPr lang="ru-RU"/>
          </a:p>
        </p:txBody>
      </p:sp>
      <p:sp>
        <p:nvSpPr>
          <p:cNvPr id="5" name="Notes Placeholder 4"/>
          <p:cNvSpPr>
            <a:spLocks noGrp="1"/>
          </p:cNvSpPr>
          <p:nvPr>
            <p:ph type="body" sz="quarter" idx="3"/>
          </p:nvPr>
        </p:nvSpPr>
        <p:spPr>
          <a:xfrm>
            <a:off x="685801" y="4777195"/>
            <a:ext cx="5486400" cy="3908613"/>
          </a:xfrm>
          <a:prstGeom prst="rect">
            <a:avLst/>
          </a:prstGeom>
        </p:spPr>
        <p:txBody>
          <a:bodyPr vert="horz" lIns="91622" tIns="45811" rIns="91622" bIns="458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1" y="9428586"/>
            <a:ext cx="2971800" cy="498055"/>
          </a:xfrm>
          <a:prstGeom prst="rect">
            <a:avLst/>
          </a:prstGeom>
        </p:spPr>
        <p:txBody>
          <a:bodyPr vert="horz" lIns="91622" tIns="45811" rIns="91622" bIns="45811"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9428586"/>
            <a:ext cx="2971800" cy="498055"/>
          </a:xfrm>
          <a:prstGeom prst="rect">
            <a:avLst/>
          </a:prstGeom>
        </p:spPr>
        <p:txBody>
          <a:bodyPr vert="horz" lIns="91622" tIns="45811" rIns="91622" bIns="45811" rtlCol="0" anchor="b"/>
          <a:lstStyle>
            <a:lvl1pPr algn="r">
              <a:defRPr sz="1200"/>
            </a:lvl1pPr>
          </a:lstStyle>
          <a:p>
            <a:fld id="{2706327F-9E2C-49E1-BFF1-D6AB0EB4E3B0}" type="slidenum">
              <a:rPr lang="ru-RU" smtClean="0"/>
              <a:t>‹#›</a:t>
            </a:fld>
            <a:endParaRPr lang="ru-RU"/>
          </a:p>
        </p:txBody>
      </p:sp>
    </p:spTree>
    <p:extLst>
      <p:ext uri="{BB962C8B-B14F-4D97-AF65-F5344CB8AC3E}">
        <p14:creationId xmlns:p14="http://schemas.microsoft.com/office/powerpoint/2010/main" val="8921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87363" y="1239838"/>
            <a:ext cx="5935662" cy="3340100"/>
          </a:xfrm>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AB48D910-C084-4375-B87F-290395B47268}" type="slidenum">
              <a:rPr lang="ru-RU" smtClean="0"/>
              <a:pPr/>
              <a:t>2</a:t>
            </a:fld>
            <a:endParaRPr lang="ru-RU"/>
          </a:p>
        </p:txBody>
      </p:sp>
    </p:spTree>
    <p:extLst>
      <p:ext uri="{BB962C8B-B14F-4D97-AF65-F5344CB8AC3E}">
        <p14:creationId xmlns:p14="http://schemas.microsoft.com/office/powerpoint/2010/main" val="60922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706327F-9E2C-49E1-BFF1-D6AB0EB4E3B0}" type="slidenum">
              <a:rPr lang="ru-RU" smtClean="0"/>
              <a:t>17</a:t>
            </a:fld>
            <a:endParaRPr lang="ru-RU"/>
          </a:p>
        </p:txBody>
      </p:sp>
    </p:spTree>
    <p:extLst>
      <p:ext uri="{BB962C8B-B14F-4D97-AF65-F5344CB8AC3E}">
        <p14:creationId xmlns:p14="http://schemas.microsoft.com/office/powerpoint/2010/main" val="3410474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 xmlns:a16="http://schemas.microsoft.com/office/drawing/2014/main" id="{32F8EDCF-3979-41F7-BD55-BB5BBB9BBD40}"/>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Effect>
                      <a14:brightnessContrast bright="-3000" contrast="43000"/>
                    </a14:imgEffect>
                  </a14:imgLayer>
                </a14:imgProps>
              </a:ext>
            </a:extLst>
          </a:blip>
          <a:stretch>
            <a:fillRect/>
          </a:stretch>
        </p:blipFill>
        <p:spPr>
          <a:xfrm>
            <a:off x="2467" y="0"/>
            <a:ext cx="12187066" cy="6858000"/>
          </a:xfrm>
          <a:prstGeom prst="rect">
            <a:avLst/>
          </a:prstGeom>
        </p:spPr>
      </p:pic>
      <p:pic>
        <p:nvPicPr>
          <p:cNvPr id="31" name="Graphic 30">
            <a:extLst>
              <a:ext uri="{FF2B5EF4-FFF2-40B4-BE49-F238E27FC236}">
                <a16:creationId xmlns="" xmlns:a16="http://schemas.microsoft.com/office/drawing/2014/main" id="{600ECAF2-0587-4773-A8C1-4D6880FB46E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4862367">
            <a:off x="4738062" y="-373691"/>
            <a:ext cx="12236594" cy="7605383"/>
          </a:xfrm>
          <a:prstGeom prst="rect">
            <a:avLst/>
          </a:prstGeom>
        </p:spPr>
      </p:pic>
      <p:sp>
        <p:nvSpPr>
          <p:cNvPr id="2" name="Title 1">
            <a:extLst>
              <a:ext uri="{FF2B5EF4-FFF2-40B4-BE49-F238E27FC236}">
                <a16:creationId xmlns="" xmlns:a16="http://schemas.microsoft.com/office/drawing/2014/main"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 xmlns:a16="http://schemas.microsoft.com/office/drawing/2014/main"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 xmlns:a16="http://schemas.microsoft.com/office/drawing/2014/main"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 xmlns:a16="http://schemas.microsoft.com/office/drawing/2014/main"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 xmlns:a16="http://schemas.microsoft.com/office/drawing/2014/main"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2" name="Graphic 11">
            <a:extLst>
              <a:ext uri="{FF2B5EF4-FFF2-40B4-BE49-F238E27FC236}">
                <a16:creationId xmlns="" xmlns:a16="http://schemas.microsoft.com/office/drawing/2014/main" id="{4EF3EC6F-C1C3-4A34-A49E-2140E8798FD3}"/>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732815" y="752475"/>
            <a:ext cx="5080001" cy="5080001"/>
          </a:xfrm>
          <a:prstGeom prst="rect">
            <a:avLst/>
          </a:prstGeom>
        </p:spPr>
      </p:pic>
      <p:pic>
        <p:nvPicPr>
          <p:cNvPr id="4" name="Рисунок 3">
            <a:extLst>
              <a:ext uri="{FF2B5EF4-FFF2-40B4-BE49-F238E27FC236}">
                <a16:creationId xmlns="" xmlns:a16="http://schemas.microsoft.com/office/drawing/2014/main" id="{9E4F7286-A239-DD81-BF01-75877A7B36B8}"/>
              </a:ext>
            </a:extLst>
          </p:cNvPr>
          <p:cNvPicPr>
            <a:picLocks noChangeAspect="1"/>
          </p:cNvPicPr>
          <p:nvPr userDrawn="1"/>
        </p:nvPicPr>
        <p:blipFill>
          <a:blip r:embed="rId8"/>
          <a:stretch>
            <a:fillRect/>
          </a:stretch>
        </p:blipFill>
        <p:spPr>
          <a:xfrm>
            <a:off x="172742" y="93230"/>
            <a:ext cx="2226063" cy="821170"/>
          </a:xfrm>
          <a:prstGeom prst="rect">
            <a:avLst/>
          </a:prstGeom>
        </p:spPr>
      </p:pic>
    </p:spTree>
    <p:extLst>
      <p:ext uri="{BB962C8B-B14F-4D97-AF65-F5344CB8AC3E}">
        <p14:creationId xmlns:p14="http://schemas.microsoft.com/office/powerpoint/2010/main" val="237750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Колонка и бабл">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DB521EB3-2623-4D19-8CFB-BC2369EED61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12" name="Скругленный прямоугольник 33">
            <a:extLst>
              <a:ext uri="{FF2B5EF4-FFF2-40B4-BE49-F238E27FC236}">
                <a16:creationId xmlns="" xmlns:a16="http://schemas.microsoft.com/office/drawing/2014/main" id="{9A409869-6018-47A6-B49B-23C2F6540AAB}"/>
              </a:ext>
            </a:extLst>
          </p:cNvPr>
          <p:cNvSpPr/>
          <p:nvPr userDrawn="1"/>
        </p:nvSpPr>
        <p:spPr>
          <a:xfrm>
            <a:off x="7866063" y="1098097"/>
            <a:ext cx="5117407" cy="4865007"/>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7" name="Slide Number Placeholder 6">
            <a:extLst>
              <a:ext uri="{FF2B5EF4-FFF2-40B4-BE49-F238E27FC236}">
                <a16:creationId xmlns="" xmlns:a16="http://schemas.microsoft.com/office/drawing/2014/main" id="{696F51D3-1D48-4B4F-831E-26FFA425D447}"/>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9" name="Rectangle 8">
            <a:extLst>
              <a:ext uri="{FF2B5EF4-FFF2-40B4-BE49-F238E27FC236}">
                <a16:creationId xmlns="" xmlns:a16="http://schemas.microsoft.com/office/drawing/2014/main" id="{F974BFB6-1DD5-4B25-927C-CD7D7A1E7EF8}"/>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itle 2">
            <a:extLst>
              <a:ext uri="{FF2B5EF4-FFF2-40B4-BE49-F238E27FC236}">
                <a16:creationId xmlns="" xmlns:a16="http://schemas.microsoft.com/office/drawing/2014/main" id="{DD9EF67E-4F30-4336-935D-9CEC43D400DC}"/>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8" name="Text Placeholder 18">
            <a:extLst>
              <a:ext uri="{FF2B5EF4-FFF2-40B4-BE49-F238E27FC236}">
                <a16:creationId xmlns="" xmlns:a16="http://schemas.microsoft.com/office/drawing/2014/main" id="{A21A71B5-7B65-4C24-9580-57E6AA1488F1}"/>
              </a:ext>
            </a:extLst>
          </p:cNvPr>
          <p:cNvSpPr>
            <a:spLocks noGrp="1"/>
          </p:cNvSpPr>
          <p:nvPr>
            <p:ph type="body" sz="quarter" idx="13"/>
          </p:nvPr>
        </p:nvSpPr>
        <p:spPr>
          <a:xfrm>
            <a:off x="971550" y="1323975"/>
            <a:ext cx="6300107" cy="4524829"/>
          </a:xfrm>
        </p:spPr>
        <p:txBody>
          <a:bodyPr>
            <a:normAutofit/>
          </a:bodyPr>
          <a:lstStyle>
            <a:lvl1pPr marL="228600" indent="-228600">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21" name="Text Placeholder 18">
            <a:extLst>
              <a:ext uri="{FF2B5EF4-FFF2-40B4-BE49-F238E27FC236}">
                <a16:creationId xmlns="" xmlns:a16="http://schemas.microsoft.com/office/drawing/2014/main" id="{9B48F3C9-23C7-41D2-9897-A3F464FE3448}"/>
              </a:ext>
            </a:extLst>
          </p:cNvPr>
          <p:cNvSpPr>
            <a:spLocks noGrp="1"/>
          </p:cNvSpPr>
          <p:nvPr>
            <p:ph type="body" sz="quarter" idx="14"/>
          </p:nvPr>
        </p:nvSpPr>
        <p:spPr>
          <a:xfrm>
            <a:off x="8323812" y="2134067"/>
            <a:ext cx="3441699" cy="3369582"/>
          </a:xfrm>
        </p:spPr>
        <p:txBody>
          <a:bodyPr>
            <a:normAutofit/>
          </a:bodyPr>
          <a:lstStyle>
            <a:lvl1pPr marL="228600" indent="-228600">
              <a:spcBef>
                <a:spcPts val="0"/>
              </a:spcBef>
              <a:spcAft>
                <a:spcPts val="800"/>
              </a:spcAft>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5" name="Text Placeholder 4">
            <a:extLst>
              <a:ext uri="{FF2B5EF4-FFF2-40B4-BE49-F238E27FC236}">
                <a16:creationId xmlns="" xmlns:a16="http://schemas.microsoft.com/office/drawing/2014/main" id="{215A7B60-5AB2-4827-A7D4-D25E15A6A827}"/>
              </a:ext>
            </a:extLst>
          </p:cNvPr>
          <p:cNvSpPr>
            <a:spLocks noGrp="1"/>
          </p:cNvSpPr>
          <p:nvPr>
            <p:ph type="body" sz="quarter" idx="15"/>
          </p:nvPr>
        </p:nvSpPr>
        <p:spPr>
          <a:xfrm>
            <a:off x="8323811" y="1302669"/>
            <a:ext cx="3441700" cy="571500"/>
          </a:xfrm>
        </p:spPr>
        <p:txBody>
          <a:bodyPr anchor="ctr">
            <a:noAutofit/>
          </a:bodyPr>
          <a:lstStyle>
            <a:lvl1pPr marL="0" indent="0">
              <a:buNone/>
              <a:defRPr sz="2400" b="1">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endParaRPr lang="ru-RU" dirty="0"/>
          </a:p>
        </p:txBody>
      </p:sp>
      <p:pic>
        <p:nvPicPr>
          <p:cNvPr id="14" name="Graphic 13">
            <a:extLst>
              <a:ext uri="{FF2B5EF4-FFF2-40B4-BE49-F238E27FC236}">
                <a16:creationId xmlns="" xmlns:a16="http://schemas.microsoft.com/office/drawing/2014/main" id="{A3BF2925-A944-4DEF-BDE1-1973DF8BFA4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16721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Пустой слайд с подвалом">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CDF2037-6562-4039-80B1-04012E84ED8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2" name="Title 1">
            <a:extLst>
              <a:ext uri="{FF2B5EF4-FFF2-40B4-BE49-F238E27FC236}">
                <a16:creationId xmlns="" xmlns:a16="http://schemas.microsoft.com/office/drawing/2014/main" id="{1ECC1A73-63C3-4376-B0A7-A4532D7510AD}"/>
              </a:ext>
            </a:extLst>
          </p:cNvPr>
          <p:cNvSpPr>
            <a:spLocks noGrp="1"/>
          </p:cNvSpPr>
          <p:nvPr>
            <p:ph type="title"/>
          </p:nvPr>
        </p:nvSpPr>
        <p:spPr/>
        <p:txBody>
          <a:bodyPr>
            <a:normAutofit/>
          </a:bodyPr>
          <a:lstStyle>
            <a:lvl1pPr>
              <a:defRPr sz="2800"/>
            </a:lvl1pPr>
          </a:lstStyle>
          <a:p>
            <a:r>
              <a:rPr lang="en-US" dirty="0"/>
              <a:t>Click to edit Master title style</a:t>
            </a:r>
            <a:endParaRPr lang="ru-RU" dirty="0"/>
          </a:p>
        </p:txBody>
      </p:sp>
      <p:sp>
        <p:nvSpPr>
          <p:cNvPr id="8" name="Slide Number Placeholder 6">
            <a:extLst>
              <a:ext uri="{FF2B5EF4-FFF2-40B4-BE49-F238E27FC236}">
                <a16:creationId xmlns="" xmlns:a16="http://schemas.microsoft.com/office/drawing/2014/main" id="{F89B92AE-557D-452C-87E8-14E80D823F41}"/>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254003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8A0942D5-EDF5-4E10-9FC1-29A2A9EDCC10}"/>
              </a:ext>
            </a:extLst>
          </p:cNvPr>
          <p:cNvSpPr>
            <a:spLocks noGrp="1"/>
          </p:cNvSpPr>
          <p:nvPr>
            <p:ph type="sldNum" sz="quarter" idx="10"/>
          </p:nvPr>
        </p:nvSpPr>
        <p:spPr>
          <a:xfrm>
            <a:off x="8610600" y="6356350"/>
            <a:ext cx="2743200" cy="365125"/>
          </a:xfrm>
        </p:spPr>
        <p:txBody>
          <a:bodyPr/>
          <a:lstStyle>
            <a:lvl1pPr>
              <a:defRPr sz="1400" b="1">
                <a:solidFill>
                  <a:schemeClr val="tx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93582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38200" y="6356355"/>
            <a:ext cx="2743200" cy="365125"/>
          </a:xfrm>
          <a:prstGeom prst="rect">
            <a:avLst/>
          </a:prstGeom>
        </p:spPr>
        <p:txBody>
          <a:bodyPr/>
          <a:lstStyle/>
          <a:p>
            <a:fld id="{214298AA-6909-48F0-BAC8-53EF49316B74}" type="datetime1">
              <a:rPr lang="ru-RU" smtClean="0"/>
              <a:t>28.12.2022</a:t>
            </a:fld>
            <a:endParaRPr lang="ru-RU"/>
          </a:p>
        </p:txBody>
      </p:sp>
      <p:sp>
        <p:nvSpPr>
          <p:cNvPr id="5" name="Footer Placeholder 4"/>
          <p:cNvSpPr>
            <a:spLocks noGrp="1"/>
          </p:cNvSpPr>
          <p:nvPr>
            <p:ph type="ftr" sz="quarter" idx="11"/>
          </p:nvPr>
        </p:nvSpPr>
        <p:spPr>
          <a:xfrm>
            <a:off x="4038600" y="6356355"/>
            <a:ext cx="4114800" cy="365125"/>
          </a:xfrm>
          <a:prstGeom prst="rect">
            <a:avLst/>
          </a:prstGeom>
        </p:spPr>
        <p:txBody>
          <a:bodyPr/>
          <a:lstStyle/>
          <a:p>
            <a:endParaRPr lang="ru-RU"/>
          </a:p>
        </p:txBody>
      </p:sp>
      <p:sp>
        <p:nvSpPr>
          <p:cNvPr id="6" name="Slide Number Placeholder 5"/>
          <p:cNvSpPr>
            <a:spLocks noGrp="1"/>
          </p:cNvSpPr>
          <p:nvPr>
            <p:ph type="sldNum" sz="quarter" idx="12"/>
          </p:nvPr>
        </p:nvSpPr>
        <p:spPr/>
        <p:txBody>
          <a:bodyPr/>
          <a:lstStyle/>
          <a:p>
            <a:fld id="{92844BF3-3CCC-724F-86E6-470E5984A0EA}" type="slidenum">
              <a:rPr lang="ru-RU" smtClean="0"/>
              <a:t>‹#›</a:t>
            </a:fld>
            <a:endParaRPr lang="ru-RU"/>
          </a:p>
        </p:txBody>
      </p:sp>
    </p:spTree>
    <p:extLst>
      <p:ext uri="{BB962C8B-B14F-4D97-AF65-F5344CB8AC3E}">
        <p14:creationId xmlns:p14="http://schemas.microsoft.com/office/powerpoint/2010/main" val="3144795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5" indent="0" algn="ctr">
              <a:buNone/>
              <a:defRPr sz="2000"/>
            </a:lvl2pPr>
            <a:lvl3pPr marL="914430" indent="0" algn="ctr">
              <a:buNone/>
              <a:defRPr sz="1800"/>
            </a:lvl3pPr>
            <a:lvl4pPr marL="1371645" indent="0" algn="ctr">
              <a:buNone/>
              <a:defRPr sz="1600"/>
            </a:lvl4pPr>
            <a:lvl5pPr marL="1828861" indent="0" algn="ctr">
              <a:buNone/>
              <a:defRPr sz="1600"/>
            </a:lvl5pPr>
            <a:lvl6pPr marL="2286075" indent="0" algn="ctr">
              <a:buNone/>
              <a:defRPr sz="1600"/>
            </a:lvl6pPr>
            <a:lvl7pPr marL="2743290" indent="0" algn="ctr">
              <a:buNone/>
              <a:defRPr sz="1600"/>
            </a:lvl7pPr>
            <a:lvl8pPr marL="3200505" indent="0" algn="ctr">
              <a:buNone/>
              <a:defRPr sz="1600"/>
            </a:lvl8pPr>
            <a:lvl9pPr marL="365772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838200" y="6356355"/>
            <a:ext cx="2743200" cy="365125"/>
          </a:xfrm>
          <a:prstGeom prst="rect">
            <a:avLst/>
          </a:prstGeom>
        </p:spPr>
        <p:txBody>
          <a:bodyPr/>
          <a:lstStyle/>
          <a:p>
            <a:fld id="{B56F4159-24F7-4588-A695-726E373CAE60}" type="datetime1">
              <a:rPr lang="ru-RU" smtClean="0"/>
              <a:t>28.12.2022</a:t>
            </a:fld>
            <a:endParaRPr lang="ru-RU"/>
          </a:p>
        </p:txBody>
      </p:sp>
      <p:sp>
        <p:nvSpPr>
          <p:cNvPr id="5" name="Footer Placeholder 4"/>
          <p:cNvSpPr>
            <a:spLocks noGrp="1"/>
          </p:cNvSpPr>
          <p:nvPr>
            <p:ph type="ftr" sz="quarter" idx="11"/>
          </p:nvPr>
        </p:nvSpPr>
        <p:spPr>
          <a:xfrm>
            <a:off x="4038600" y="6356355"/>
            <a:ext cx="4114800" cy="365125"/>
          </a:xfrm>
          <a:prstGeom prst="rect">
            <a:avLst/>
          </a:prstGeom>
        </p:spPr>
        <p:txBody>
          <a:bodyPr/>
          <a:lstStyle/>
          <a:p>
            <a:endParaRPr lang="ru-RU"/>
          </a:p>
        </p:txBody>
      </p:sp>
      <p:sp>
        <p:nvSpPr>
          <p:cNvPr id="6" name="Slide Number Placeholder 5"/>
          <p:cNvSpPr>
            <a:spLocks noGrp="1"/>
          </p:cNvSpPr>
          <p:nvPr>
            <p:ph type="sldNum" sz="quarter" idx="12"/>
          </p:nvPr>
        </p:nvSpPr>
        <p:spPr/>
        <p:txBody>
          <a:bodyPr/>
          <a:lstStyle/>
          <a:p>
            <a:fld id="{92844BF3-3CCC-724F-86E6-470E5984A0EA}" type="slidenum">
              <a:rPr lang="ru-RU" smtClean="0"/>
              <a:t>‹#›</a:t>
            </a:fld>
            <a:endParaRPr lang="ru-RU"/>
          </a:p>
        </p:txBody>
      </p:sp>
    </p:spTree>
    <p:extLst>
      <p:ext uri="{BB962C8B-B14F-4D97-AF65-F5344CB8AC3E}">
        <p14:creationId xmlns:p14="http://schemas.microsoft.com/office/powerpoint/2010/main" val="64540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_2">
    <p:bg>
      <p:bgPr>
        <a:solidFill>
          <a:srgbClr val="FFFFFF"/>
        </a:solidFill>
        <a:effectLst/>
      </p:bgPr>
    </p:bg>
    <p:spTree>
      <p:nvGrpSpPr>
        <p:cNvPr id="1" name=""/>
        <p:cNvGrpSpPr/>
        <p:nvPr/>
      </p:nvGrpSpPr>
      <p:grpSpPr>
        <a:xfrm>
          <a:off x="0" y="0"/>
          <a:ext cx="0" cy="0"/>
          <a:chOff x="0" y="0"/>
          <a:chExt cx="0" cy="0"/>
        </a:xfrm>
      </p:grpSpPr>
      <p:pic>
        <p:nvPicPr>
          <p:cNvPr id="12" name="Рисунок 11">
            <a:extLst>
              <a:ext uri="{FF2B5EF4-FFF2-40B4-BE49-F238E27FC236}">
                <a16:creationId xmlns="" xmlns:a16="http://schemas.microsoft.com/office/drawing/2014/main" id="{B5124AE1-3373-448C-80E2-E9265CF5F063}"/>
              </a:ext>
            </a:extLst>
          </p:cNvPr>
          <p:cNvPicPr>
            <a:picLocks noChangeAspect="1"/>
          </p:cNvPicPr>
          <p:nvPr userDrawn="1"/>
        </p:nvPicPr>
        <p:blipFill rotWithShape="1">
          <a:blip r:embed="rId2"/>
          <a:srcRect l="7604" t="4749" r="28361" b="2554"/>
          <a:stretch/>
        </p:blipFill>
        <p:spPr>
          <a:xfrm>
            <a:off x="0" y="-1"/>
            <a:ext cx="12192000" cy="6858001"/>
          </a:xfrm>
          <a:prstGeom prst="rect">
            <a:avLst/>
          </a:prstGeom>
        </p:spPr>
      </p:pic>
      <p:pic>
        <p:nvPicPr>
          <p:cNvPr id="13" name="Рисунок 3">
            <a:extLst>
              <a:ext uri="{FF2B5EF4-FFF2-40B4-BE49-F238E27FC236}">
                <a16:creationId xmlns="" xmlns:a16="http://schemas.microsoft.com/office/drawing/2014/main" id="{EB23B8DB-BC73-45EA-A03C-A38BD4EB81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0750"/>
          <a:stretch/>
        </p:blipFill>
        <p:spPr>
          <a:xfrm>
            <a:off x="6408940" y="-1397790"/>
            <a:ext cx="7778006" cy="8953500"/>
          </a:xfrm>
          <a:prstGeom prst="rect">
            <a:avLst/>
          </a:prstGeom>
        </p:spPr>
      </p:pic>
      <p:sp>
        <p:nvSpPr>
          <p:cNvPr id="2" name="Title 1">
            <a:extLst>
              <a:ext uri="{FF2B5EF4-FFF2-40B4-BE49-F238E27FC236}">
                <a16:creationId xmlns="" xmlns:a16="http://schemas.microsoft.com/office/drawing/2014/main"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 xmlns:a16="http://schemas.microsoft.com/office/drawing/2014/main"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 xmlns:a16="http://schemas.microsoft.com/office/drawing/2014/main"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 xmlns:a16="http://schemas.microsoft.com/office/drawing/2014/main"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 xmlns:a16="http://schemas.microsoft.com/office/drawing/2014/main"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4" name="Рисунок 13">
            <a:extLst>
              <a:ext uri="{FF2B5EF4-FFF2-40B4-BE49-F238E27FC236}">
                <a16:creationId xmlns="" xmlns:a16="http://schemas.microsoft.com/office/drawing/2014/main" id="{1DD942AD-C424-7CE0-7B0D-B50DF65F33D8}"/>
              </a:ext>
            </a:extLst>
          </p:cNvPr>
          <p:cNvPicPr>
            <a:picLocks noChangeAspect="1"/>
          </p:cNvPicPr>
          <p:nvPr userDrawn="1"/>
        </p:nvPicPr>
        <p:blipFill>
          <a:blip r:embed="rId4"/>
          <a:stretch>
            <a:fillRect/>
          </a:stretch>
        </p:blipFill>
        <p:spPr>
          <a:xfrm>
            <a:off x="172742" y="93230"/>
            <a:ext cx="2226063" cy="821170"/>
          </a:xfrm>
          <a:prstGeom prst="rect">
            <a:avLst/>
          </a:prstGeom>
        </p:spPr>
      </p:pic>
    </p:spTree>
    <p:extLst>
      <p:ext uri="{BB962C8B-B14F-4D97-AF65-F5344CB8AC3E}">
        <p14:creationId xmlns:p14="http://schemas.microsoft.com/office/powerpoint/2010/main" val="213278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чало нового раздела">
    <p:spTree>
      <p:nvGrpSpPr>
        <p:cNvPr id="1" name=""/>
        <p:cNvGrpSpPr/>
        <p:nvPr/>
      </p:nvGrpSpPr>
      <p:grpSpPr>
        <a:xfrm>
          <a:off x="0" y="0"/>
          <a:ext cx="0" cy="0"/>
          <a:chOff x="0" y="0"/>
          <a:chExt cx="0" cy="0"/>
        </a:xfrm>
      </p:grpSpPr>
      <p:pic>
        <p:nvPicPr>
          <p:cNvPr id="10" name="Рисунок 4">
            <a:extLst>
              <a:ext uri="{FF2B5EF4-FFF2-40B4-BE49-F238E27FC236}">
                <a16:creationId xmlns="" xmlns:a16="http://schemas.microsoft.com/office/drawing/2014/main" id="{68DBB5B4-50CD-1B4B-8975-3DEEE9D085D6}"/>
              </a:ext>
            </a:extLst>
          </p:cNvPr>
          <p:cNvPicPr>
            <a:picLocks noChangeAspect="1"/>
          </p:cNvPicPr>
          <p:nvPr userDrawn="1"/>
        </p:nvPicPr>
        <p:blipFill rotWithShape="1">
          <a:blip r:embed="rId2"/>
          <a:srcRect l="1299" t="8615" r="33866" b="8615"/>
          <a:stretch/>
        </p:blipFill>
        <p:spPr>
          <a:xfrm>
            <a:off x="-1" y="0"/>
            <a:ext cx="12192001" cy="6858000"/>
          </a:xfrm>
          <a:prstGeom prst="rect">
            <a:avLst/>
          </a:prstGeom>
        </p:spPr>
      </p:pic>
      <p:pic>
        <p:nvPicPr>
          <p:cNvPr id="11" name="Рисунок 1">
            <a:extLst>
              <a:ext uri="{FF2B5EF4-FFF2-40B4-BE49-F238E27FC236}">
                <a16:creationId xmlns="" xmlns:a16="http://schemas.microsoft.com/office/drawing/2014/main" id="{B21E28F3-63B0-F946-83F8-40141C88A2AA}"/>
              </a:ext>
            </a:extLst>
          </p:cNvPr>
          <p:cNvPicPr>
            <a:picLocks noChangeAspect="1"/>
          </p:cNvPicPr>
          <p:nvPr userDrawn="1"/>
        </p:nvPicPr>
        <p:blipFill>
          <a:blip r:embed="rId3"/>
          <a:stretch>
            <a:fillRect/>
          </a:stretch>
        </p:blipFill>
        <p:spPr>
          <a:xfrm rot="1772176">
            <a:off x="4133233" y="242330"/>
            <a:ext cx="12478979" cy="7749842"/>
          </a:xfrm>
          <a:prstGeom prst="rect">
            <a:avLst/>
          </a:prstGeom>
        </p:spPr>
      </p:pic>
      <p:sp>
        <p:nvSpPr>
          <p:cNvPr id="2" name="Title 1">
            <a:extLst>
              <a:ext uri="{FF2B5EF4-FFF2-40B4-BE49-F238E27FC236}">
                <a16:creationId xmlns="" xmlns:a16="http://schemas.microsoft.com/office/drawing/2014/main" id="{E6C7D33B-D79A-4D27-9A63-115EBBA5C567}"/>
              </a:ext>
            </a:extLst>
          </p:cNvPr>
          <p:cNvSpPr>
            <a:spLocks noGrp="1"/>
          </p:cNvSpPr>
          <p:nvPr userDrawn="1">
            <p:ph type="title"/>
          </p:nvPr>
        </p:nvSpPr>
        <p:spPr>
          <a:xfrm>
            <a:off x="442913" y="1264514"/>
            <a:ext cx="6101721" cy="2852737"/>
          </a:xfrm>
        </p:spPr>
        <p:txBody>
          <a:bodyPr anchor="t">
            <a:normAutofit/>
          </a:bodyPr>
          <a:lstStyle>
            <a:lvl1pPr algn="l">
              <a:defRPr sz="2400" b="1">
                <a:solidFill>
                  <a:srgbClr val="000000"/>
                </a:solidFill>
              </a:defRPr>
            </a:lvl1pPr>
          </a:lstStyle>
          <a:p>
            <a:r>
              <a:rPr lang="en-US" dirty="0"/>
              <a:t>Click to edit Master title style</a:t>
            </a:r>
            <a:endParaRPr lang="ru-RU" dirty="0"/>
          </a:p>
        </p:txBody>
      </p:sp>
      <p:sp>
        <p:nvSpPr>
          <p:cNvPr id="7" name="Slide Number Placeholder 6">
            <a:extLst>
              <a:ext uri="{FF2B5EF4-FFF2-40B4-BE49-F238E27FC236}">
                <a16:creationId xmlns="" xmlns:a16="http://schemas.microsoft.com/office/drawing/2014/main" id="{AA8590D6-A175-4CC3-AA1C-C2F78C4BE943}"/>
              </a:ext>
            </a:extLst>
          </p:cNvPr>
          <p:cNvSpPr>
            <a:spLocks noGrp="1"/>
          </p:cNvSpPr>
          <p:nvPr userDrawn="1">
            <p:ph type="sldNum" sz="quarter" idx="10"/>
          </p:nvPr>
        </p:nvSpPr>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3325099050"/>
      </p:ext>
    </p:extLst>
  </p:cSld>
  <p:clrMapOvr>
    <a:masterClrMapping/>
  </p:clrMapOvr>
  <p:extLst>
    <p:ext uri="{DCECCB84-F9BA-43D5-87BE-67443E8EF086}">
      <p15:sldGuideLst xmlns:p15="http://schemas.microsoft.com/office/powerpoint/2012/main" xmlns="">
        <p15:guide id="1" pos="2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9" name="Text Placeholder 18">
            <a:extLst>
              <a:ext uri="{FF2B5EF4-FFF2-40B4-BE49-F238E27FC236}">
                <a16:creationId xmlns="" xmlns:a16="http://schemas.microsoft.com/office/drawing/2014/main" id="{BE3871F9-012E-4CA1-B5B3-003F9F793BA7}"/>
              </a:ext>
            </a:extLst>
          </p:cNvPr>
          <p:cNvSpPr>
            <a:spLocks noGrp="1"/>
          </p:cNvSpPr>
          <p:nvPr>
            <p:ph type="body" sz="quarter" idx="11"/>
          </p:nvPr>
        </p:nvSpPr>
        <p:spPr>
          <a:xfrm>
            <a:off x="962024" y="1323975"/>
            <a:ext cx="10525125" cy="4895850"/>
          </a:xfrm>
        </p:spPr>
        <p:txBody>
          <a:bodyPr>
            <a:normAutofit/>
          </a:bodyPr>
          <a:lstStyle>
            <a:lvl1pPr marL="228600" indent="-228600">
              <a:lnSpc>
                <a:spcPct val="100000"/>
              </a:lnSpc>
              <a:spcAft>
                <a:spcPts val="600"/>
              </a:spcAft>
              <a:buClr>
                <a:schemeClr val="tx2"/>
              </a:buClr>
              <a:buFont typeface="Arial" panose="020B0604020202020204" pitchFamily="34" charset="0"/>
              <a:buChar char="•"/>
              <a:defRPr sz="1800">
                <a:solidFill>
                  <a:srgbClr val="000000"/>
                </a:solidFill>
              </a:defRPr>
            </a:lvl1pPr>
            <a:lvl2pPr marL="685800" indent="-228600">
              <a:lnSpc>
                <a:spcPct val="100000"/>
              </a:lnSpc>
              <a:spcAft>
                <a:spcPts val="600"/>
              </a:spcAft>
              <a:buClr>
                <a:schemeClr val="tx2"/>
              </a:buClr>
              <a:buFont typeface="Arial" panose="020B0604020202020204" pitchFamily="34" charset="0"/>
              <a:buChar char="•"/>
              <a:defRPr sz="1800">
                <a:solidFill>
                  <a:srgbClr val="000000"/>
                </a:solidFill>
              </a:defRPr>
            </a:lvl2pPr>
            <a:lvl3pPr marL="1143000" indent="-228600">
              <a:lnSpc>
                <a:spcPct val="100000"/>
              </a:lnSpc>
              <a:spcAft>
                <a:spcPts val="600"/>
              </a:spcAft>
              <a:buClr>
                <a:schemeClr val="tx2"/>
              </a:buClr>
              <a:buFont typeface="Arial" panose="020B0604020202020204" pitchFamily="34" charset="0"/>
              <a:buChar char="•"/>
              <a:defRPr sz="1800">
                <a:solidFill>
                  <a:srgbClr val="000000"/>
                </a:solidFill>
              </a:defRPr>
            </a:lvl3pPr>
            <a:lvl4pPr marL="1600200" indent="-228600">
              <a:lnSpc>
                <a:spcPct val="100000"/>
              </a:lnSpc>
              <a:spcAft>
                <a:spcPts val="600"/>
              </a:spcAft>
              <a:buClr>
                <a:schemeClr val="tx2"/>
              </a:buClr>
              <a:buFont typeface="Arial" panose="020B0604020202020204" pitchFamily="34" charset="0"/>
              <a:buChar char="•"/>
              <a:defRPr sz="1800">
                <a:solidFill>
                  <a:srgbClr val="000000"/>
                </a:solidFill>
              </a:defRPr>
            </a:lvl4pPr>
            <a:lvl5pPr marL="2057400" indent="-228600">
              <a:lnSpc>
                <a:spcPct val="100000"/>
              </a:lnSpc>
              <a:spcAft>
                <a:spcPts val="600"/>
              </a:spcAft>
              <a:buClr>
                <a:schemeClr val="tx2"/>
              </a:buClr>
              <a:buFont typeface="Arial" panose="020B0604020202020204" pitchFamily="34" charset="0"/>
              <a:buChar cha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3" name="Graphic 2">
            <a:extLst>
              <a:ext uri="{FF2B5EF4-FFF2-40B4-BE49-F238E27FC236}">
                <a16:creationId xmlns="" xmlns:a16="http://schemas.microsoft.com/office/drawing/2014/main" id="{9B7282BB-B59B-48E2-AF8B-BEEF0562D3C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709215473"/>
      </p:ext>
    </p:extLst>
  </p:cSld>
  <p:clrMapOvr>
    <a:masterClrMapping/>
  </p:clrMapOvr>
  <p:extLst>
    <p:ext uri="{DCECCB84-F9BA-43D5-87BE-67443E8EF086}">
      <p15:sldGuideLst xmlns:p15="http://schemas.microsoft.com/office/powerpoint/2012/main" xmlns="">
        <p15:guide id="1" pos="7242" userDrawn="1">
          <p15:clr>
            <a:srgbClr val="FBAE40"/>
          </p15:clr>
        </p15:guide>
        <p15:guide id="2" pos="597" userDrawn="1">
          <p15:clr>
            <a:srgbClr val="FBAE40"/>
          </p15:clr>
        </p15:guide>
        <p15:guide id="3" pos="2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9" name="Скругленный прямоугольник 33">
            <a:extLst>
              <a:ext uri="{FF2B5EF4-FFF2-40B4-BE49-F238E27FC236}">
                <a16:creationId xmlns="" xmlns:a16="http://schemas.microsoft.com/office/drawing/2014/main" id="{35180EAC-A932-4C50-B8BA-977FAADB65D5}"/>
              </a:ext>
            </a:extLst>
          </p:cNvPr>
          <p:cNvSpPr/>
          <p:nvPr userDrawn="1"/>
        </p:nvSpPr>
        <p:spPr>
          <a:xfrm>
            <a:off x="442913" y="1796869"/>
            <a:ext cx="11053762" cy="3114371"/>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11" name="TextBox 10">
            <a:extLst>
              <a:ext uri="{FF2B5EF4-FFF2-40B4-BE49-F238E27FC236}">
                <a16:creationId xmlns="" xmlns:a16="http://schemas.microsoft.com/office/drawing/2014/main" id="{04C18E83-D808-4986-B996-5910CFDB1DE9}"/>
              </a:ext>
            </a:extLst>
          </p:cNvPr>
          <p:cNvSpPr txBox="1"/>
          <p:nvPr userDrawn="1"/>
        </p:nvSpPr>
        <p:spPr>
          <a:xfrm>
            <a:off x="700671" y="1690507"/>
            <a:ext cx="494134" cy="3199658"/>
          </a:xfrm>
          <a:prstGeom prst="rect">
            <a:avLst/>
          </a:prstGeom>
          <a:noFill/>
        </p:spPr>
        <p:txBody>
          <a:bodyPr wrap="square" rtlCol="0">
            <a:spAutoFit/>
          </a:bodyPr>
          <a:lstStyle/>
          <a:p>
            <a:pPr>
              <a:lnSpc>
                <a:spcPct val="110000"/>
              </a:lnSpc>
            </a:pPr>
            <a:r>
              <a:rPr lang="ru-RU" sz="19900" dirty="0">
                <a:solidFill>
                  <a:srgbClr val="1890FB"/>
                </a:solidFill>
                <a:latin typeface="Arial" panose="020B0604020202020204" pitchFamily="34" charset="0"/>
                <a:cs typeface="Arial" panose="020B0604020202020204" pitchFamily="34" charset="0"/>
              </a:rPr>
              <a:t>!</a:t>
            </a:r>
            <a:endParaRPr lang="ru-RU" sz="199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B118BC87-99F1-4630-A112-B5116EB38433}"/>
              </a:ext>
            </a:extLst>
          </p:cNvPr>
          <p:cNvSpPr>
            <a:spLocks noGrp="1"/>
          </p:cNvSpPr>
          <p:nvPr>
            <p:ph type="body" sz="quarter" idx="11"/>
          </p:nvPr>
        </p:nvSpPr>
        <p:spPr>
          <a:xfrm>
            <a:off x="1879600" y="2227541"/>
            <a:ext cx="9029700" cy="2253025"/>
          </a:xfrm>
        </p:spPr>
        <p:txBody>
          <a:bodyPr/>
          <a:lstStyle>
            <a:lvl1pPr marL="0" indent="0">
              <a:buNone/>
              <a:defRPr b="0">
                <a:solidFill>
                  <a:srgbClr val="000000"/>
                </a:solidFill>
              </a:defRPr>
            </a:lvl1pPr>
          </a:lstStyle>
          <a:p>
            <a:pPr lvl="0"/>
            <a:endParaRPr lang="en-US" dirty="0"/>
          </a:p>
        </p:txBody>
      </p:sp>
      <p:pic>
        <p:nvPicPr>
          <p:cNvPr id="12" name="Graphic 11">
            <a:extLst>
              <a:ext uri="{FF2B5EF4-FFF2-40B4-BE49-F238E27FC236}">
                <a16:creationId xmlns="" xmlns:a16="http://schemas.microsoft.com/office/drawing/2014/main" id="{4C51396B-EE1F-4000-A317-FA1287DCFF3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4158211560"/>
      </p:ext>
    </p:extLst>
  </p:cSld>
  <p:clrMapOvr>
    <a:masterClrMapping/>
  </p:clrMapOvr>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23" name="Скругленный прямоугольник 62">
            <a:extLst>
              <a:ext uri="{FF2B5EF4-FFF2-40B4-BE49-F238E27FC236}">
                <a16:creationId xmlns="" xmlns:a16="http://schemas.microsoft.com/office/drawing/2014/main" id="{6F88CC8F-CF2E-4730-9A5B-0B168CF040FD}"/>
              </a:ext>
            </a:extLst>
          </p:cNvPr>
          <p:cNvSpPr/>
          <p:nvPr/>
        </p:nvSpPr>
        <p:spPr>
          <a:xfrm>
            <a:off x="9499600"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5" name="Скругленный прямоугольник 62">
            <a:extLst>
              <a:ext uri="{FF2B5EF4-FFF2-40B4-BE49-F238E27FC236}">
                <a16:creationId xmlns="" xmlns:a16="http://schemas.microsoft.com/office/drawing/2014/main" id="{96407B50-B7EF-468E-B043-31B1E8188E02}"/>
              </a:ext>
            </a:extLst>
          </p:cNvPr>
          <p:cNvSpPr/>
          <p:nvPr userDrawn="1"/>
        </p:nvSpPr>
        <p:spPr>
          <a:xfrm>
            <a:off x="7235429"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6" name="Скругленный прямоугольник 62">
            <a:extLst>
              <a:ext uri="{FF2B5EF4-FFF2-40B4-BE49-F238E27FC236}">
                <a16:creationId xmlns="" xmlns:a16="http://schemas.microsoft.com/office/drawing/2014/main" id="{FAAE2D12-3A60-49FA-9D17-4F3A5DEF32A9}"/>
              </a:ext>
            </a:extLst>
          </p:cNvPr>
          <p:cNvSpPr/>
          <p:nvPr userDrawn="1"/>
        </p:nvSpPr>
        <p:spPr>
          <a:xfrm>
            <a:off x="4971257"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7" name="Скругленный прямоугольник 62">
            <a:extLst>
              <a:ext uri="{FF2B5EF4-FFF2-40B4-BE49-F238E27FC236}">
                <a16:creationId xmlns="" xmlns:a16="http://schemas.microsoft.com/office/drawing/2014/main" id="{D20BBF88-8173-483F-9B6F-4F84C3851A84}"/>
              </a:ext>
            </a:extLst>
          </p:cNvPr>
          <p:cNvSpPr/>
          <p:nvPr userDrawn="1"/>
        </p:nvSpPr>
        <p:spPr>
          <a:xfrm>
            <a:off x="2707085"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8" name="Скругленный прямоугольник 62">
            <a:extLst>
              <a:ext uri="{FF2B5EF4-FFF2-40B4-BE49-F238E27FC236}">
                <a16:creationId xmlns="" xmlns:a16="http://schemas.microsoft.com/office/drawing/2014/main" id="{554D74F5-843B-4172-B410-43CCC36E5AD3}"/>
              </a:ext>
            </a:extLst>
          </p:cNvPr>
          <p:cNvSpPr/>
          <p:nvPr userDrawn="1"/>
        </p:nvSpPr>
        <p:spPr>
          <a:xfrm>
            <a:off x="442913"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3" name="Text Placeholder 2">
            <a:extLst>
              <a:ext uri="{FF2B5EF4-FFF2-40B4-BE49-F238E27FC236}">
                <a16:creationId xmlns="" xmlns:a16="http://schemas.microsoft.com/office/drawing/2014/main" id="{0F321A80-39A6-4E2F-AA2D-B1CEE8E54A27}"/>
              </a:ext>
            </a:extLst>
          </p:cNvPr>
          <p:cNvSpPr>
            <a:spLocks noGrp="1"/>
          </p:cNvSpPr>
          <p:nvPr>
            <p:ph type="body" sz="quarter" idx="11"/>
          </p:nvPr>
        </p:nvSpPr>
        <p:spPr>
          <a:xfrm>
            <a:off x="633413"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49" name="Text Placeholder 2">
            <a:extLst>
              <a:ext uri="{FF2B5EF4-FFF2-40B4-BE49-F238E27FC236}">
                <a16:creationId xmlns="" xmlns:a16="http://schemas.microsoft.com/office/drawing/2014/main" id="{908C485A-9681-448A-81BE-B6CA2642284E}"/>
              </a:ext>
            </a:extLst>
          </p:cNvPr>
          <p:cNvSpPr>
            <a:spLocks noGrp="1"/>
          </p:cNvSpPr>
          <p:nvPr>
            <p:ph type="body" sz="quarter" idx="12"/>
          </p:nvPr>
        </p:nvSpPr>
        <p:spPr>
          <a:xfrm>
            <a:off x="2897584" y="2057399"/>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0" name="Text Placeholder 2">
            <a:extLst>
              <a:ext uri="{FF2B5EF4-FFF2-40B4-BE49-F238E27FC236}">
                <a16:creationId xmlns="" xmlns:a16="http://schemas.microsoft.com/office/drawing/2014/main" id="{1A886CF5-5BF2-4036-93F4-DE5E09696D56}"/>
              </a:ext>
            </a:extLst>
          </p:cNvPr>
          <p:cNvSpPr>
            <a:spLocks noGrp="1"/>
          </p:cNvSpPr>
          <p:nvPr>
            <p:ph type="body" sz="quarter" idx="13"/>
          </p:nvPr>
        </p:nvSpPr>
        <p:spPr>
          <a:xfrm>
            <a:off x="5161756"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1" name="Text Placeholder 2">
            <a:extLst>
              <a:ext uri="{FF2B5EF4-FFF2-40B4-BE49-F238E27FC236}">
                <a16:creationId xmlns="" xmlns:a16="http://schemas.microsoft.com/office/drawing/2014/main" id="{95967238-8323-4F8D-ACA2-0762369D1177}"/>
              </a:ext>
            </a:extLst>
          </p:cNvPr>
          <p:cNvSpPr>
            <a:spLocks noGrp="1"/>
          </p:cNvSpPr>
          <p:nvPr>
            <p:ph type="body" sz="quarter" idx="14"/>
          </p:nvPr>
        </p:nvSpPr>
        <p:spPr>
          <a:xfrm>
            <a:off x="7425928"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2" name="Text Placeholder 2">
            <a:extLst>
              <a:ext uri="{FF2B5EF4-FFF2-40B4-BE49-F238E27FC236}">
                <a16:creationId xmlns="" xmlns:a16="http://schemas.microsoft.com/office/drawing/2014/main" id="{FF611DAC-2430-4D7B-88D5-B0E41282A578}"/>
              </a:ext>
            </a:extLst>
          </p:cNvPr>
          <p:cNvSpPr>
            <a:spLocks noGrp="1"/>
          </p:cNvSpPr>
          <p:nvPr>
            <p:ph type="body" sz="quarter" idx="15"/>
          </p:nvPr>
        </p:nvSpPr>
        <p:spPr>
          <a:xfrm>
            <a:off x="9690099"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3" name="Text Placeholder 2">
            <a:extLst>
              <a:ext uri="{FF2B5EF4-FFF2-40B4-BE49-F238E27FC236}">
                <a16:creationId xmlns="" xmlns:a16="http://schemas.microsoft.com/office/drawing/2014/main" id="{5FCFE675-B460-4BFA-97EA-2ADD07C8DC78}"/>
              </a:ext>
            </a:extLst>
          </p:cNvPr>
          <p:cNvSpPr>
            <a:spLocks noGrp="1"/>
          </p:cNvSpPr>
          <p:nvPr>
            <p:ph type="body" sz="quarter" idx="16"/>
          </p:nvPr>
        </p:nvSpPr>
        <p:spPr>
          <a:xfrm>
            <a:off x="633413" y="2728417"/>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4" name="Text Placeholder 2">
            <a:extLst>
              <a:ext uri="{FF2B5EF4-FFF2-40B4-BE49-F238E27FC236}">
                <a16:creationId xmlns="" xmlns:a16="http://schemas.microsoft.com/office/drawing/2014/main" id="{2A1AC4B5-EA60-4888-B12B-34E863943D54}"/>
              </a:ext>
            </a:extLst>
          </p:cNvPr>
          <p:cNvSpPr>
            <a:spLocks noGrp="1"/>
          </p:cNvSpPr>
          <p:nvPr>
            <p:ph type="body" sz="quarter" idx="17"/>
          </p:nvPr>
        </p:nvSpPr>
        <p:spPr>
          <a:xfrm>
            <a:off x="2897584"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5" name="Text Placeholder 2">
            <a:extLst>
              <a:ext uri="{FF2B5EF4-FFF2-40B4-BE49-F238E27FC236}">
                <a16:creationId xmlns="" xmlns:a16="http://schemas.microsoft.com/office/drawing/2014/main" id="{F859520D-EAC4-4A05-AB8F-9B59E5A6B932}"/>
              </a:ext>
            </a:extLst>
          </p:cNvPr>
          <p:cNvSpPr>
            <a:spLocks noGrp="1"/>
          </p:cNvSpPr>
          <p:nvPr>
            <p:ph type="body" sz="quarter" idx="18"/>
          </p:nvPr>
        </p:nvSpPr>
        <p:spPr>
          <a:xfrm>
            <a:off x="5161755"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8" name="Text Placeholder 2">
            <a:extLst>
              <a:ext uri="{FF2B5EF4-FFF2-40B4-BE49-F238E27FC236}">
                <a16:creationId xmlns="" xmlns:a16="http://schemas.microsoft.com/office/drawing/2014/main" id="{C423D06D-85F7-4DA5-9EB0-ACD94C8B9914}"/>
              </a:ext>
            </a:extLst>
          </p:cNvPr>
          <p:cNvSpPr>
            <a:spLocks noGrp="1"/>
          </p:cNvSpPr>
          <p:nvPr>
            <p:ph type="body" sz="quarter" idx="19"/>
          </p:nvPr>
        </p:nvSpPr>
        <p:spPr>
          <a:xfrm>
            <a:off x="742592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9" name="Text Placeholder 2">
            <a:extLst>
              <a:ext uri="{FF2B5EF4-FFF2-40B4-BE49-F238E27FC236}">
                <a16:creationId xmlns="" xmlns:a16="http://schemas.microsoft.com/office/drawing/2014/main" id="{B0BA10D8-09A3-40E5-9067-9E2AE1B406CD}"/>
              </a:ext>
            </a:extLst>
          </p:cNvPr>
          <p:cNvSpPr>
            <a:spLocks noGrp="1"/>
          </p:cNvSpPr>
          <p:nvPr>
            <p:ph type="body" sz="quarter" idx="20"/>
          </p:nvPr>
        </p:nvSpPr>
        <p:spPr>
          <a:xfrm>
            <a:off x="969009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0" name="Text Placeholder 2">
            <a:extLst>
              <a:ext uri="{FF2B5EF4-FFF2-40B4-BE49-F238E27FC236}">
                <a16:creationId xmlns="" xmlns:a16="http://schemas.microsoft.com/office/drawing/2014/main" id="{DD9F7850-CCAC-4F0E-BECD-95A4BBF8BD7F}"/>
              </a:ext>
            </a:extLst>
          </p:cNvPr>
          <p:cNvSpPr>
            <a:spLocks noGrp="1"/>
          </p:cNvSpPr>
          <p:nvPr>
            <p:ph type="body" sz="quarter" idx="21"/>
          </p:nvPr>
        </p:nvSpPr>
        <p:spPr>
          <a:xfrm>
            <a:off x="63341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1" name="Text Placeholder 2">
            <a:extLst>
              <a:ext uri="{FF2B5EF4-FFF2-40B4-BE49-F238E27FC236}">
                <a16:creationId xmlns="" xmlns:a16="http://schemas.microsoft.com/office/drawing/2014/main" id="{62538C65-07C8-4071-AB10-C6BBD364718D}"/>
              </a:ext>
            </a:extLst>
          </p:cNvPr>
          <p:cNvSpPr>
            <a:spLocks noGrp="1"/>
          </p:cNvSpPr>
          <p:nvPr>
            <p:ph type="body" sz="quarter" idx="22"/>
          </p:nvPr>
        </p:nvSpPr>
        <p:spPr>
          <a:xfrm>
            <a:off x="289758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2" name="Text Placeholder 2">
            <a:extLst>
              <a:ext uri="{FF2B5EF4-FFF2-40B4-BE49-F238E27FC236}">
                <a16:creationId xmlns="" xmlns:a16="http://schemas.microsoft.com/office/drawing/2014/main" id="{5F019A42-02C8-48FA-A8A5-163591CD6688}"/>
              </a:ext>
            </a:extLst>
          </p:cNvPr>
          <p:cNvSpPr>
            <a:spLocks noGrp="1"/>
          </p:cNvSpPr>
          <p:nvPr>
            <p:ph type="body" sz="quarter" idx="23"/>
          </p:nvPr>
        </p:nvSpPr>
        <p:spPr>
          <a:xfrm>
            <a:off x="5161754"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3" name="Text Placeholder 2">
            <a:extLst>
              <a:ext uri="{FF2B5EF4-FFF2-40B4-BE49-F238E27FC236}">
                <a16:creationId xmlns="" xmlns:a16="http://schemas.microsoft.com/office/drawing/2014/main" id="{7E61C812-8A13-487B-8CDC-BD4804088A25}"/>
              </a:ext>
            </a:extLst>
          </p:cNvPr>
          <p:cNvSpPr>
            <a:spLocks noGrp="1"/>
          </p:cNvSpPr>
          <p:nvPr>
            <p:ph type="body" sz="quarter" idx="24"/>
          </p:nvPr>
        </p:nvSpPr>
        <p:spPr>
          <a:xfrm>
            <a:off x="742592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4" name="Text Placeholder 2">
            <a:extLst>
              <a:ext uri="{FF2B5EF4-FFF2-40B4-BE49-F238E27FC236}">
                <a16:creationId xmlns="" xmlns:a16="http://schemas.microsoft.com/office/drawing/2014/main" id="{4A9EFE13-9362-49EE-80D4-0155E4523E4C}"/>
              </a:ext>
            </a:extLst>
          </p:cNvPr>
          <p:cNvSpPr>
            <a:spLocks noGrp="1"/>
          </p:cNvSpPr>
          <p:nvPr>
            <p:ph type="body" sz="quarter" idx="25"/>
          </p:nvPr>
        </p:nvSpPr>
        <p:spPr>
          <a:xfrm>
            <a:off x="969009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pic>
        <p:nvPicPr>
          <p:cNvPr id="28" name="Graphic 27">
            <a:extLst>
              <a:ext uri="{FF2B5EF4-FFF2-40B4-BE49-F238E27FC236}">
                <a16:creationId xmlns="" xmlns:a16="http://schemas.microsoft.com/office/drawing/2014/main" id="{BD23FBFB-9113-455B-8ABB-EF8D168BFBD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433900524"/>
      </p:ext>
    </p:extLst>
  </p:cSld>
  <p:clrMapOvr>
    <a:masterClrMapping/>
  </p:clrMapOvr>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атовка для таблицы">
    <p:spTree>
      <p:nvGrpSpPr>
        <p:cNvPr id="1" name=""/>
        <p:cNvGrpSpPr/>
        <p:nvPr/>
      </p:nvGrpSpPr>
      <p:grpSpPr>
        <a:xfrm>
          <a:off x="0" y="0"/>
          <a:ext cx="0" cy="0"/>
          <a:chOff x="0" y="0"/>
          <a:chExt cx="0" cy="0"/>
        </a:xfrm>
      </p:grpSpPr>
      <p:sp>
        <p:nvSpPr>
          <p:cNvPr id="28" name="Slide Number Placeholder 6">
            <a:extLst>
              <a:ext uri="{FF2B5EF4-FFF2-40B4-BE49-F238E27FC236}">
                <a16:creationId xmlns="" xmlns:a16="http://schemas.microsoft.com/office/drawing/2014/main" id="{3FAE977E-2FF3-4512-BCA2-1CAA8FE9E932}"/>
              </a:ext>
            </a:extLst>
          </p:cNvPr>
          <p:cNvSpPr>
            <a:spLocks noGrp="1"/>
          </p:cNvSpPr>
          <p:nvPr>
            <p:ph type="sldNum" sz="quarter" idx="10"/>
          </p:nvPr>
        </p:nvSpPr>
        <p:spPr>
          <a:xfrm>
            <a:off x="9334499" y="6412657"/>
            <a:ext cx="2743200" cy="365125"/>
          </a:xfrm>
        </p:spPr>
        <p:txBody>
          <a:bodyPr/>
          <a:lstStyle>
            <a:lvl1pPr>
              <a:defRPr sz="1100" b="1">
                <a:solidFill>
                  <a:schemeClr val="tx1"/>
                </a:solidFill>
              </a:defRPr>
            </a:lvl1pPr>
          </a:lstStyle>
          <a:p>
            <a:fld id="{35ACA335-37F7-42C7-872A-92C3D7072F89}" type="slidenum">
              <a:rPr lang="ru-RU" smtClean="0"/>
              <a:pPr/>
              <a:t>‹#›</a:t>
            </a:fld>
            <a:endParaRPr lang="ru-RU" dirty="0"/>
          </a:p>
        </p:txBody>
      </p:sp>
      <p:sp>
        <p:nvSpPr>
          <p:cNvPr id="90" name="Text Placeholder 2">
            <a:extLst>
              <a:ext uri="{FF2B5EF4-FFF2-40B4-BE49-F238E27FC236}">
                <a16:creationId xmlns="" xmlns:a16="http://schemas.microsoft.com/office/drawing/2014/main" id="{A7A082F6-503B-4FB5-A900-940BD170DBAD}"/>
              </a:ext>
            </a:extLst>
          </p:cNvPr>
          <p:cNvSpPr>
            <a:spLocks noGrp="1"/>
          </p:cNvSpPr>
          <p:nvPr>
            <p:ph type="body" sz="quarter" idx="11"/>
          </p:nvPr>
        </p:nvSpPr>
        <p:spPr>
          <a:xfrm>
            <a:off x="4238625" y="1553646"/>
            <a:ext cx="3714750" cy="895350"/>
          </a:xfrm>
        </p:spPr>
        <p:txBody>
          <a:bodyPr>
            <a:normAutofit/>
          </a:bodyPr>
          <a:lstStyle>
            <a:lvl1pPr marL="0" indent="0">
              <a:buNone/>
              <a:defRPr sz="1200">
                <a:solidFill>
                  <a:srgbClr val="000000"/>
                </a:solidFill>
              </a:defRPr>
            </a:lvl1pPr>
          </a:lstStyle>
          <a:p>
            <a:endParaRPr lang="ru-RU" dirty="0"/>
          </a:p>
        </p:txBody>
      </p:sp>
      <p:sp>
        <p:nvSpPr>
          <p:cNvPr id="91" name="Text Placeholder 3">
            <a:extLst>
              <a:ext uri="{FF2B5EF4-FFF2-40B4-BE49-F238E27FC236}">
                <a16:creationId xmlns="" xmlns:a16="http://schemas.microsoft.com/office/drawing/2014/main" id="{08D1330B-9FF2-46F8-80AE-9F1F4E70A071}"/>
              </a:ext>
            </a:extLst>
          </p:cNvPr>
          <p:cNvSpPr>
            <a:spLocks noGrp="1"/>
          </p:cNvSpPr>
          <p:nvPr>
            <p:ph type="body" sz="quarter" idx="12"/>
          </p:nvPr>
        </p:nvSpPr>
        <p:spPr>
          <a:xfrm>
            <a:off x="4238625" y="2638726"/>
            <a:ext cx="3714750" cy="895350"/>
          </a:xfrm>
        </p:spPr>
        <p:txBody>
          <a:bodyPr>
            <a:normAutofit/>
          </a:bodyPr>
          <a:lstStyle>
            <a:lvl1pPr marL="0" indent="0">
              <a:buNone/>
              <a:defRPr sz="1200">
                <a:solidFill>
                  <a:srgbClr val="000000"/>
                </a:solidFill>
              </a:defRPr>
            </a:lvl1pPr>
          </a:lstStyle>
          <a:p>
            <a:endParaRPr lang="ru-RU"/>
          </a:p>
        </p:txBody>
      </p:sp>
      <p:sp>
        <p:nvSpPr>
          <p:cNvPr id="92" name="Text Placeholder 4">
            <a:extLst>
              <a:ext uri="{FF2B5EF4-FFF2-40B4-BE49-F238E27FC236}">
                <a16:creationId xmlns="" xmlns:a16="http://schemas.microsoft.com/office/drawing/2014/main" id="{A199F748-32C1-47C2-B3DB-B8321A5DB4A1}"/>
              </a:ext>
            </a:extLst>
          </p:cNvPr>
          <p:cNvSpPr>
            <a:spLocks noGrp="1"/>
          </p:cNvSpPr>
          <p:nvPr>
            <p:ph type="body" sz="quarter" idx="13"/>
          </p:nvPr>
        </p:nvSpPr>
        <p:spPr>
          <a:xfrm>
            <a:off x="4238625" y="3723806"/>
            <a:ext cx="3714750" cy="895350"/>
          </a:xfrm>
        </p:spPr>
        <p:txBody>
          <a:bodyPr>
            <a:normAutofit/>
          </a:bodyPr>
          <a:lstStyle>
            <a:lvl1pPr marL="0" indent="0">
              <a:buNone/>
              <a:defRPr sz="1200">
                <a:solidFill>
                  <a:srgbClr val="000000"/>
                </a:solidFill>
              </a:defRPr>
            </a:lvl1pPr>
          </a:lstStyle>
          <a:p>
            <a:endParaRPr lang="ru-RU"/>
          </a:p>
        </p:txBody>
      </p:sp>
      <p:sp>
        <p:nvSpPr>
          <p:cNvPr id="93" name="Text Placeholder 5">
            <a:extLst>
              <a:ext uri="{FF2B5EF4-FFF2-40B4-BE49-F238E27FC236}">
                <a16:creationId xmlns="" xmlns:a16="http://schemas.microsoft.com/office/drawing/2014/main" id="{9C3AAEB8-FB9E-4737-BDBD-C862CE73A097}"/>
              </a:ext>
            </a:extLst>
          </p:cNvPr>
          <p:cNvSpPr>
            <a:spLocks noGrp="1"/>
          </p:cNvSpPr>
          <p:nvPr>
            <p:ph type="body" sz="quarter" idx="14"/>
          </p:nvPr>
        </p:nvSpPr>
        <p:spPr>
          <a:xfrm>
            <a:off x="4238625" y="4808886"/>
            <a:ext cx="3714750" cy="895350"/>
          </a:xfrm>
        </p:spPr>
        <p:txBody>
          <a:bodyPr>
            <a:normAutofit/>
          </a:bodyPr>
          <a:lstStyle>
            <a:lvl1pPr marL="0" indent="0">
              <a:buNone/>
              <a:defRPr sz="1200">
                <a:solidFill>
                  <a:srgbClr val="000000"/>
                </a:solidFill>
              </a:defRPr>
            </a:lvl1pPr>
          </a:lstStyle>
          <a:p>
            <a:endParaRPr lang="ru-RU"/>
          </a:p>
        </p:txBody>
      </p:sp>
      <p:sp>
        <p:nvSpPr>
          <p:cNvPr id="94" name="Text Placeholder 6">
            <a:extLst>
              <a:ext uri="{FF2B5EF4-FFF2-40B4-BE49-F238E27FC236}">
                <a16:creationId xmlns="" xmlns:a16="http://schemas.microsoft.com/office/drawing/2014/main" id="{785C6524-B27D-4A08-A6B4-8FD379ADB4DF}"/>
              </a:ext>
            </a:extLst>
          </p:cNvPr>
          <p:cNvSpPr>
            <a:spLocks noGrp="1"/>
          </p:cNvSpPr>
          <p:nvPr>
            <p:ph type="body" sz="quarter" idx="15"/>
          </p:nvPr>
        </p:nvSpPr>
        <p:spPr>
          <a:xfrm>
            <a:off x="4238625" y="5893966"/>
            <a:ext cx="3714750" cy="895350"/>
          </a:xfrm>
        </p:spPr>
        <p:txBody>
          <a:bodyPr>
            <a:normAutofit/>
          </a:bodyPr>
          <a:lstStyle>
            <a:lvl1pPr marL="0" indent="0">
              <a:buNone/>
              <a:defRPr sz="1200">
                <a:solidFill>
                  <a:srgbClr val="000000"/>
                </a:solidFill>
              </a:defRPr>
            </a:lvl1pPr>
          </a:lstStyle>
          <a:p>
            <a:endParaRPr lang="ru-RU"/>
          </a:p>
        </p:txBody>
      </p:sp>
      <p:sp>
        <p:nvSpPr>
          <p:cNvPr id="95" name="Text Placeholder 7">
            <a:extLst>
              <a:ext uri="{FF2B5EF4-FFF2-40B4-BE49-F238E27FC236}">
                <a16:creationId xmlns="" xmlns:a16="http://schemas.microsoft.com/office/drawing/2014/main" id="{811257B2-DBA9-48FF-A342-775EB85CA703}"/>
              </a:ext>
            </a:extLst>
          </p:cNvPr>
          <p:cNvSpPr>
            <a:spLocks noGrp="1"/>
          </p:cNvSpPr>
          <p:nvPr>
            <p:ph type="body" sz="quarter" idx="21"/>
          </p:nvPr>
        </p:nvSpPr>
        <p:spPr>
          <a:xfrm>
            <a:off x="8169275" y="155364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dirty="0"/>
          </a:p>
        </p:txBody>
      </p:sp>
      <p:sp>
        <p:nvSpPr>
          <p:cNvPr id="96" name="Text Placeholder 8">
            <a:extLst>
              <a:ext uri="{FF2B5EF4-FFF2-40B4-BE49-F238E27FC236}">
                <a16:creationId xmlns="" xmlns:a16="http://schemas.microsoft.com/office/drawing/2014/main" id="{716FF647-A8D5-44E5-8D32-A9DDE22E004C}"/>
              </a:ext>
            </a:extLst>
          </p:cNvPr>
          <p:cNvSpPr>
            <a:spLocks noGrp="1"/>
          </p:cNvSpPr>
          <p:nvPr>
            <p:ph type="body" sz="quarter" idx="22"/>
          </p:nvPr>
        </p:nvSpPr>
        <p:spPr>
          <a:xfrm>
            <a:off x="8169275" y="263872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7" name="Text Placeholder 9">
            <a:extLst>
              <a:ext uri="{FF2B5EF4-FFF2-40B4-BE49-F238E27FC236}">
                <a16:creationId xmlns="" xmlns:a16="http://schemas.microsoft.com/office/drawing/2014/main" id="{E06A50D8-BB2C-4E39-93E7-AB1EABA054CB}"/>
              </a:ext>
            </a:extLst>
          </p:cNvPr>
          <p:cNvSpPr>
            <a:spLocks noGrp="1"/>
          </p:cNvSpPr>
          <p:nvPr>
            <p:ph type="body" sz="quarter" idx="23"/>
          </p:nvPr>
        </p:nvSpPr>
        <p:spPr>
          <a:xfrm>
            <a:off x="8169275" y="372380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8" name="Text Placeholder 10">
            <a:extLst>
              <a:ext uri="{FF2B5EF4-FFF2-40B4-BE49-F238E27FC236}">
                <a16:creationId xmlns="" xmlns:a16="http://schemas.microsoft.com/office/drawing/2014/main" id="{03674729-5801-45C4-ACFD-1E02FFFF5383}"/>
              </a:ext>
            </a:extLst>
          </p:cNvPr>
          <p:cNvSpPr>
            <a:spLocks noGrp="1"/>
          </p:cNvSpPr>
          <p:nvPr>
            <p:ph type="body" sz="quarter" idx="24"/>
          </p:nvPr>
        </p:nvSpPr>
        <p:spPr>
          <a:xfrm>
            <a:off x="8169275" y="480888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9" name="Text Placeholder 11">
            <a:extLst>
              <a:ext uri="{FF2B5EF4-FFF2-40B4-BE49-F238E27FC236}">
                <a16:creationId xmlns="" xmlns:a16="http://schemas.microsoft.com/office/drawing/2014/main" id="{3BC505A5-D834-45EE-9377-6C275D617A4A}"/>
              </a:ext>
            </a:extLst>
          </p:cNvPr>
          <p:cNvSpPr>
            <a:spLocks noGrp="1"/>
          </p:cNvSpPr>
          <p:nvPr>
            <p:ph type="body" sz="quarter" idx="25"/>
          </p:nvPr>
        </p:nvSpPr>
        <p:spPr>
          <a:xfrm>
            <a:off x="8169275" y="589396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100" name="Text Placeholder 12">
            <a:extLst>
              <a:ext uri="{FF2B5EF4-FFF2-40B4-BE49-F238E27FC236}">
                <a16:creationId xmlns="" xmlns:a16="http://schemas.microsoft.com/office/drawing/2014/main" id="{EF547303-AB38-4EAA-9439-C969E5A1F895}"/>
              </a:ext>
            </a:extLst>
          </p:cNvPr>
          <p:cNvSpPr>
            <a:spLocks noGrp="1"/>
          </p:cNvSpPr>
          <p:nvPr>
            <p:ph type="body" sz="quarter" idx="26"/>
          </p:nvPr>
        </p:nvSpPr>
        <p:spPr>
          <a:xfrm>
            <a:off x="307975" y="1553646"/>
            <a:ext cx="3714750" cy="895350"/>
          </a:xfrm>
        </p:spPr>
        <p:txBody>
          <a:bodyPr>
            <a:normAutofit/>
          </a:bodyPr>
          <a:lstStyle>
            <a:lvl1pPr marL="0" indent="0">
              <a:buNone/>
              <a:defRPr sz="1200">
                <a:solidFill>
                  <a:srgbClr val="000000"/>
                </a:solidFill>
              </a:defRPr>
            </a:lvl1pPr>
          </a:lstStyle>
          <a:p>
            <a:endParaRPr lang="ru-RU" dirty="0"/>
          </a:p>
        </p:txBody>
      </p:sp>
      <p:sp>
        <p:nvSpPr>
          <p:cNvPr id="101" name="Text Placeholder 13">
            <a:extLst>
              <a:ext uri="{FF2B5EF4-FFF2-40B4-BE49-F238E27FC236}">
                <a16:creationId xmlns="" xmlns:a16="http://schemas.microsoft.com/office/drawing/2014/main" id="{62EB12FC-EC72-4412-A59C-4D75E9C3459C}"/>
              </a:ext>
            </a:extLst>
          </p:cNvPr>
          <p:cNvSpPr>
            <a:spLocks noGrp="1"/>
          </p:cNvSpPr>
          <p:nvPr>
            <p:ph type="body" sz="quarter" idx="27"/>
          </p:nvPr>
        </p:nvSpPr>
        <p:spPr>
          <a:xfrm>
            <a:off x="307975" y="2638726"/>
            <a:ext cx="3714750" cy="895350"/>
          </a:xfrm>
        </p:spPr>
        <p:txBody>
          <a:bodyPr>
            <a:normAutofit/>
          </a:bodyPr>
          <a:lstStyle>
            <a:lvl1pPr marL="0" indent="0">
              <a:buNone/>
              <a:defRPr sz="1200">
                <a:solidFill>
                  <a:srgbClr val="000000"/>
                </a:solidFill>
              </a:defRPr>
            </a:lvl1pPr>
          </a:lstStyle>
          <a:p>
            <a:endParaRPr lang="ru-RU" dirty="0"/>
          </a:p>
        </p:txBody>
      </p:sp>
      <p:sp>
        <p:nvSpPr>
          <p:cNvPr id="102" name="Text Placeholder 14">
            <a:extLst>
              <a:ext uri="{FF2B5EF4-FFF2-40B4-BE49-F238E27FC236}">
                <a16:creationId xmlns="" xmlns:a16="http://schemas.microsoft.com/office/drawing/2014/main" id="{0D5D2601-D66B-4E48-A775-B9305B4CA0B0}"/>
              </a:ext>
            </a:extLst>
          </p:cNvPr>
          <p:cNvSpPr>
            <a:spLocks noGrp="1"/>
          </p:cNvSpPr>
          <p:nvPr>
            <p:ph type="body" sz="quarter" idx="28"/>
          </p:nvPr>
        </p:nvSpPr>
        <p:spPr>
          <a:xfrm>
            <a:off x="307975" y="3723806"/>
            <a:ext cx="3714750" cy="895350"/>
          </a:xfrm>
        </p:spPr>
        <p:txBody>
          <a:bodyPr>
            <a:normAutofit/>
          </a:bodyPr>
          <a:lstStyle>
            <a:lvl1pPr marL="0" indent="0">
              <a:buNone/>
              <a:defRPr sz="1200">
                <a:solidFill>
                  <a:srgbClr val="000000"/>
                </a:solidFill>
              </a:defRPr>
            </a:lvl1pPr>
          </a:lstStyle>
          <a:p>
            <a:endParaRPr lang="ru-RU"/>
          </a:p>
        </p:txBody>
      </p:sp>
      <p:sp>
        <p:nvSpPr>
          <p:cNvPr id="103" name="Text Placeholder 15">
            <a:extLst>
              <a:ext uri="{FF2B5EF4-FFF2-40B4-BE49-F238E27FC236}">
                <a16:creationId xmlns="" xmlns:a16="http://schemas.microsoft.com/office/drawing/2014/main" id="{6132E835-F1FC-4D54-9E58-68E6F1804CEE}"/>
              </a:ext>
            </a:extLst>
          </p:cNvPr>
          <p:cNvSpPr>
            <a:spLocks noGrp="1"/>
          </p:cNvSpPr>
          <p:nvPr>
            <p:ph type="body" sz="quarter" idx="29"/>
          </p:nvPr>
        </p:nvSpPr>
        <p:spPr>
          <a:xfrm>
            <a:off x="307975" y="4808886"/>
            <a:ext cx="3714750" cy="895350"/>
          </a:xfrm>
        </p:spPr>
        <p:txBody>
          <a:bodyPr>
            <a:normAutofit/>
          </a:bodyPr>
          <a:lstStyle>
            <a:lvl1pPr marL="0" indent="0">
              <a:buNone/>
              <a:defRPr sz="1200">
                <a:solidFill>
                  <a:srgbClr val="000000"/>
                </a:solidFill>
              </a:defRPr>
            </a:lvl1pPr>
          </a:lstStyle>
          <a:p>
            <a:endParaRPr lang="ru-RU"/>
          </a:p>
        </p:txBody>
      </p:sp>
      <p:sp>
        <p:nvSpPr>
          <p:cNvPr id="104" name="Text Placeholder 16">
            <a:extLst>
              <a:ext uri="{FF2B5EF4-FFF2-40B4-BE49-F238E27FC236}">
                <a16:creationId xmlns="" xmlns:a16="http://schemas.microsoft.com/office/drawing/2014/main" id="{28B588DE-9F90-4232-AD3E-AED361F498C4}"/>
              </a:ext>
            </a:extLst>
          </p:cNvPr>
          <p:cNvSpPr>
            <a:spLocks noGrp="1"/>
          </p:cNvSpPr>
          <p:nvPr>
            <p:ph type="body" sz="quarter" idx="30"/>
          </p:nvPr>
        </p:nvSpPr>
        <p:spPr>
          <a:xfrm>
            <a:off x="307975" y="5893966"/>
            <a:ext cx="3714750" cy="895350"/>
          </a:xfrm>
        </p:spPr>
        <p:txBody>
          <a:bodyPr>
            <a:normAutofit/>
          </a:bodyPr>
          <a:lstStyle>
            <a:lvl1pPr marL="0" indent="0">
              <a:buNone/>
              <a:defRPr sz="1200">
                <a:solidFill>
                  <a:srgbClr val="000000"/>
                </a:solidFill>
              </a:defRPr>
            </a:lvl1pPr>
          </a:lstStyle>
          <a:p>
            <a:endParaRPr lang="ru-RU"/>
          </a:p>
        </p:txBody>
      </p:sp>
    </p:spTree>
    <p:extLst>
      <p:ext uri="{BB962C8B-B14F-4D97-AF65-F5344CB8AC3E}">
        <p14:creationId xmlns:p14="http://schemas.microsoft.com/office/powerpoint/2010/main" val="214320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t="28115" b="6864"/>
          <a:stretch/>
        </p:blipFill>
        <p:spPr>
          <a:xfrm>
            <a:off x="0" y="0"/>
            <a:ext cx="12192000" cy="6858000"/>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 xmlns:a16="http://schemas.microsoft.com/office/drawing/2014/main" id="{B35309A1-1DFE-4448-9E97-68A9703F8485}"/>
              </a:ext>
            </a:extLst>
          </p:cNvPr>
          <p:cNvSpPr>
            <a:spLocks noGrp="1"/>
          </p:cNvSpPr>
          <p:nvPr>
            <p:ph type="body" sz="quarter" idx="11"/>
          </p:nvPr>
        </p:nvSpPr>
        <p:spPr>
          <a:xfrm>
            <a:off x="587374" y="4114801"/>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 xmlns:a16="http://schemas.microsoft.com/office/drawing/2014/main" id="{26345194-BD72-4106-8639-F2E07A52DCF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152641558"/>
      </p:ext>
    </p:extLst>
  </p:cSld>
  <p:clrMapOvr>
    <a:masterClrMapping/>
  </p:clrMapOvr>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D56BED0-189E-4943-8DB6-0A9EF11C7273}"/>
              </a:ext>
            </a:extLst>
          </p:cNvPr>
          <p:cNvSpPr>
            <a:spLocks noGrp="1"/>
          </p:cNvSpPr>
          <p:nvPr>
            <p:ph type="body" idx="1"/>
          </p:nvPr>
        </p:nvSpPr>
        <p:spPr>
          <a:xfrm>
            <a:off x="839788" y="1246982"/>
            <a:ext cx="5157787" cy="823912"/>
          </a:xfrm>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a:extLst>
              <a:ext uri="{FF2B5EF4-FFF2-40B4-BE49-F238E27FC236}">
                <a16:creationId xmlns="" xmlns:a16="http://schemas.microsoft.com/office/drawing/2014/main" id="{9E46D484-19A6-4B6B-BDF5-A6692731BBC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4" name="Content Placeholder 3">
            <a:extLst>
              <a:ext uri="{FF2B5EF4-FFF2-40B4-BE49-F238E27FC236}">
                <a16:creationId xmlns="" xmlns:a16="http://schemas.microsoft.com/office/drawing/2014/main" id="{97B947A0-6C39-4DAC-9F4E-F570EAD45F02}"/>
              </a:ext>
            </a:extLst>
          </p:cNvPr>
          <p:cNvSpPr>
            <a:spLocks noGrp="1"/>
          </p:cNvSpPr>
          <p:nvPr>
            <p:ph sz="half" idx="2"/>
          </p:nvPr>
        </p:nvSpPr>
        <p:spPr>
          <a:xfrm>
            <a:off x="839788" y="2305050"/>
            <a:ext cx="5157787" cy="3884613"/>
          </a:xfrm>
        </p:spPr>
        <p:txBody>
          <a:bodyPr>
            <a:normAutofit/>
          </a:bodyPr>
          <a:lstStyle>
            <a:lvl1pPr marL="228600" indent="-228600">
              <a:buClr>
                <a:schemeClr val="tx2"/>
              </a:buClr>
              <a:buFont typeface="Arial" panose="020B0604020202020204" pitchFamily="34" charset="0"/>
              <a:buChar char="•"/>
              <a:defRPr sz="1400">
                <a:solidFill>
                  <a:srgbClr val="000000"/>
                </a:solidFill>
              </a:defRPr>
            </a:lvl1pPr>
            <a:lvl2pPr marL="685800" indent="-228600">
              <a:buClr>
                <a:schemeClr val="tx2"/>
              </a:buClr>
              <a:buFont typeface="Arial" panose="020B0604020202020204" pitchFamily="34" charset="0"/>
              <a:buChar char="•"/>
              <a:defRPr sz="1400">
                <a:solidFill>
                  <a:srgbClr val="000000"/>
                </a:solidFill>
              </a:defRPr>
            </a:lvl2pPr>
            <a:lvl3pPr marL="1143000" indent="-228600">
              <a:buClr>
                <a:schemeClr val="tx2"/>
              </a:buClr>
              <a:buFont typeface="Arial" panose="020B0604020202020204" pitchFamily="34" charset="0"/>
              <a:buChar char="•"/>
              <a:defRPr sz="14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a:extLst>
              <a:ext uri="{FF2B5EF4-FFF2-40B4-BE49-F238E27FC236}">
                <a16:creationId xmlns="" xmlns:a16="http://schemas.microsoft.com/office/drawing/2014/main" id="{071E98F0-0A34-49DA-A1B6-8099465AB7E1}"/>
              </a:ext>
            </a:extLst>
          </p:cNvPr>
          <p:cNvSpPr>
            <a:spLocks noGrp="1"/>
          </p:cNvSpPr>
          <p:nvPr>
            <p:ph type="body" sz="quarter" idx="3"/>
          </p:nvPr>
        </p:nvSpPr>
        <p:spPr>
          <a:xfrm>
            <a:off x="6169024" y="1246982"/>
            <a:ext cx="5183188" cy="823912"/>
          </a:xfrm>
        </p:spPr>
        <p:txBody>
          <a:bodyPr anchor="ctr">
            <a:no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928B27D2-411C-4250-86F9-248A70DD2C2E}"/>
              </a:ext>
            </a:extLst>
          </p:cNvPr>
          <p:cNvSpPr>
            <a:spLocks noGrp="1"/>
          </p:cNvSpPr>
          <p:nvPr>
            <p:ph sz="quarter" idx="4"/>
          </p:nvPr>
        </p:nvSpPr>
        <p:spPr>
          <a:xfrm>
            <a:off x="6172200" y="2305050"/>
            <a:ext cx="5183188" cy="3884613"/>
          </a:xfrm>
        </p:spPr>
        <p:txBody>
          <a:bodyPr>
            <a:normAutofit/>
          </a:bodyPr>
          <a:lstStyle>
            <a:lvl1pPr marL="228600" indent="-228600">
              <a:buClr>
                <a:schemeClr val="tx1"/>
              </a:buClr>
              <a:buFont typeface="Arial" panose="020B0604020202020204" pitchFamily="34" charset="0"/>
              <a:buChar char="•"/>
              <a:defRPr sz="1400">
                <a:solidFill>
                  <a:srgbClr val="000000"/>
                </a:solidFill>
              </a:defRPr>
            </a:lvl1pPr>
            <a:lvl2pPr marL="685800" indent="-228600">
              <a:buClr>
                <a:schemeClr val="tx1"/>
              </a:buClr>
              <a:buFont typeface="Arial" panose="020B0604020202020204" pitchFamily="34" charset="0"/>
              <a:buChar char="•"/>
              <a:defRPr sz="1400">
                <a:solidFill>
                  <a:srgbClr val="000000"/>
                </a:solidFill>
              </a:defRPr>
            </a:lvl2pPr>
            <a:lvl3pPr marL="1143000" indent="-228600">
              <a:buClr>
                <a:schemeClr val="tx1"/>
              </a:buClr>
              <a:buFont typeface="Arial" panose="020B0604020202020204" pitchFamily="34" charset="0"/>
              <a:buChar char="•"/>
              <a:defRPr sz="1400">
                <a:solidFill>
                  <a:srgbClr val="000000"/>
                </a:solidFill>
              </a:defRPr>
            </a:lvl3pPr>
            <a:lvl4pPr marL="1600200" indent="-228600">
              <a:buClr>
                <a:schemeClr val="tx1"/>
              </a:buClr>
              <a:buFont typeface="Arial" panose="020B0604020202020204" pitchFamily="34" charset="0"/>
              <a:buChar char="•"/>
              <a:defRPr sz="1400">
                <a:solidFill>
                  <a:srgbClr val="000000"/>
                </a:solidFill>
              </a:defRPr>
            </a:lvl4pPr>
            <a:lvl5pPr marL="2057400" indent="-228600">
              <a:buClr>
                <a:schemeClr val="tx1"/>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Slide Number Placeholder 6">
            <a:extLst>
              <a:ext uri="{FF2B5EF4-FFF2-40B4-BE49-F238E27FC236}">
                <a16:creationId xmlns="" xmlns:a16="http://schemas.microsoft.com/office/drawing/2014/main" id="{9C537432-E2EF-4BF1-90A7-32FD5153EA79}"/>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2" name="Rectangle 11">
            <a:extLst>
              <a:ext uri="{FF2B5EF4-FFF2-40B4-BE49-F238E27FC236}">
                <a16:creationId xmlns="" xmlns:a16="http://schemas.microsoft.com/office/drawing/2014/main" id="{DCDC7F13-FC8B-4B9A-A91F-FCEC132DED60}"/>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1885950" algn="l"/>
              </a:tabLst>
            </a:pPr>
            <a:endParaRPr lang="ru-RU" dirty="0"/>
          </a:p>
        </p:txBody>
      </p:sp>
      <p:sp>
        <p:nvSpPr>
          <p:cNvPr id="13" name="Title 2">
            <a:extLst>
              <a:ext uri="{FF2B5EF4-FFF2-40B4-BE49-F238E27FC236}">
                <a16:creationId xmlns="" xmlns:a16="http://schemas.microsoft.com/office/drawing/2014/main" id="{F96892C9-3AB1-475D-812F-6012186E24A4}"/>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pic>
        <p:nvPicPr>
          <p:cNvPr id="11" name="Graphic 10">
            <a:extLst>
              <a:ext uri="{FF2B5EF4-FFF2-40B4-BE49-F238E27FC236}">
                <a16:creationId xmlns="" xmlns:a16="http://schemas.microsoft.com/office/drawing/2014/main" id="{8E643017-68A8-4D7A-A149-A31F01702CD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39645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0C3A8DB-8D2E-4F36-89EA-DE508D238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 xmlns:a16="http://schemas.microsoft.com/office/drawing/2014/main" id="{713A8A89-8EE1-4F25-BE9D-C81F741D2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a:extLst>
              <a:ext uri="{FF2B5EF4-FFF2-40B4-BE49-F238E27FC236}">
                <a16:creationId xmlns="" xmlns:a16="http://schemas.microsoft.com/office/drawing/2014/main" id="{DA6289DB-0BAB-4325-829F-1D846B3E9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A335-37F7-42C7-872A-92C3D7072F89}" type="slidenum">
              <a:rPr lang="ru-RU" smtClean="0"/>
              <a:t>‹#›</a:t>
            </a:fld>
            <a:endParaRPr lang="ru-RU"/>
          </a:p>
        </p:txBody>
      </p:sp>
    </p:spTree>
    <p:extLst>
      <p:ext uri="{BB962C8B-B14F-4D97-AF65-F5344CB8AC3E}">
        <p14:creationId xmlns:p14="http://schemas.microsoft.com/office/powerpoint/2010/main" val="8447985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58" r:id="rId5"/>
    <p:sldLayoutId id="2147483660" r:id="rId6"/>
    <p:sldLayoutId id="2147483661" r:id="rId7"/>
    <p:sldLayoutId id="2147483659" r:id="rId8"/>
    <p:sldLayoutId id="2147483653" r:id="rId9"/>
    <p:sldLayoutId id="2147483652" r:id="rId10"/>
    <p:sldLayoutId id="2147483654" r:id="rId11"/>
    <p:sldLayoutId id="2147483655" r:id="rId12"/>
    <p:sldLayoutId id="2147483663" r:id="rId13"/>
    <p:sldLayoutId id="214748366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17" Type="http://schemas.openxmlformats.org/officeDocument/2006/relationships/image" Target="../media/image44.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g"/><Relationship Id="rId1" Type="http://schemas.openxmlformats.org/officeDocument/2006/relationships/slideLayout" Target="../slideLayouts/slideLayout14.xml"/><Relationship Id="rId5" Type="http://schemas.openxmlformats.org/officeDocument/2006/relationships/hyperlink" Target="consultantplus://offline/ref=5AEFAF025FADDA5A38F2F5ACEEE59F37CC8D1EC4871629E1E65DECF08C6AC6E8B8888179735A969366795D71EC1B078B5AE9A90AC2B23176I0j7G" TargetMode="Externa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g"/><Relationship Id="rId1" Type="http://schemas.openxmlformats.org/officeDocument/2006/relationships/slideLayout" Target="../slideLayouts/slideLayout14.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g"/><Relationship Id="rId1" Type="http://schemas.openxmlformats.org/officeDocument/2006/relationships/slideLayout" Target="../slideLayouts/slideLayout14.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80"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4.xml"/><Relationship Id="rId79" Type="http://schemas.openxmlformats.org/officeDocument/2006/relationships/image" Target="../media/image20.png"/><Relationship Id="rId78" Type="http://schemas.openxmlformats.org/officeDocument/2006/relationships/image" Target="../media/image19.png"/><Relationship Id="rId77" Type="http://schemas.openxmlformats.org/officeDocument/2006/relationships/image" Target="../media/image76.sv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0150974-7384-F3D8-8A69-5E843B36942C}"/>
              </a:ext>
            </a:extLst>
          </p:cNvPr>
          <p:cNvSpPr>
            <a:spLocks noGrp="1"/>
          </p:cNvSpPr>
          <p:nvPr>
            <p:ph type="ctrTitle"/>
          </p:nvPr>
        </p:nvSpPr>
        <p:spPr>
          <a:xfrm>
            <a:off x="352806" y="2354323"/>
            <a:ext cx="5716815" cy="2149314"/>
          </a:xfrm>
        </p:spPr>
        <p:txBody>
          <a:bodyPr>
            <a:normAutofit fontScale="90000"/>
          </a:bodyPr>
          <a:lstStyle/>
          <a:p>
            <a:r>
              <a:rPr lang="ru-RU" dirty="0" smtClean="0"/>
              <a:t>Задачи по снижению количества решений о приостановлении учетно-регистрационных действий</a:t>
            </a:r>
            <a:endParaRPr lang="ru-RU" dirty="0"/>
          </a:p>
        </p:txBody>
      </p:sp>
      <p:sp>
        <p:nvSpPr>
          <p:cNvPr id="5" name="Подзаголовок 2">
            <a:extLst>
              <a:ext uri="{FF2B5EF4-FFF2-40B4-BE49-F238E27FC236}">
                <a16:creationId xmlns="" xmlns:a16="http://schemas.microsoft.com/office/drawing/2014/main" id="{C08F866E-EFF5-D1EB-B25F-7CD176ADD478}"/>
              </a:ext>
            </a:extLst>
          </p:cNvPr>
          <p:cNvSpPr>
            <a:spLocks noGrp="1"/>
          </p:cNvSpPr>
          <p:nvPr>
            <p:ph type="subTitle" idx="1"/>
          </p:nvPr>
        </p:nvSpPr>
        <p:spPr>
          <a:xfrm>
            <a:off x="352806" y="5351057"/>
            <a:ext cx="5716815" cy="390526"/>
          </a:xfrm>
        </p:spPr>
        <p:txBody>
          <a:bodyPr/>
          <a:lstStyle/>
          <a:p>
            <a:r>
              <a:rPr lang="ru-RU" b="1" dirty="0" smtClean="0">
                <a:ea typeface="Inter" panose="02000503000000020004" pitchFamily="2" charset="0"/>
              </a:rPr>
              <a:t>Надежда Николаевна Бердникова</a:t>
            </a:r>
            <a:endParaRPr lang="ru-RU" b="1" dirty="0">
              <a:ea typeface="Inter" panose="02000503000000020004" pitchFamily="2" charset="0"/>
            </a:endParaRPr>
          </a:p>
        </p:txBody>
      </p:sp>
      <p:sp>
        <p:nvSpPr>
          <p:cNvPr id="6" name="Текст 3">
            <a:extLst>
              <a:ext uri="{FF2B5EF4-FFF2-40B4-BE49-F238E27FC236}">
                <a16:creationId xmlns="" xmlns:a16="http://schemas.microsoft.com/office/drawing/2014/main" id="{DE1D689B-3DED-13D1-070F-0D70DA4CC531}"/>
              </a:ext>
            </a:extLst>
          </p:cNvPr>
          <p:cNvSpPr>
            <a:spLocks noGrp="1"/>
          </p:cNvSpPr>
          <p:nvPr>
            <p:ph type="body" sz="quarter" idx="11"/>
          </p:nvPr>
        </p:nvSpPr>
        <p:spPr>
          <a:xfrm>
            <a:off x="379184" y="5698063"/>
            <a:ext cx="6004838" cy="484188"/>
          </a:xfrm>
        </p:spPr>
        <p:txBody>
          <a:bodyPr/>
          <a:lstStyle/>
          <a:p>
            <a:r>
              <a:rPr lang="ru-RU" sz="1200" dirty="0" smtClean="0">
                <a:ea typeface="Inter" panose="02000503000000020004" pitchFamily="2" charset="0"/>
              </a:rPr>
              <a:t>Начальник отдела регистрации </a:t>
            </a:r>
            <a:r>
              <a:rPr lang="ru-RU" sz="1200" dirty="0" err="1" smtClean="0">
                <a:ea typeface="Inter" panose="02000503000000020004" pitchFamily="2" charset="0"/>
              </a:rPr>
              <a:t>зу</a:t>
            </a:r>
            <a:r>
              <a:rPr lang="ru-RU" sz="1200" dirty="0" smtClean="0">
                <a:ea typeface="Inter" panose="02000503000000020004" pitchFamily="2" charset="0"/>
              </a:rPr>
              <a:t> и </a:t>
            </a:r>
            <a:r>
              <a:rPr lang="ru-RU" sz="1200" dirty="0" err="1" smtClean="0">
                <a:ea typeface="Inter" panose="02000503000000020004" pitchFamily="2" charset="0"/>
              </a:rPr>
              <a:t>окс</a:t>
            </a:r>
            <a:r>
              <a:rPr lang="ru-RU" sz="1200" dirty="0" smtClean="0">
                <a:ea typeface="Inter" panose="02000503000000020004" pitchFamily="2" charset="0"/>
              </a:rPr>
              <a:t> Управления Федеральной службы государственной регистрации, кадастра  картографии по Ленинградской области</a:t>
            </a:r>
            <a:endParaRPr lang="ru-RU" sz="1200" dirty="0">
              <a:ea typeface="Inter" panose="02000503000000020004" pitchFamily="2" charset="0"/>
            </a:endParaRPr>
          </a:p>
        </p:txBody>
      </p:sp>
      <p:sp>
        <p:nvSpPr>
          <p:cNvPr id="8" name="TextBox 7"/>
          <p:cNvSpPr txBox="1"/>
          <p:nvPr/>
        </p:nvSpPr>
        <p:spPr>
          <a:xfrm>
            <a:off x="379184" y="6390757"/>
            <a:ext cx="1476494" cy="276999"/>
          </a:xfrm>
          <a:prstGeom prst="rect">
            <a:avLst/>
          </a:prstGeom>
          <a:noFill/>
        </p:spPr>
        <p:txBody>
          <a:bodyPr wrap="none" rtlCol="0">
            <a:spAutoFit/>
          </a:bodyPr>
          <a:lstStyle/>
          <a:p>
            <a:r>
              <a:rPr lang="ru-RU" sz="1200" dirty="0" smtClean="0"/>
              <a:t>Декабрь, 2022 год</a:t>
            </a:r>
            <a:endParaRPr lang="ru-RU" sz="1200" dirty="0"/>
          </a:p>
        </p:txBody>
      </p:sp>
      <p:pic>
        <p:nvPicPr>
          <p:cNvPr id="10" name="Рисунок 9"/>
          <p:cNvPicPr/>
          <p:nvPr/>
        </p:nvPicPr>
        <p:blipFill rotWithShape="1">
          <a:blip r:embed="rId2"/>
          <a:srcRect l="23792" t="16128" r="69570" b="82624"/>
          <a:stretch/>
        </p:blipFill>
        <p:spPr bwMode="auto">
          <a:xfrm>
            <a:off x="967154" y="457200"/>
            <a:ext cx="1485899" cy="47877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898965" y="476655"/>
            <a:ext cx="1758463" cy="569387"/>
          </a:xfrm>
          <a:prstGeom prst="rect">
            <a:avLst/>
          </a:prstGeom>
          <a:noFill/>
        </p:spPr>
        <p:txBody>
          <a:bodyPr wrap="square" rtlCol="0">
            <a:spAutoFit/>
          </a:bodyPr>
          <a:lstStyle/>
          <a:p>
            <a:r>
              <a:rPr lang="ru-RU" sz="600" b="1" dirty="0" smtClean="0">
                <a:solidFill>
                  <a:srgbClr val="4C4D4B"/>
                </a:solidFill>
                <a:latin typeface="Inter" panose="02000503000000020004" pitchFamily="2" charset="0"/>
                <a:ea typeface="Inter" panose="02000503000000020004" pitchFamily="2" charset="0"/>
              </a:rPr>
              <a:t>Управление Федеральной службы</a:t>
            </a:r>
          </a:p>
          <a:p>
            <a:r>
              <a:rPr lang="ru-RU" sz="600" b="1" dirty="0">
                <a:solidFill>
                  <a:srgbClr val="4C4D4B"/>
                </a:solidFill>
                <a:latin typeface="Inter" panose="02000503000000020004" pitchFamily="2" charset="0"/>
                <a:ea typeface="Inter" panose="02000503000000020004" pitchFamily="2" charset="0"/>
              </a:rPr>
              <a:t>г</a:t>
            </a:r>
            <a:r>
              <a:rPr lang="ru-RU" sz="600" b="1" dirty="0" smtClean="0">
                <a:solidFill>
                  <a:srgbClr val="4C4D4B"/>
                </a:solidFill>
                <a:latin typeface="Inter" panose="02000503000000020004" pitchFamily="2" charset="0"/>
                <a:ea typeface="Inter" panose="02000503000000020004" pitchFamily="2" charset="0"/>
              </a:rPr>
              <a:t>осударственной регистрации,</a:t>
            </a:r>
          </a:p>
          <a:p>
            <a:r>
              <a:rPr lang="ru-RU" sz="600" b="1" dirty="0">
                <a:solidFill>
                  <a:srgbClr val="4C4D4B"/>
                </a:solidFill>
                <a:latin typeface="Inter" panose="02000503000000020004" pitchFamily="2" charset="0"/>
                <a:ea typeface="Inter" panose="02000503000000020004" pitchFamily="2" charset="0"/>
              </a:rPr>
              <a:t>к</a:t>
            </a:r>
            <a:r>
              <a:rPr lang="ru-RU" sz="600" b="1" dirty="0" smtClean="0">
                <a:solidFill>
                  <a:srgbClr val="4C4D4B"/>
                </a:solidFill>
                <a:latin typeface="Inter" panose="02000503000000020004" pitchFamily="2" charset="0"/>
                <a:ea typeface="Inter" panose="02000503000000020004" pitchFamily="2" charset="0"/>
              </a:rPr>
              <a:t>адастра и картографии </a:t>
            </a:r>
          </a:p>
          <a:p>
            <a:r>
              <a:rPr lang="ru-RU" sz="600" b="1" dirty="0" smtClean="0">
                <a:solidFill>
                  <a:srgbClr val="4C4D4B"/>
                </a:solidFill>
                <a:latin typeface="Inter" panose="02000503000000020004" pitchFamily="2" charset="0"/>
                <a:ea typeface="Inter" panose="02000503000000020004" pitchFamily="2" charset="0"/>
              </a:rPr>
              <a:t>по Ленинградской </a:t>
            </a:r>
            <a:r>
              <a:rPr lang="ru-RU" sz="600" b="1" dirty="0">
                <a:solidFill>
                  <a:srgbClr val="4C4D4B"/>
                </a:solidFill>
                <a:latin typeface="Inter" panose="02000503000000020004" pitchFamily="2" charset="0"/>
                <a:ea typeface="Inter" panose="02000503000000020004" pitchFamily="2" charset="0"/>
              </a:rPr>
              <a:t>области</a:t>
            </a:r>
          </a:p>
          <a:p>
            <a:endParaRPr lang="ru-RU" sz="700" dirty="0">
              <a:solidFill>
                <a:srgbClr val="4C4D4B"/>
              </a:solidFill>
              <a:latin typeface="Inter" panose="02000503000000020004" pitchFamily="2" charset="0"/>
              <a:ea typeface="Inter" panose="02000503000000020004" pitchFamily="2" charset="0"/>
            </a:endParaRPr>
          </a:p>
        </p:txBody>
      </p:sp>
      <p:pic>
        <p:nvPicPr>
          <p:cNvPr id="13" name="Graphic 279">
            <a:extLst>
              <a:ext uri="{FF2B5EF4-FFF2-40B4-BE49-F238E27FC236}">
                <a16:creationId xmlns="" xmlns:a16="http://schemas.microsoft.com/office/drawing/2014/main" id="{2470ACD4-2F51-476D-A34F-32AECBDBBA13}"/>
              </a:ext>
            </a:extLst>
          </p:cNvPr>
          <p:cNvPicPr>
            <a:picLocks noChangeAspect="1"/>
          </p:cNvPicPr>
          <p:nvPr/>
        </p:nvPicPr>
        <p:blipFill>
          <a:blip r:embed="rId3">
            <a:duotone>
              <a:schemeClr val="bg2">
                <a:shade val="45000"/>
                <a:satMod val="135000"/>
              </a:schemeClr>
              <a:prstClr val="white"/>
            </a:duotone>
            <a:extLst>
              <a:ext uri="{96DAC541-7B7A-43D3-8B79-37D633B846F1}">
                <asvg:svgBlip xmlns="" xmlns:asvg="http://schemas.microsoft.com/office/drawing/2016/SVG/main" r:embed="rId17"/>
              </a:ext>
            </a:extLst>
          </a:blip>
          <a:stretch>
            <a:fillRect/>
          </a:stretch>
        </p:blipFill>
        <p:spPr>
          <a:xfrm>
            <a:off x="7519584" y="1799612"/>
            <a:ext cx="3123189" cy="2958354"/>
          </a:xfrm>
          <a:prstGeom prst="rect">
            <a:avLst/>
          </a:prstGeom>
          <a:noFill/>
        </p:spPr>
      </p:pic>
    </p:spTree>
    <p:extLst>
      <p:ext uri="{BB962C8B-B14F-4D97-AF65-F5344CB8AC3E}">
        <p14:creationId xmlns:p14="http://schemas.microsoft.com/office/powerpoint/2010/main" val="2391471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914400" y="0"/>
            <a:ext cx="10582275" cy="1842448"/>
          </a:xfrm>
        </p:spPr>
        <p:txBody>
          <a:bodyPr>
            <a:noAutofit/>
          </a:bodyPr>
          <a:lstStyle/>
          <a:p>
            <a:pPr algn="ctr"/>
            <a:r>
              <a:rPr lang="ru-RU" sz="2800" dirty="0">
                <a:solidFill>
                  <a:srgbClr val="188FFB"/>
                </a:solidFill>
              </a:rPr>
              <a:t>С заявлением о государственном кадастровом учете и (или) государственной регистрации прав обратилось ненадлежащее лицо (основание для приостановления п.2 ч.1 ст.26 Закона №218-ФЗ</a:t>
            </a:r>
            <a:r>
              <a:rPr lang="ru-RU" sz="2800" dirty="0" smtClean="0">
                <a:solidFill>
                  <a:srgbClr val="188FFB"/>
                </a:solidFill>
              </a:rPr>
              <a:t>)</a:t>
            </a:r>
            <a:endParaRPr lang="ru-RU" sz="2800" dirty="0">
              <a:solidFill>
                <a:srgbClr val="188FFB"/>
              </a:solidFill>
            </a:endParaRPr>
          </a:p>
        </p:txBody>
      </p:sp>
      <p:sp>
        <p:nvSpPr>
          <p:cNvPr id="3" name="Номер слайда 2"/>
          <p:cNvSpPr>
            <a:spLocks noGrp="1"/>
          </p:cNvSpPr>
          <p:nvPr>
            <p:ph type="sldNum" sz="quarter" idx="10"/>
          </p:nvPr>
        </p:nvSpPr>
        <p:spPr/>
        <p:txBody>
          <a:bodyPr/>
          <a:lstStyle/>
          <a:p>
            <a:fld id="{35ACA335-37F7-42C7-872A-92C3D7072F89}" type="slidenum">
              <a:rPr lang="ru-RU" smtClean="0"/>
              <a:pPr/>
              <a:t>10</a:t>
            </a:fld>
            <a:endParaRPr lang="ru-RU" dirty="0"/>
          </a:p>
        </p:txBody>
      </p:sp>
      <p:sp>
        <p:nvSpPr>
          <p:cNvPr id="9" name="Прямоугольник 8"/>
          <p:cNvSpPr/>
          <p:nvPr/>
        </p:nvSpPr>
        <p:spPr>
          <a:xfrm>
            <a:off x="614150" y="1583140"/>
            <a:ext cx="11166498" cy="4354141"/>
          </a:xfrm>
          <a:prstGeom prst="rect">
            <a:avLst/>
          </a:prstGeom>
        </p:spPr>
        <p:txBody>
          <a:bodyPr wrap="square">
            <a:spAutoFit/>
          </a:bodyPr>
          <a:lstStyle/>
          <a:p>
            <a:pPr>
              <a:lnSpc>
                <a:spcPct val="107000"/>
              </a:lnSpc>
              <a:spcAft>
                <a:spcPts val="800"/>
              </a:spcAft>
            </a:pPr>
            <a:endParaRPr lang="ru-RU" sz="1600" b="1"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ru-RU" b="1" dirty="0" smtClean="0">
                <a:latin typeface="Arial" panose="020B0604020202020204" pitchFamily="34" charset="0"/>
                <a:ea typeface="Calibri" panose="020F0502020204030204" pitchFamily="34" charset="0"/>
                <a:cs typeface="Arial" panose="020B0604020202020204" pitchFamily="34" charset="0"/>
              </a:rPr>
              <a:t>КУВД-001/2022-52295589</a:t>
            </a:r>
            <a:r>
              <a:rPr lang="en-US" b="1" dirty="0" smtClean="0">
                <a:latin typeface="Arial" panose="020B0604020202020204" pitchFamily="34" charset="0"/>
                <a:ea typeface="Calibri" panose="020F0502020204030204" pitchFamily="34" charset="0"/>
                <a:cs typeface="Arial" panose="020B0604020202020204" pitchFamily="34" charset="0"/>
              </a:rPr>
              <a:t> </a:t>
            </a:r>
            <a:r>
              <a:rPr lang="ru-RU" dirty="0" smtClean="0">
                <a:latin typeface="Arial" panose="020B0604020202020204" pitchFamily="34" charset="0"/>
                <a:ea typeface="Calibri" panose="020F0502020204030204" pitchFamily="34" charset="0"/>
                <a:cs typeface="Arial" panose="020B0604020202020204" pitchFamily="34" charset="0"/>
              </a:rPr>
              <a:t>(Кировский </a:t>
            </a:r>
            <a:r>
              <a:rPr lang="ru-RU" dirty="0">
                <a:latin typeface="Arial" panose="020B0604020202020204" pitchFamily="34" charset="0"/>
                <a:ea typeface="Calibri" panose="020F0502020204030204" pitchFamily="34" charset="0"/>
                <a:cs typeface="Arial" panose="020B0604020202020204" pitchFamily="34" charset="0"/>
              </a:rPr>
              <a:t>район)</a:t>
            </a:r>
          </a:p>
          <a:p>
            <a:pPr>
              <a:lnSpc>
                <a:spcPct val="107000"/>
              </a:lnSpc>
              <a:spcAft>
                <a:spcPts val="800"/>
              </a:spcAft>
            </a:pPr>
            <a:r>
              <a:rPr lang="ru-RU" dirty="0" smtClean="0">
                <a:latin typeface="Arial" panose="020B0604020202020204" pitchFamily="34" charset="0"/>
                <a:ea typeface="Calibri" panose="020F0502020204030204" pitchFamily="34" charset="0"/>
                <a:cs typeface="Arial" panose="020B0604020202020204" pitchFamily="34" charset="0"/>
              </a:rPr>
              <a:t>Представлены</a:t>
            </a:r>
            <a:r>
              <a:rPr lang="ru-RU" dirty="0">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spcAft>
                <a:spcPts val="0"/>
              </a:spcAft>
              <a:buFont typeface="Wingdings" panose="05000000000000000000" pitchFamily="2" charset="2"/>
              <a:buChar char=""/>
            </a:pPr>
            <a:r>
              <a:rPr lang="ru-RU" dirty="0">
                <a:latin typeface="Arial" panose="020B0604020202020204" pitchFamily="34" charset="0"/>
                <a:ea typeface="Calibri" panose="020F0502020204030204" pitchFamily="34" charset="0"/>
                <a:cs typeface="Arial" panose="020B0604020202020204" pitchFamily="34" charset="0"/>
              </a:rPr>
              <a:t>Заявление о постановке на государственный кадастровый учет и государственной регистрации прав в связи с созданием (образованием) объекта </a:t>
            </a:r>
            <a:r>
              <a:rPr lang="ru-RU" dirty="0" smtClean="0">
                <a:latin typeface="Arial" panose="020B0604020202020204" pitchFamily="34" charset="0"/>
                <a:ea typeface="Calibri" panose="020F0502020204030204" pitchFamily="34" charset="0"/>
                <a:cs typeface="Arial" panose="020B0604020202020204" pitchFamily="34" charset="0"/>
              </a:rPr>
              <a:t>недвижимости от имени юридического лица</a:t>
            </a:r>
            <a:endParaRPr lang="ru-RU"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ru-RU" dirty="0">
                <a:latin typeface="Arial" panose="020B0604020202020204" pitchFamily="34" charset="0"/>
                <a:ea typeface="Calibri" panose="020F0502020204030204" pitchFamily="34" charset="0"/>
                <a:cs typeface="Arial" panose="020B0604020202020204" pitchFamily="34" charset="0"/>
              </a:rPr>
              <a:t>Технический план, подготовленный в связи с созданием </a:t>
            </a:r>
            <a:r>
              <a:rPr lang="ru-RU" dirty="0" smtClean="0">
                <a:latin typeface="Arial" panose="020B0604020202020204" pitchFamily="34" charset="0"/>
                <a:ea typeface="Calibri" panose="020F0502020204030204" pitchFamily="34" charset="0"/>
                <a:cs typeface="Arial" panose="020B0604020202020204" pitchFamily="34" charset="0"/>
              </a:rPr>
              <a:t>вспомогательного объекта недвижимости</a:t>
            </a:r>
          </a:p>
          <a:p>
            <a:pPr marL="342900" lvl="0" indent="-342900">
              <a:lnSpc>
                <a:spcPct val="107000"/>
              </a:lnSpc>
              <a:spcAft>
                <a:spcPts val="800"/>
              </a:spcAft>
              <a:buFont typeface="Wingdings" panose="05000000000000000000" pitchFamily="2" charset="2"/>
              <a:buChar char=""/>
            </a:pPr>
            <a:endParaRPr lang="ru-RU" dirty="0">
              <a:latin typeface="Arial" panose="020B0604020202020204" pitchFamily="34" charset="0"/>
              <a:ea typeface="Calibri" panose="020F0502020204030204" pitchFamily="34" charset="0"/>
              <a:cs typeface="Arial" panose="020B0604020202020204" pitchFamily="34" charset="0"/>
            </a:endParaRPr>
          </a:p>
          <a:p>
            <a:pPr marL="285750" indent="-285750">
              <a:lnSpc>
                <a:spcPts val="1920"/>
              </a:lnSpc>
              <a:spcAft>
                <a:spcPts val="800"/>
              </a:spcAft>
              <a:buFont typeface="Wingdings" panose="05000000000000000000" pitchFamily="2" charset="2"/>
              <a:buChar char="Ø"/>
            </a:pPr>
            <a:r>
              <a:rPr lang="ru-RU" dirty="0" smtClean="0">
                <a:latin typeface="Arial" panose="020B0604020202020204" pitchFamily="34" charset="0"/>
                <a:ea typeface="Calibri" panose="020F0502020204030204" pitchFamily="34" charset="0"/>
                <a:cs typeface="Arial" panose="020B0604020202020204" pitchFamily="34" charset="0"/>
              </a:rPr>
              <a:t>РНВ не выдавалось</a:t>
            </a:r>
            <a:endParaRPr lang="ru-RU" dirty="0">
              <a:latin typeface="Arial" panose="020B0604020202020204" pitchFamily="34" charset="0"/>
              <a:ea typeface="Calibri" panose="020F0502020204030204" pitchFamily="34" charset="0"/>
              <a:cs typeface="Arial" panose="020B0604020202020204" pitchFamily="34" charset="0"/>
            </a:endParaRPr>
          </a:p>
          <a:p>
            <a:pPr>
              <a:lnSpc>
                <a:spcPts val="1920"/>
              </a:lnSpc>
              <a:spcAft>
                <a:spcPts val="800"/>
              </a:spcAft>
            </a:pPr>
            <a:endParaRPr lang="ru-RU" dirty="0">
              <a:latin typeface="Arial" panose="020B0604020202020204" pitchFamily="34" charset="0"/>
              <a:ea typeface="Calibri" panose="020F0502020204030204" pitchFamily="34" charset="0"/>
              <a:cs typeface="Arial" panose="020B0604020202020204" pitchFamily="34" charset="0"/>
            </a:endParaRPr>
          </a:p>
          <a:p>
            <a:pPr>
              <a:lnSpc>
                <a:spcPts val="1920"/>
              </a:lnSpc>
              <a:spcAft>
                <a:spcPts val="800"/>
              </a:spcAft>
            </a:pPr>
            <a:r>
              <a:rPr lang="ru-RU" dirty="0" smtClean="0">
                <a:latin typeface="Arial" panose="020B0604020202020204" pitchFamily="34" charset="0"/>
                <a:ea typeface="Calibri" panose="020F0502020204030204" pitchFamily="34" charset="0"/>
                <a:cs typeface="Arial" panose="020B0604020202020204" pitchFamily="34" charset="0"/>
              </a:rPr>
              <a:t>В </a:t>
            </a:r>
            <a:r>
              <a:rPr lang="ru-RU" dirty="0">
                <a:latin typeface="Arial" panose="020B0604020202020204" pitchFamily="34" charset="0"/>
                <a:ea typeface="Calibri" panose="020F0502020204030204" pitchFamily="34" charset="0"/>
                <a:cs typeface="Arial" panose="020B0604020202020204" pitchFamily="34" charset="0"/>
              </a:rPr>
              <a:t>соответствии с  </a:t>
            </a:r>
            <a:r>
              <a:rPr lang="ru-RU" dirty="0" smtClean="0">
                <a:latin typeface="Arial" panose="020B0604020202020204" pitchFamily="34" charset="0"/>
                <a:ea typeface="Calibri" panose="020F0502020204030204" pitchFamily="34" charset="0"/>
                <a:cs typeface="Arial" panose="020B0604020202020204" pitchFamily="34" charset="0"/>
              </a:rPr>
              <a:t>п.1.2 </a:t>
            </a:r>
            <a:r>
              <a:rPr lang="ru-RU" dirty="0">
                <a:latin typeface="Arial" panose="020B0604020202020204" pitchFamily="34" charset="0"/>
                <a:ea typeface="Calibri" panose="020F0502020204030204" pitchFamily="34" charset="0"/>
                <a:cs typeface="Arial" panose="020B0604020202020204" pitchFamily="34" charset="0"/>
              </a:rPr>
              <a:t>ч.1 ст.15 Закона №218-ФЗ </a:t>
            </a:r>
            <a:r>
              <a:rPr lang="ru-RU" dirty="0" smtClean="0">
                <a:latin typeface="Arial" panose="020B0604020202020204" pitchFamily="34" charset="0"/>
                <a:ea typeface="Calibri" panose="020F0502020204030204" pitchFamily="34" charset="0"/>
                <a:cs typeface="Arial" panose="020B0604020202020204" pitchFamily="34" charset="0"/>
              </a:rPr>
              <a:t>орган местного самоуправление может обратиться с таким типом заявления от имени юридического лица без доверенности при выдаче разрешения на ввод объекта в эксплуатацию</a:t>
            </a:r>
          </a:p>
          <a:p>
            <a:pPr>
              <a:lnSpc>
                <a:spcPct val="107000"/>
              </a:lnSpc>
              <a:spcAft>
                <a:spcPts val="800"/>
              </a:spcAft>
            </a:pPr>
            <a:r>
              <a:rPr lang="ru-RU" sz="1100" dirty="0">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2900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805218" y="235653"/>
            <a:ext cx="10523846" cy="724656"/>
          </a:xfrm>
        </p:spPr>
        <p:txBody>
          <a:bodyPr>
            <a:normAutofit fontScale="90000"/>
          </a:bodyPr>
          <a:lstStyle/>
          <a:p>
            <a:pPr algn="ctr"/>
            <a:r>
              <a:rPr lang="ru-RU" dirty="0" smtClean="0"/>
              <a:t/>
            </a:r>
            <a:br>
              <a:rPr lang="ru-RU" dirty="0" smtClean="0"/>
            </a:br>
            <a:r>
              <a:rPr lang="ru-RU" sz="3100" dirty="0" smtClean="0">
                <a:solidFill>
                  <a:srgbClr val="008CFF"/>
                </a:solidFill>
                <a:ea typeface="Calibri" panose="020F0502020204030204" pitchFamily="34" charset="0"/>
                <a:cs typeface="Arial" panose="020B0604020202020204" pitchFamily="34" charset="0"/>
              </a:rPr>
              <a:t>Не </a:t>
            </a:r>
            <a:r>
              <a:rPr lang="ru-RU" sz="3100" dirty="0">
                <a:solidFill>
                  <a:srgbClr val="008CFF"/>
                </a:solidFill>
                <a:ea typeface="Calibri" panose="020F0502020204030204" pitchFamily="34" charset="0"/>
                <a:cs typeface="Arial" panose="020B0604020202020204" pitchFamily="34" charset="0"/>
              </a:rPr>
              <a:t>представлены правоустанавливающие документы и (или) технический план, акт обследования</a:t>
            </a:r>
            <a:br>
              <a:rPr lang="ru-RU" sz="3100" dirty="0">
                <a:solidFill>
                  <a:srgbClr val="008CFF"/>
                </a:solidFill>
                <a:ea typeface="Calibri" panose="020F0502020204030204" pitchFamily="34" charset="0"/>
                <a:cs typeface="Arial" panose="020B0604020202020204" pitchFamily="34" charset="0"/>
              </a:rPr>
            </a:br>
            <a:endParaRPr lang="ru-RU" sz="3100" dirty="0">
              <a:ea typeface="Inter" panose="02000503000000020004" pitchFamily="2" charset="0"/>
            </a:endParaRPr>
          </a:p>
        </p:txBody>
      </p:sp>
      <p:sp>
        <p:nvSpPr>
          <p:cNvPr id="3" name="Номер слайда 2"/>
          <p:cNvSpPr>
            <a:spLocks noGrp="1"/>
          </p:cNvSpPr>
          <p:nvPr>
            <p:ph type="sldNum" sz="quarter" idx="10"/>
          </p:nvPr>
        </p:nvSpPr>
        <p:spPr/>
        <p:txBody>
          <a:bodyPr/>
          <a:lstStyle/>
          <a:p>
            <a:fld id="{35ACA335-37F7-42C7-872A-92C3D7072F89}" type="slidenum">
              <a:rPr lang="ru-RU" smtClean="0"/>
              <a:pPr/>
              <a:t>11</a:t>
            </a:fld>
            <a:endParaRPr lang="ru-RU" dirty="0"/>
          </a:p>
        </p:txBody>
      </p:sp>
      <p:sp>
        <p:nvSpPr>
          <p:cNvPr id="6" name="Прямоугольник 5"/>
          <p:cNvSpPr/>
          <p:nvPr/>
        </p:nvSpPr>
        <p:spPr>
          <a:xfrm>
            <a:off x="307786" y="960309"/>
            <a:ext cx="11593062" cy="5231176"/>
          </a:xfrm>
          <a:prstGeom prst="rect">
            <a:avLst/>
          </a:prstGeom>
        </p:spPr>
        <p:txBody>
          <a:bodyPr wrap="square">
            <a:spAutoFit/>
          </a:bodyPr>
          <a:lstStyle/>
          <a:p>
            <a:pPr>
              <a:lnSpc>
                <a:spcPct val="107000"/>
              </a:lnSpc>
              <a:spcAft>
                <a:spcPts val="800"/>
              </a:spcAft>
            </a:pPr>
            <a:r>
              <a:rPr lang="ru-RU" sz="1600" b="1" dirty="0">
                <a:latin typeface="Arial" panose="020B0604020202020204" pitchFamily="34" charset="0"/>
                <a:ea typeface="Calibri" panose="020F0502020204030204" pitchFamily="34" charset="0"/>
                <a:cs typeface="Arial" panose="020B0604020202020204" pitchFamily="34" charset="0"/>
              </a:rPr>
              <a:t>КУВД-001/2022-44749425</a:t>
            </a:r>
            <a:r>
              <a:rPr lang="ru-RU" sz="1600" dirty="0">
                <a:latin typeface="Arial" panose="020B0604020202020204" pitchFamily="34" charset="0"/>
                <a:ea typeface="Calibri" panose="020F0502020204030204" pitchFamily="34" charset="0"/>
                <a:cs typeface="Arial" panose="020B0604020202020204" pitchFamily="34" charset="0"/>
              </a:rPr>
              <a:t> (Выборгский район) </a:t>
            </a:r>
          </a:p>
          <a:p>
            <a:pPr>
              <a:lnSpc>
                <a:spcPct val="107000"/>
              </a:lnSpc>
              <a:spcAft>
                <a:spcPts val="800"/>
              </a:spcAft>
            </a:pPr>
            <a:r>
              <a:rPr lang="ru-RU" sz="1600" dirty="0">
                <a:latin typeface="Arial" panose="020B0604020202020204" pitchFamily="34" charset="0"/>
                <a:ea typeface="Calibri" panose="020F0502020204030204" pitchFamily="34" charset="0"/>
                <a:cs typeface="Arial" panose="020B0604020202020204" pitchFamily="34" charset="0"/>
              </a:rPr>
              <a:t>Представлены:</a:t>
            </a:r>
          </a:p>
          <a:p>
            <a:pPr marL="342900" lvl="0" indent="-342900">
              <a:lnSpc>
                <a:spcPct val="107000"/>
              </a:lnSpc>
              <a:spcAft>
                <a:spcPts val="800"/>
              </a:spcAft>
              <a:buFont typeface="Wingdings" panose="05000000000000000000" pitchFamily="2" charset="2"/>
              <a:buChar char=""/>
            </a:pPr>
            <a:r>
              <a:rPr lang="ru-RU" sz="1600" dirty="0">
                <a:latin typeface="Arial" panose="020B0604020202020204" pitchFamily="34" charset="0"/>
                <a:ea typeface="Calibri" panose="020F0502020204030204" pitchFamily="34" charset="0"/>
                <a:cs typeface="Arial" panose="020B0604020202020204" pitchFamily="34" charset="0"/>
              </a:rPr>
              <a:t>Заявление о снятии с государственного кадастрового учета объекта недвижимости, права на который зарегистрированы в ЕГРН</a:t>
            </a:r>
          </a:p>
          <a:p>
            <a:pPr marL="342900" lvl="0" indent="-342900">
              <a:lnSpc>
                <a:spcPct val="107000"/>
              </a:lnSpc>
              <a:spcAft>
                <a:spcPts val="800"/>
              </a:spcAft>
              <a:buFont typeface="Wingdings" panose="05000000000000000000" pitchFamily="2" charset="2"/>
              <a:buChar char=""/>
            </a:pPr>
            <a:r>
              <a:rPr lang="ru-RU" sz="1600" dirty="0">
                <a:latin typeface="Arial" panose="020B0604020202020204" pitchFamily="34" charset="0"/>
                <a:ea typeface="Calibri" panose="020F0502020204030204" pitchFamily="34" charset="0"/>
                <a:cs typeface="Arial" panose="020B0604020202020204" pitchFamily="34" charset="0"/>
              </a:rPr>
              <a:t>Правоустанавливающие документы на объект недвижимого имущества</a:t>
            </a:r>
          </a:p>
          <a:p>
            <a:pPr>
              <a:lnSpc>
                <a:spcPct val="107000"/>
              </a:lnSpc>
              <a:spcAft>
                <a:spcPts val="800"/>
              </a:spcAft>
            </a:pPr>
            <a:r>
              <a:rPr lang="ru-RU" sz="1600" dirty="0">
                <a:latin typeface="Arial" panose="020B0604020202020204" pitchFamily="34" charset="0"/>
                <a:ea typeface="Calibri" panose="020F0502020204030204" pitchFamily="34" charset="0"/>
                <a:cs typeface="Arial" panose="020B0604020202020204" pitchFamily="34" charset="0"/>
              </a:rPr>
              <a:t>ЕГРН содержит запись о праве муниципального образования</a:t>
            </a:r>
          </a:p>
          <a:p>
            <a:pPr marL="285750" indent="-285750">
              <a:lnSpc>
                <a:spcPct val="107000"/>
              </a:lnSpc>
              <a:spcAft>
                <a:spcPts val="800"/>
              </a:spcAft>
              <a:buFont typeface="Wingdings" panose="05000000000000000000" pitchFamily="2" charset="2"/>
              <a:buChar char="Ø"/>
            </a:pPr>
            <a:r>
              <a:rPr lang="ru-RU" sz="1600" dirty="0">
                <a:latin typeface="Arial" panose="020B0604020202020204" pitchFamily="34" charset="0"/>
                <a:ea typeface="Calibri" panose="020F0502020204030204" pitchFamily="34" charset="0"/>
                <a:cs typeface="Arial" panose="020B0604020202020204" pitchFamily="34" charset="0"/>
              </a:rPr>
              <a:t>Акт обследования не представлен </a:t>
            </a:r>
            <a:r>
              <a:rPr lang="ru-RU" sz="1600" dirty="0" smtClean="0">
                <a:latin typeface="Arial" panose="020B0604020202020204" pitchFamily="34" charset="0"/>
                <a:ea typeface="Calibri" panose="020F0502020204030204" pitchFamily="34" charset="0"/>
                <a:cs typeface="Arial" panose="020B0604020202020204" pitchFamily="34" charset="0"/>
              </a:rPr>
              <a:t>(п.7.4</a:t>
            </a:r>
            <a:r>
              <a:rPr lang="ru-RU" sz="1600" dirty="0">
                <a:latin typeface="Arial" panose="020B0604020202020204" pitchFamily="34" charset="0"/>
                <a:ea typeface="Calibri" panose="020F0502020204030204" pitchFamily="34" charset="0"/>
                <a:cs typeface="Arial" panose="020B0604020202020204" pitchFamily="34" charset="0"/>
              </a:rPr>
              <a:t>. ч.2 ст.14 Закона №218-ФЗ)</a:t>
            </a:r>
          </a:p>
          <a:p>
            <a:pPr>
              <a:lnSpc>
                <a:spcPct val="107000"/>
              </a:lnSpc>
              <a:spcAft>
                <a:spcPts val="800"/>
              </a:spcAft>
            </a:pPr>
            <a:r>
              <a:rPr lang="ru-RU" sz="1600" b="1" dirty="0">
                <a:latin typeface="Arial" panose="020B0604020202020204" pitchFamily="34" charset="0"/>
                <a:ea typeface="Calibri" panose="020F0502020204030204" pitchFamily="34" charset="0"/>
                <a:cs typeface="Arial" panose="020B0604020202020204" pitchFamily="34" charset="0"/>
              </a:rPr>
              <a:t>КУВД-001/2022-54742038</a:t>
            </a:r>
            <a:r>
              <a:rPr lang="ru-RU" sz="1600" dirty="0">
                <a:latin typeface="Arial" panose="020B0604020202020204" pitchFamily="34" charset="0"/>
                <a:ea typeface="Calibri" panose="020F0502020204030204" pitchFamily="34" charset="0"/>
                <a:cs typeface="Arial" panose="020B0604020202020204" pitchFamily="34" charset="0"/>
              </a:rPr>
              <a:t> (Кировский район)</a:t>
            </a:r>
          </a:p>
          <a:p>
            <a:pPr>
              <a:lnSpc>
                <a:spcPct val="107000"/>
              </a:lnSpc>
              <a:spcAft>
                <a:spcPts val="800"/>
              </a:spcAft>
            </a:pPr>
            <a:r>
              <a:rPr lang="ru-RU" sz="1600" dirty="0">
                <a:latin typeface="Arial" panose="020B0604020202020204" pitchFamily="34" charset="0"/>
                <a:ea typeface="Calibri" panose="020F0502020204030204" pitchFamily="34" charset="0"/>
                <a:cs typeface="Arial" panose="020B0604020202020204" pitchFamily="34" charset="0"/>
              </a:rPr>
              <a:t>Представлены:</a:t>
            </a:r>
          </a:p>
          <a:p>
            <a:pPr marL="342900" lvl="0" indent="-342900">
              <a:lnSpc>
                <a:spcPct val="107000"/>
              </a:lnSpc>
              <a:spcAft>
                <a:spcPts val="0"/>
              </a:spcAft>
              <a:buFont typeface="Wingdings" panose="05000000000000000000" pitchFamily="2" charset="2"/>
              <a:buChar char=""/>
            </a:pPr>
            <a:r>
              <a:rPr lang="ru-RU" sz="1600" dirty="0">
                <a:latin typeface="Arial" panose="020B0604020202020204" pitchFamily="34" charset="0"/>
                <a:ea typeface="Calibri" panose="020F0502020204030204" pitchFamily="34" charset="0"/>
                <a:cs typeface="Arial" panose="020B0604020202020204" pitchFamily="34" charset="0"/>
              </a:rPr>
              <a:t>Заявление о постановке на государственный кадастровый учет и государственной регистрации прав в связи с созданием (образованием) объекта недвижимости</a:t>
            </a:r>
          </a:p>
          <a:p>
            <a:pPr marL="342900" lvl="0" indent="-342900">
              <a:lnSpc>
                <a:spcPct val="107000"/>
              </a:lnSpc>
              <a:spcAft>
                <a:spcPts val="0"/>
              </a:spcAft>
              <a:buFont typeface="Wingdings" panose="05000000000000000000" pitchFamily="2" charset="2"/>
              <a:buChar char=""/>
            </a:pPr>
            <a:r>
              <a:rPr lang="ru-RU" sz="1600" dirty="0">
                <a:latin typeface="Arial" panose="020B0604020202020204" pitchFamily="34" charset="0"/>
                <a:ea typeface="Calibri" panose="020F0502020204030204" pitchFamily="34" charset="0"/>
                <a:cs typeface="Arial" panose="020B0604020202020204" pitchFamily="34" charset="0"/>
              </a:rPr>
              <a:t>Технический план, подготовленный в связи с созданием сооружения</a:t>
            </a:r>
          </a:p>
          <a:p>
            <a:pPr marL="342900" lvl="0" indent="-342900">
              <a:lnSpc>
                <a:spcPct val="107000"/>
              </a:lnSpc>
              <a:spcAft>
                <a:spcPts val="800"/>
              </a:spcAft>
              <a:buFont typeface="Wingdings" panose="05000000000000000000" pitchFamily="2" charset="2"/>
              <a:buChar char=""/>
            </a:pPr>
            <a:r>
              <a:rPr lang="ru-RU" sz="1600" dirty="0">
                <a:latin typeface="Arial" panose="020B0604020202020204" pitchFamily="34" charset="0"/>
                <a:ea typeface="Calibri" panose="020F0502020204030204" pitchFamily="34" charset="0"/>
                <a:cs typeface="Arial" panose="020B0604020202020204" pitchFamily="34" charset="0"/>
              </a:rPr>
              <a:t>Доверенность</a:t>
            </a:r>
          </a:p>
          <a:p>
            <a:pPr marL="285750" indent="-285750" algn="just">
              <a:lnSpc>
                <a:spcPct val="107000"/>
              </a:lnSpc>
              <a:spcAft>
                <a:spcPts val="0"/>
              </a:spcAft>
              <a:buFont typeface="Wingdings" panose="05000000000000000000" pitchFamily="2" charset="2"/>
              <a:buChar char="Ø"/>
            </a:pPr>
            <a:r>
              <a:rPr lang="ru-RU" sz="1600" dirty="0">
                <a:latin typeface="Arial" panose="020B0604020202020204" pitchFamily="34" charset="0"/>
                <a:ea typeface="Calibri" panose="020F0502020204030204" pitchFamily="34" charset="0"/>
                <a:cs typeface="Arial" panose="020B0604020202020204" pitchFamily="34" charset="0"/>
              </a:rPr>
              <a:t>Правоустанавливающие документы, которые подтверждают наличие, возникновение, переход права, не представлены</a:t>
            </a:r>
            <a:r>
              <a:rPr lang="ru-RU" sz="1600" dirty="0" smtClean="0">
                <a:latin typeface="Arial" panose="020B0604020202020204" pitchFamily="34" charset="0"/>
                <a:ea typeface="Calibri" panose="020F0502020204030204" pitchFamily="34" charset="0"/>
                <a:cs typeface="Arial" panose="020B0604020202020204" pitchFamily="34" charset="0"/>
              </a:rPr>
              <a:t>.</a:t>
            </a:r>
            <a:endParaRPr lang="en-US" sz="1600" dirty="0" smtClean="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ru-RU" dirty="0" smtClean="0"/>
              <a:t> </a:t>
            </a:r>
            <a:r>
              <a:rPr lang="ru-RU" dirty="0"/>
              <a:t>Имеются основания для приостановления в соответствии с п. 5 ч.1 ст.26 Закона №218-ФЗ </a:t>
            </a:r>
            <a:endParaRPr lang="ru-RU"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2263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805218" y="235653"/>
            <a:ext cx="10523846" cy="724656"/>
          </a:xfrm>
        </p:spPr>
        <p:txBody>
          <a:bodyPr>
            <a:normAutofit fontScale="90000"/>
          </a:bodyPr>
          <a:lstStyle/>
          <a:p>
            <a:pPr algn="ctr"/>
            <a:r>
              <a:rPr lang="ru-RU" dirty="0" smtClean="0"/>
              <a:t/>
            </a:r>
            <a:br>
              <a:rPr lang="ru-RU" dirty="0" smtClean="0"/>
            </a:br>
            <a:r>
              <a:rPr lang="ru-RU" sz="3100" dirty="0"/>
              <a:t>Объект не является объектом </a:t>
            </a:r>
            <a:r>
              <a:rPr lang="ru-RU" sz="3100" dirty="0" smtClean="0"/>
              <a:t>подлежащим </a:t>
            </a:r>
            <a:r>
              <a:rPr lang="ru-RU" sz="3100" dirty="0"/>
              <a:t>регистрации прав </a:t>
            </a:r>
            <a:r>
              <a:rPr lang="ru-RU" sz="3100" dirty="0" smtClean="0"/>
              <a:t>(п.19 </a:t>
            </a:r>
            <a:r>
              <a:rPr lang="ru-RU" sz="3100" dirty="0"/>
              <a:t>ч.1 ст.26 Закона №218-ФЗ)</a:t>
            </a:r>
            <a:br>
              <a:rPr lang="ru-RU" sz="3100" dirty="0"/>
            </a:br>
            <a:r>
              <a:rPr lang="ru-RU" sz="3100" dirty="0">
                <a:solidFill>
                  <a:srgbClr val="008CFF"/>
                </a:solidFill>
                <a:ea typeface="Calibri" panose="020F0502020204030204" pitchFamily="34" charset="0"/>
                <a:cs typeface="Arial" panose="020B0604020202020204" pitchFamily="34" charset="0"/>
              </a:rPr>
              <a:t/>
            </a:r>
            <a:br>
              <a:rPr lang="ru-RU" sz="3100" dirty="0">
                <a:solidFill>
                  <a:srgbClr val="008CFF"/>
                </a:solidFill>
                <a:ea typeface="Calibri" panose="020F0502020204030204" pitchFamily="34" charset="0"/>
                <a:cs typeface="Arial" panose="020B0604020202020204" pitchFamily="34" charset="0"/>
              </a:rPr>
            </a:br>
            <a:endParaRPr lang="ru-RU" sz="3100" dirty="0">
              <a:ea typeface="Inter" panose="02000503000000020004" pitchFamily="2" charset="0"/>
            </a:endParaRPr>
          </a:p>
        </p:txBody>
      </p:sp>
      <p:sp>
        <p:nvSpPr>
          <p:cNvPr id="3" name="Номер слайда 2"/>
          <p:cNvSpPr>
            <a:spLocks noGrp="1"/>
          </p:cNvSpPr>
          <p:nvPr>
            <p:ph type="sldNum" sz="quarter" idx="10"/>
          </p:nvPr>
        </p:nvSpPr>
        <p:spPr/>
        <p:txBody>
          <a:bodyPr/>
          <a:lstStyle/>
          <a:p>
            <a:fld id="{35ACA335-37F7-42C7-872A-92C3D7072F89}" type="slidenum">
              <a:rPr lang="ru-RU" smtClean="0"/>
              <a:pPr/>
              <a:t>12</a:t>
            </a:fld>
            <a:endParaRPr lang="ru-RU" dirty="0"/>
          </a:p>
        </p:txBody>
      </p:sp>
      <p:sp>
        <p:nvSpPr>
          <p:cNvPr id="6" name="Прямоугольник 5"/>
          <p:cNvSpPr/>
          <p:nvPr/>
        </p:nvSpPr>
        <p:spPr>
          <a:xfrm>
            <a:off x="307786" y="960309"/>
            <a:ext cx="11593062" cy="5960350"/>
          </a:xfrm>
          <a:prstGeom prst="rect">
            <a:avLst/>
          </a:prstGeom>
        </p:spPr>
        <p:txBody>
          <a:bodyPr wrap="square">
            <a:spAutoFit/>
          </a:bodyPr>
          <a:lstStyle/>
          <a:p>
            <a:pPr>
              <a:lnSpc>
                <a:spcPct val="107000"/>
              </a:lnSpc>
              <a:spcAft>
                <a:spcPts val="800"/>
              </a:spcAft>
            </a:pPr>
            <a:r>
              <a:rPr lang="ru-RU" b="1" dirty="0">
                <a:latin typeface="Arial" panose="020B0604020202020204" pitchFamily="34" charset="0"/>
                <a:ea typeface="Calibri" panose="020F0502020204030204" pitchFamily="34" charset="0"/>
                <a:cs typeface="Arial" panose="020B0604020202020204" pitchFamily="34" charset="0"/>
              </a:rPr>
              <a:t>КУВД-001/2022-21948146</a:t>
            </a:r>
            <a:r>
              <a:rPr lang="ru-RU" dirty="0">
                <a:latin typeface="Arial" panose="020B0604020202020204" pitchFamily="34" charset="0"/>
                <a:ea typeface="Calibri" panose="020F0502020204030204" pitchFamily="34" charset="0"/>
                <a:cs typeface="Arial" panose="020B0604020202020204" pitchFamily="34" charset="0"/>
              </a:rPr>
              <a:t> (Выборгский район)</a:t>
            </a:r>
          </a:p>
          <a:p>
            <a:pPr algn="just">
              <a:lnSpc>
                <a:spcPct val="107000"/>
              </a:lnSpc>
              <a:spcAft>
                <a:spcPts val="800"/>
              </a:spcAft>
            </a:pPr>
            <a:r>
              <a:rPr lang="ru-RU" sz="1600" dirty="0">
                <a:latin typeface="+mj-lt"/>
                <a:ea typeface="Calibri" panose="020F0502020204030204" pitchFamily="34" charset="0"/>
                <a:cs typeface="Arial" panose="020B0604020202020204" pitchFamily="34" charset="0"/>
              </a:rPr>
              <a:t>	</a:t>
            </a:r>
            <a:r>
              <a:rPr lang="ru-RU" sz="1600" dirty="0" smtClean="0">
                <a:latin typeface="+mj-lt"/>
                <a:ea typeface="Calibri" panose="020F0502020204030204" pitchFamily="34" charset="0"/>
                <a:cs typeface="Arial" panose="020B0604020202020204" pitchFamily="34" charset="0"/>
              </a:rPr>
              <a:t>Согласно представленного </a:t>
            </a:r>
            <a:r>
              <a:rPr lang="ru-RU" sz="1600" dirty="0">
                <a:latin typeface="+mj-lt"/>
                <a:ea typeface="Calibri" panose="020F0502020204030204" pitchFamily="34" charset="0"/>
                <a:cs typeface="Arial" panose="020B0604020202020204" pitchFamily="34" charset="0"/>
              </a:rPr>
              <a:t>технического </a:t>
            </a:r>
            <a:r>
              <a:rPr lang="ru-RU" sz="1600" dirty="0" smtClean="0">
                <a:latin typeface="+mj-lt"/>
                <a:ea typeface="Calibri" panose="020F0502020204030204" pitchFamily="34" charset="0"/>
                <a:cs typeface="Arial" panose="020B0604020202020204" pitchFamily="34" charset="0"/>
              </a:rPr>
              <a:t>плана : </a:t>
            </a:r>
            <a:r>
              <a:rPr lang="ru-RU" sz="1600" dirty="0">
                <a:latin typeface="+mj-lt"/>
                <a:ea typeface="Calibri" panose="020F0502020204030204" pitchFamily="34" charset="0"/>
                <a:cs typeface="Arial" panose="020B0604020202020204" pitchFamily="34" charset="0"/>
              </a:rPr>
              <a:t>«Кадастровые работы выполнены на основании декларации об объекте недвижимости от 27.04.2022 г.; выписки из реестра муниципального имущества </a:t>
            </a:r>
            <a:r>
              <a:rPr lang="ru-RU" sz="1600" dirty="0" smtClean="0">
                <a:latin typeface="+mj-lt"/>
                <a:ea typeface="Calibri" panose="020F0502020204030204" pitchFamily="34" charset="0"/>
                <a:cs typeface="Arial" panose="020B0604020202020204" pitchFamily="34" charset="0"/>
              </a:rPr>
              <a:t>,проектная</a:t>
            </a:r>
            <a:r>
              <a:rPr lang="ru-RU" sz="1600" dirty="0">
                <a:latin typeface="+mj-lt"/>
                <a:ea typeface="Calibri" panose="020F0502020204030204" pitchFamily="34" charset="0"/>
                <a:cs typeface="Arial" panose="020B0604020202020204" pitchFamily="34" charset="0"/>
              </a:rPr>
              <a:t>, разрешительная документация, технический паспорт </a:t>
            </a:r>
            <a:r>
              <a:rPr lang="ru-RU" sz="1600" dirty="0" smtClean="0">
                <a:latin typeface="+mj-lt"/>
                <a:ea typeface="Calibri" panose="020F0502020204030204" pitchFamily="34" charset="0"/>
                <a:cs typeface="Arial" panose="020B0604020202020204" pitchFamily="34" charset="0"/>
              </a:rPr>
              <a:t>ОТСУТСТВУЮТ. </a:t>
            </a:r>
            <a:r>
              <a:rPr lang="ru-RU" sz="1600" dirty="0">
                <a:latin typeface="+mj-lt"/>
                <a:ea typeface="Calibri" panose="020F0502020204030204" pitchFamily="34" charset="0"/>
                <a:cs typeface="Arial" panose="020B0604020202020204" pitchFamily="34" charset="0"/>
              </a:rPr>
              <a:t>Данное </a:t>
            </a:r>
            <a:r>
              <a:rPr lang="ru-RU" sz="1600" b="1" dirty="0">
                <a:latin typeface="+mj-lt"/>
                <a:ea typeface="Calibri" panose="020F0502020204030204" pitchFamily="34" charset="0"/>
                <a:cs typeface="Arial" panose="020B0604020202020204" pitchFamily="34" charset="0"/>
              </a:rPr>
              <a:t>сооружения является ограждением</a:t>
            </a:r>
            <a:r>
              <a:rPr lang="ru-RU" sz="1600" dirty="0">
                <a:latin typeface="+mj-lt"/>
                <a:ea typeface="Calibri" panose="020F0502020204030204" pitchFamily="34" charset="0"/>
                <a:cs typeface="Arial" panose="020B0604020202020204" pitchFamily="34" charset="0"/>
              </a:rPr>
              <a:t>, протяженностью 32 м: гранитные плиты, каменная кладка, верх из металлических прутьев; ширина 0.5-0.7 м, высота металлической части 3-3.5 м</a:t>
            </a:r>
            <a:r>
              <a:rPr lang="ru-RU" sz="1600" dirty="0" smtClean="0">
                <a:latin typeface="+mj-lt"/>
                <a:ea typeface="Calibri" panose="020F0502020204030204" pitchFamily="34" charset="0"/>
                <a:cs typeface="Arial" panose="020B0604020202020204" pitchFamily="34" charset="0"/>
              </a:rPr>
              <a:t>. Частично пересекает земельные участки, находящиеся в собственности иных лиц»</a:t>
            </a:r>
          </a:p>
          <a:p>
            <a:pPr algn="just"/>
            <a:r>
              <a:rPr lang="ru-RU" sz="1600" dirty="0" smtClean="0">
                <a:latin typeface="+mj-lt"/>
              </a:rPr>
              <a:t>Вещь </a:t>
            </a:r>
            <a:r>
              <a:rPr lang="ru-RU" sz="1600" dirty="0">
                <a:latin typeface="+mj-lt"/>
              </a:rPr>
              <a:t>является недвижимой либо в силу своих природных свойств (абзац первый пункта 1 статьи 130 ГК РФ), либо в силу прямого указания закона, что такой объект подчинен режиму недвижимых вещей (абзац второй пункта 1 статьи 130 ГК РФ). Замощение земельного участка, не отвечающее признакам сооружения, является его частью и не может быть признано самостоятельной недвижимой вещью (пункт 1 статьи 133 ГК РФ)</a:t>
            </a:r>
          </a:p>
          <a:p>
            <a:pPr algn="ctr"/>
            <a:r>
              <a:rPr lang="ru-RU" sz="1600" b="1" dirty="0">
                <a:latin typeface="+mj-lt"/>
              </a:rPr>
              <a:t>О</a:t>
            </a:r>
            <a:r>
              <a:rPr lang="ru-RU" sz="1600" b="1" dirty="0" smtClean="0">
                <a:latin typeface="+mj-lt"/>
              </a:rPr>
              <a:t>граждение</a:t>
            </a:r>
            <a:r>
              <a:rPr lang="ru-RU" sz="1600" b="1" dirty="0">
                <a:latin typeface="+mj-lt"/>
              </a:rPr>
              <a:t>, ворота, замощение являются элементами благоустройства (улучшением) земельного участка, а не объектами недвижимого имущества.</a:t>
            </a:r>
          </a:p>
          <a:p>
            <a:pPr marL="285750" indent="-285750" algn="just">
              <a:buFont typeface="Wingdings" panose="05000000000000000000" pitchFamily="2" charset="2"/>
              <a:buChar char="Ø"/>
            </a:pPr>
            <a:r>
              <a:rPr lang="ru-RU" sz="1600" dirty="0">
                <a:latin typeface="+mj-lt"/>
              </a:rPr>
              <a:t>ограждение не имеет самостоятельного хозяйственного назначения и не является отдельным объектом гражданского оборота, выполняет обслуживающую функцию по отношению к соответствующему земельному участку и находящимся на нем зданиям;</a:t>
            </a:r>
          </a:p>
          <a:p>
            <a:pPr marL="285750" indent="-285750" algn="just">
              <a:buFont typeface="Wingdings" panose="05000000000000000000" pitchFamily="2" charset="2"/>
              <a:buChar char="Ø"/>
            </a:pPr>
            <a:r>
              <a:rPr lang="ru-RU" sz="1600" dirty="0">
                <a:latin typeface="+mj-lt"/>
              </a:rPr>
              <a:t>право собственности на ограждение не подлежит государственной регистрации независимо от его физических характеристик и наличия отдельных элементов, обеспечивающих прочную связь этого сооружения с соответствующим земельным участком.</a:t>
            </a:r>
          </a:p>
          <a:p>
            <a:r>
              <a:rPr lang="ru-RU" dirty="0"/>
              <a:t>(</a:t>
            </a:r>
            <a:r>
              <a:rPr lang="ru-RU" sz="1200" dirty="0"/>
              <a:t>Определение Верховного Суда РФ от 19.01.2016 N 306-ЭС15-17797 по делу N А65-983/2015, Постановление Арбитражного суда Северо-Западного округа от 04.04.2022 N Ф07-2997/2022 по делу N А66-15114/2019, Постановление Арбитражного суда Московского округа от 29.03.2022 N Ф05-4807/2022 по делу N А41-6331/2019, Постановление Пленума Верховного Суда РФ от 23.06.2015 N 25 "О применении судами некоторых положений раздела I части первой Гражданского кодекса Российской Федерации")</a:t>
            </a:r>
          </a:p>
          <a:p>
            <a:pPr>
              <a:lnSpc>
                <a:spcPct val="107000"/>
              </a:lnSpc>
              <a:spcAft>
                <a:spcPts val="800"/>
              </a:spcAft>
            </a:pPr>
            <a:endParaRPr lang="ru-RU"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9596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805218" y="235653"/>
            <a:ext cx="10523846" cy="724656"/>
          </a:xfrm>
        </p:spPr>
        <p:txBody>
          <a:bodyPr>
            <a:normAutofit fontScale="90000"/>
          </a:bodyPr>
          <a:lstStyle/>
          <a:p>
            <a:pPr algn="ctr"/>
            <a:r>
              <a:rPr lang="ru-RU" dirty="0" smtClean="0"/>
              <a:t/>
            </a:r>
            <a:br>
              <a:rPr lang="ru-RU" dirty="0" smtClean="0"/>
            </a:br>
            <a:r>
              <a:rPr lang="ru-RU" sz="3100" dirty="0" smtClean="0"/>
              <a:t>Объект не является бесхозяйным объектом</a:t>
            </a:r>
            <a:r>
              <a:rPr lang="ru-RU" dirty="0" smtClean="0"/>
              <a:t/>
            </a:r>
            <a:br>
              <a:rPr lang="ru-RU" dirty="0" smtClean="0"/>
            </a:br>
            <a:r>
              <a:rPr lang="ru-RU" sz="3100" dirty="0" smtClean="0">
                <a:solidFill>
                  <a:srgbClr val="008CFF"/>
                </a:solidFill>
                <a:ea typeface="Calibri" panose="020F0502020204030204" pitchFamily="34" charset="0"/>
                <a:cs typeface="Arial" panose="020B0604020202020204" pitchFamily="34" charset="0"/>
              </a:rPr>
              <a:t/>
            </a:r>
            <a:br>
              <a:rPr lang="ru-RU" sz="3100" dirty="0" smtClean="0">
                <a:solidFill>
                  <a:srgbClr val="008CFF"/>
                </a:solidFill>
                <a:ea typeface="Calibri" panose="020F0502020204030204" pitchFamily="34" charset="0"/>
                <a:cs typeface="Arial" panose="020B0604020202020204" pitchFamily="34" charset="0"/>
              </a:rPr>
            </a:br>
            <a:endParaRPr lang="ru-RU" sz="3100" dirty="0">
              <a:ea typeface="Inter" panose="02000503000000020004" pitchFamily="2" charset="0"/>
            </a:endParaRPr>
          </a:p>
        </p:txBody>
      </p:sp>
      <p:sp>
        <p:nvSpPr>
          <p:cNvPr id="3" name="Номер слайда 2"/>
          <p:cNvSpPr>
            <a:spLocks noGrp="1"/>
          </p:cNvSpPr>
          <p:nvPr>
            <p:ph type="sldNum" sz="quarter" idx="10"/>
          </p:nvPr>
        </p:nvSpPr>
        <p:spPr/>
        <p:txBody>
          <a:bodyPr/>
          <a:lstStyle/>
          <a:p>
            <a:fld id="{35ACA335-37F7-42C7-872A-92C3D7072F89}" type="slidenum">
              <a:rPr lang="ru-RU" smtClean="0"/>
              <a:pPr/>
              <a:t>13</a:t>
            </a:fld>
            <a:endParaRPr lang="ru-RU" dirty="0"/>
          </a:p>
        </p:txBody>
      </p:sp>
      <p:sp>
        <p:nvSpPr>
          <p:cNvPr id="6" name="Прямоугольник 5"/>
          <p:cNvSpPr/>
          <p:nvPr/>
        </p:nvSpPr>
        <p:spPr>
          <a:xfrm>
            <a:off x="259307" y="960309"/>
            <a:ext cx="11641541" cy="6186309"/>
          </a:xfrm>
          <a:prstGeom prst="rect">
            <a:avLst/>
          </a:prstGeom>
        </p:spPr>
        <p:txBody>
          <a:bodyPr wrap="square">
            <a:spAutoFit/>
          </a:bodyPr>
          <a:lstStyle/>
          <a:p>
            <a:pPr algn="ctr"/>
            <a:r>
              <a:rPr lang="ru-RU" b="1" dirty="0"/>
              <a:t>Бесхозяйной является вещь, которая не имеет собственника или собственник которой неизвестен либо, если иное не предусмотрено законами, от права собственности на которую собственник отказался (ч.1 ст. 225 ГК РФ)</a:t>
            </a:r>
          </a:p>
          <a:p>
            <a:r>
              <a:rPr lang="ru-RU" dirty="0"/>
              <a:t> </a:t>
            </a:r>
          </a:p>
          <a:p>
            <a:r>
              <a:rPr lang="ru-RU" b="1" dirty="0"/>
              <a:t>КУВД-001/2021-43320786</a:t>
            </a:r>
            <a:r>
              <a:rPr lang="ru-RU" dirty="0"/>
              <a:t> (Всеволожский район)</a:t>
            </a:r>
          </a:p>
          <a:p>
            <a:pPr algn="just"/>
            <a:r>
              <a:rPr lang="ru-RU" dirty="0" smtClean="0"/>
              <a:t>	На </a:t>
            </a:r>
            <a:r>
              <a:rPr lang="ru-RU" dirty="0"/>
              <a:t>основании заявления ОМСУ и технического плана было учтено в качестве бесхозяйной вещи сооружение коммунального хозяйства (трасса водовода).</a:t>
            </a:r>
          </a:p>
          <a:p>
            <a:pPr algn="just"/>
            <a:r>
              <a:rPr lang="ru-RU" dirty="0" smtClean="0"/>
              <a:t>	Решением </a:t>
            </a:r>
            <a:r>
              <a:rPr lang="ru-RU" dirty="0"/>
              <a:t>Арбитражного суда города Санкт-Петербурга и Ленинградской области от 11.08.2022 по делу №А56-3589 действия Управления </a:t>
            </a:r>
            <a:r>
              <a:rPr lang="ru-RU" dirty="0" err="1"/>
              <a:t>Росреестра</a:t>
            </a:r>
            <a:r>
              <a:rPr lang="ru-RU" dirty="0"/>
              <a:t> по ЛО по внесению в ЕГРН записи о постановке Водовода на учет как бесхозяйного имущества.</a:t>
            </a:r>
          </a:p>
          <a:p>
            <a:pPr algn="just"/>
            <a:r>
              <a:rPr lang="ru-RU" dirty="0" smtClean="0"/>
              <a:t>	В </a:t>
            </a:r>
            <a:r>
              <a:rPr lang="ru-RU" dirty="0"/>
              <a:t>суде было установлено, что спорный водовод построен за счет средств членов товарищества собственников жилья. Администрация знала об этих обстоятельствах, что подтверждается перепиской с заявителем, заключением договора аренды, актом выбора земельного участка для строительства. </a:t>
            </a:r>
          </a:p>
          <a:p>
            <a:pPr marL="285750" indent="-285750" algn="ctr">
              <a:buFont typeface="Wingdings" panose="05000000000000000000" pitchFamily="2" charset="2"/>
              <a:buChar char="Ø"/>
            </a:pPr>
            <a:r>
              <a:rPr lang="ru-RU" dirty="0" smtClean="0"/>
              <a:t>	</a:t>
            </a:r>
            <a:r>
              <a:rPr lang="ru-RU" b="1" dirty="0" smtClean="0"/>
              <a:t>ОМСУ </a:t>
            </a:r>
            <a:r>
              <a:rPr lang="ru-RU" b="1" dirty="0"/>
              <a:t>было представлено заявление на объект, который не являлся бесхозяйной вещью.</a:t>
            </a:r>
          </a:p>
          <a:p>
            <a:endParaRPr lang="ru-RU" b="1" dirty="0" smtClean="0"/>
          </a:p>
          <a:p>
            <a:r>
              <a:rPr lang="ru-RU" b="1" dirty="0" smtClean="0"/>
              <a:t>КУВД-001/2022-53237801</a:t>
            </a:r>
            <a:r>
              <a:rPr lang="ru-RU" dirty="0" smtClean="0"/>
              <a:t> </a:t>
            </a:r>
            <a:r>
              <a:rPr lang="ru-RU" dirty="0"/>
              <a:t>(Всеволожский район)</a:t>
            </a:r>
          </a:p>
          <a:p>
            <a:pPr marL="285750" indent="-285750" algn="just">
              <a:buFont typeface="Wingdings" panose="05000000000000000000" pitchFamily="2" charset="2"/>
              <a:buChar char="ü"/>
            </a:pPr>
            <a:r>
              <a:rPr lang="ru-RU" dirty="0"/>
              <a:t>Представлено заявление на учет в качестве бесхозяйного объекта недвижимости сооружения</a:t>
            </a:r>
          </a:p>
          <a:p>
            <a:pPr marL="285750" indent="-285750" algn="just">
              <a:buFont typeface="Wingdings" panose="05000000000000000000" pitchFamily="2" charset="2"/>
              <a:buChar char="ü"/>
            </a:pPr>
            <a:r>
              <a:rPr lang="ru-RU" dirty="0"/>
              <a:t>В ЕГРН содержится запись о праве юридического лица</a:t>
            </a:r>
          </a:p>
          <a:p>
            <a:pPr marL="285750" indent="-285750" algn="just">
              <a:buFont typeface="Wingdings" panose="05000000000000000000" pitchFamily="2" charset="2"/>
              <a:buChar char="Ø"/>
            </a:pPr>
            <a:r>
              <a:rPr lang="ru-RU" dirty="0"/>
              <a:t>В</a:t>
            </a:r>
            <a:r>
              <a:rPr lang="ru-RU" dirty="0" smtClean="0"/>
              <a:t> </a:t>
            </a:r>
            <a:r>
              <a:rPr lang="ru-RU" dirty="0"/>
              <a:t>представленных документах </a:t>
            </a:r>
            <a:r>
              <a:rPr lang="ru-RU" b="1" dirty="0"/>
              <a:t>отсутствует заявление </a:t>
            </a:r>
            <a:r>
              <a:rPr lang="ru-RU" b="1" dirty="0" smtClean="0"/>
              <a:t>об </a:t>
            </a:r>
            <a:r>
              <a:rPr lang="ru-RU" b="1" dirty="0"/>
              <a:t>отказе от права собственности </a:t>
            </a:r>
            <a:r>
              <a:rPr lang="ru-RU" dirty="0"/>
              <a:t>на объект </a:t>
            </a:r>
            <a:r>
              <a:rPr lang="ru-RU" dirty="0" smtClean="0"/>
              <a:t>недвижимости </a:t>
            </a:r>
            <a:r>
              <a:rPr lang="ru-RU" dirty="0"/>
              <a:t>(нарушение п.12 </a:t>
            </a:r>
            <a:r>
              <a:rPr lang="ru-RU" dirty="0" smtClean="0"/>
              <a:t>Приказа </a:t>
            </a:r>
            <a:r>
              <a:rPr lang="ru-RU" dirty="0"/>
              <a:t>Минэкономразвития России от 10.12.2015 N </a:t>
            </a:r>
            <a:r>
              <a:rPr lang="ru-RU" dirty="0" smtClean="0"/>
              <a:t>931 «Об </a:t>
            </a:r>
            <a:r>
              <a:rPr lang="ru-RU" dirty="0"/>
              <a:t>установлении Порядка принятия на учет бесхозяйных недвижимых </a:t>
            </a:r>
            <a:r>
              <a:rPr lang="ru-RU" dirty="0" smtClean="0"/>
              <a:t>вещей»)</a:t>
            </a:r>
            <a:endParaRPr lang="ru-RU" dirty="0"/>
          </a:p>
          <a:p>
            <a:pPr marL="285750" indent="-285750" algn="just">
              <a:buFont typeface="Wingdings" panose="05000000000000000000" pitchFamily="2" charset="2"/>
              <a:buChar char="Ø"/>
            </a:pPr>
            <a:endParaRPr lang="ru-RU" dirty="0"/>
          </a:p>
        </p:txBody>
      </p:sp>
    </p:spTree>
    <p:extLst>
      <p:ext uri="{BB962C8B-B14F-4D97-AF65-F5344CB8AC3E}">
        <p14:creationId xmlns:p14="http://schemas.microsoft.com/office/powerpoint/2010/main" val="3744101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805218" y="235653"/>
            <a:ext cx="10523846" cy="724656"/>
          </a:xfrm>
        </p:spPr>
        <p:txBody>
          <a:bodyPr>
            <a:normAutofit fontScale="90000"/>
          </a:bodyPr>
          <a:lstStyle/>
          <a:p>
            <a:pPr algn="ctr"/>
            <a:r>
              <a:rPr lang="ru-RU" dirty="0" smtClean="0"/>
              <a:t/>
            </a:r>
            <a:br>
              <a:rPr lang="ru-RU" dirty="0" smtClean="0"/>
            </a:br>
            <a:r>
              <a:rPr lang="ru-RU" dirty="0" smtClean="0"/>
              <a:t/>
            </a:r>
            <a:br>
              <a:rPr lang="ru-RU" dirty="0" smtClean="0"/>
            </a:br>
            <a:r>
              <a:rPr lang="ru-RU" dirty="0"/>
              <a:t/>
            </a:r>
            <a:br>
              <a:rPr lang="ru-RU" dirty="0"/>
            </a:br>
            <a:r>
              <a:rPr lang="ru-RU" sz="3100" dirty="0">
                <a:ea typeface="Calibri" panose="020F0502020204030204" pitchFamily="34" charset="0"/>
                <a:cs typeface="Arial" panose="020B0604020202020204" pitchFamily="34" charset="0"/>
              </a:rPr>
              <a:t>Нарушен порядок утверждения схемы расположения ЗУ на КПТ</a:t>
            </a:r>
            <a:r>
              <a:rPr lang="ru-RU" dirty="0">
                <a:latin typeface="Arial" panose="020B0604020202020204" pitchFamily="34" charset="0"/>
                <a:ea typeface="Calibri" panose="020F0502020204030204" pitchFamily="34" charset="0"/>
                <a:cs typeface="Arial" panose="020B0604020202020204" pitchFamily="34" charset="0"/>
              </a:rPr>
              <a:t/>
            </a:r>
            <a:br>
              <a:rPr lang="ru-RU" dirty="0">
                <a:latin typeface="Arial" panose="020B0604020202020204" pitchFamily="34" charset="0"/>
                <a:ea typeface="Calibri" panose="020F0502020204030204" pitchFamily="34" charset="0"/>
                <a:cs typeface="Arial" panose="020B0604020202020204" pitchFamily="34" charset="0"/>
              </a:rPr>
            </a:br>
            <a:r>
              <a:rPr lang="ru-RU" dirty="0" smtClean="0"/>
              <a:t/>
            </a:r>
            <a:br>
              <a:rPr lang="ru-RU" dirty="0" smtClean="0"/>
            </a:br>
            <a:r>
              <a:rPr lang="ru-RU" sz="3100" dirty="0" smtClean="0">
                <a:solidFill>
                  <a:srgbClr val="008CFF"/>
                </a:solidFill>
                <a:ea typeface="Calibri" panose="020F0502020204030204" pitchFamily="34" charset="0"/>
                <a:cs typeface="Arial" panose="020B0604020202020204" pitchFamily="34" charset="0"/>
              </a:rPr>
              <a:t/>
            </a:r>
            <a:br>
              <a:rPr lang="ru-RU" sz="3100" dirty="0" smtClean="0">
                <a:solidFill>
                  <a:srgbClr val="008CFF"/>
                </a:solidFill>
                <a:ea typeface="Calibri" panose="020F0502020204030204" pitchFamily="34" charset="0"/>
                <a:cs typeface="Arial" panose="020B0604020202020204" pitchFamily="34" charset="0"/>
              </a:rPr>
            </a:br>
            <a:endParaRPr lang="ru-RU" sz="3100" dirty="0">
              <a:ea typeface="Inter" panose="02000503000000020004" pitchFamily="2" charset="0"/>
            </a:endParaRPr>
          </a:p>
        </p:txBody>
      </p:sp>
      <p:sp>
        <p:nvSpPr>
          <p:cNvPr id="3" name="Номер слайда 2"/>
          <p:cNvSpPr>
            <a:spLocks noGrp="1"/>
          </p:cNvSpPr>
          <p:nvPr>
            <p:ph type="sldNum" sz="quarter" idx="10"/>
          </p:nvPr>
        </p:nvSpPr>
        <p:spPr/>
        <p:txBody>
          <a:bodyPr/>
          <a:lstStyle/>
          <a:p>
            <a:fld id="{35ACA335-37F7-42C7-872A-92C3D7072F89}" type="slidenum">
              <a:rPr lang="ru-RU" smtClean="0"/>
              <a:pPr/>
              <a:t>14</a:t>
            </a:fld>
            <a:endParaRPr lang="ru-RU" dirty="0"/>
          </a:p>
        </p:txBody>
      </p:sp>
      <p:sp>
        <p:nvSpPr>
          <p:cNvPr id="6" name="Прямоугольник 5"/>
          <p:cNvSpPr/>
          <p:nvPr/>
        </p:nvSpPr>
        <p:spPr>
          <a:xfrm>
            <a:off x="259307" y="960309"/>
            <a:ext cx="11641541" cy="5632311"/>
          </a:xfrm>
          <a:prstGeom prst="rect">
            <a:avLst/>
          </a:prstGeom>
        </p:spPr>
        <p:txBody>
          <a:bodyPr wrap="square">
            <a:spAutoFit/>
          </a:bodyPr>
          <a:lstStyle/>
          <a:p>
            <a:pPr algn="just"/>
            <a:r>
              <a:rPr lang="ru-RU" dirty="0"/>
              <a:t>Подготовка схемы расположения земельного участка осуществляется </a:t>
            </a:r>
            <a:r>
              <a:rPr lang="ru-RU" b="1" dirty="0"/>
              <a:t>с учетом утвержденных документов территориального планирования, правил землепользования и застройки, проекта планировки территории</a:t>
            </a:r>
            <a:r>
              <a:rPr lang="ru-RU" dirty="0"/>
              <a:t>, землеустроительной документации, положения об особо охраняемой природной территории, наличия зон с особыми условиями использования территорий, земельных участков общего пользования, территорий общего пользования, красных линий, местоположения границ земельных участков, местоположения зданий, сооружений (в том числе размещение которых предусмотрено государственными программами Российской Федерации, государственными программами субъекта Российской Федерации, адресными инвестиционными программами), объектов незавершенного </a:t>
            </a:r>
            <a:r>
              <a:rPr lang="ru-RU" dirty="0" smtClean="0"/>
              <a:t>строительства</a:t>
            </a:r>
            <a:r>
              <a:rPr lang="ru-RU" dirty="0"/>
              <a:t> </a:t>
            </a:r>
            <a:r>
              <a:rPr lang="ru-RU" dirty="0" smtClean="0"/>
              <a:t>(ст.11.10 ЗК РФ)</a:t>
            </a:r>
            <a:endParaRPr lang="ru-RU" dirty="0"/>
          </a:p>
          <a:p>
            <a:pPr algn="ctr"/>
            <a:endParaRPr lang="ru-RU" b="1" dirty="0"/>
          </a:p>
          <a:p>
            <a:r>
              <a:rPr lang="ru-RU" dirty="0"/>
              <a:t> </a:t>
            </a:r>
            <a:r>
              <a:rPr lang="ru-RU" b="1" dirty="0" smtClean="0"/>
              <a:t>КУВД-001/2022-12143392 (представлено 16 идентичных заявлений)</a:t>
            </a:r>
            <a:r>
              <a:rPr lang="ru-RU" dirty="0" smtClean="0"/>
              <a:t> (Гатчинский </a:t>
            </a:r>
            <a:r>
              <a:rPr lang="ru-RU" dirty="0"/>
              <a:t>район</a:t>
            </a:r>
            <a:r>
              <a:rPr lang="ru-RU" dirty="0" smtClean="0"/>
              <a:t>)</a:t>
            </a:r>
          </a:p>
          <a:p>
            <a:r>
              <a:rPr lang="ru-RU" dirty="0" smtClean="0"/>
              <a:t>Представлены:</a:t>
            </a:r>
          </a:p>
          <a:p>
            <a:pPr marL="285750" indent="-285750" algn="just">
              <a:buFont typeface="Wingdings" panose="05000000000000000000" pitchFamily="2" charset="2"/>
              <a:buChar char="ü"/>
            </a:pPr>
            <a:r>
              <a:rPr lang="ru-RU" dirty="0" smtClean="0"/>
              <a:t>Заявление о постановке </a:t>
            </a:r>
            <a:r>
              <a:rPr lang="ru-RU" dirty="0"/>
              <a:t>на государственный кадастровый учет объекта недвижимости без одновременной государственной регистрации </a:t>
            </a:r>
            <a:r>
              <a:rPr lang="ru-RU" dirty="0" smtClean="0"/>
              <a:t>прав</a:t>
            </a:r>
          </a:p>
          <a:p>
            <a:pPr marL="285750" indent="-285750" algn="just">
              <a:buFont typeface="Wingdings" panose="05000000000000000000" pitchFamily="2" charset="2"/>
              <a:buChar char="ü"/>
            </a:pPr>
            <a:r>
              <a:rPr lang="ru-RU" dirty="0" smtClean="0"/>
              <a:t>Межевой план, подготовленный на основании постановления </a:t>
            </a:r>
            <a:r>
              <a:rPr lang="ru-RU" dirty="0"/>
              <a:t>об утверждении схемы расположения земельного участка на кадастровом плане территории</a:t>
            </a:r>
          </a:p>
          <a:p>
            <a:pPr marL="285750" indent="-285750" algn="just">
              <a:buFont typeface="Wingdings" panose="05000000000000000000" pitchFamily="2" charset="2"/>
              <a:buChar char="Ø"/>
            </a:pPr>
            <a:r>
              <a:rPr lang="ru-RU" dirty="0" smtClean="0"/>
              <a:t>постановление </a:t>
            </a:r>
            <a:r>
              <a:rPr lang="ru-RU" dirty="0"/>
              <a:t>об утверждении схемы расположения земельного участка на кадастровом плане территории утверждено на основании </a:t>
            </a:r>
            <a:r>
              <a:rPr lang="ru-RU" dirty="0" smtClean="0"/>
              <a:t>Генерального </a:t>
            </a:r>
            <a:r>
              <a:rPr lang="ru-RU" dirty="0"/>
              <a:t>плана и Правил землепользования и застройки муниципального </a:t>
            </a:r>
            <a:r>
              <a:rPr lang="ru-RU" dirty="0" smtClean="0"/>
              <a:t>образования. </a:t>
            </a:r>
            <a:r>
              <a:rPr lang="ru-RU" b="1" dirty="0" smtClean="0"/>
              <a:t>ПЗЗ отменены решением суда </a:t>
            </a:r>
            <a:r>
              <a:rPr lang="ru-RU" b="1" dirty="0"/>
              <a:t>от 27.04.2021 года по делу №3а-117/202</a:t>
            </a:r>
            <a:r>
              <a:rPr lang="ru-RU" dirty="0"/>
              <a:t>1</a:t>
            </a:r>
          </a:p>
        </p:txBody>
      </p:sp>
    </p:spTree>
    <p:extLst>
      <p:ext uri="{BB962C8B-B14F-4D97-AF65-F5344CB8AC3E}">
        <p14:creationId xmlns:p14="http://schemas.microsoft.com/office/powerpoint/2010/main" val="3465845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805218" y="235653"/>
            <a:ext cx="10523846" cy="724656"/>
          </a:xfrm>
        </p:spPr>
        <p:txBody>
          <a:bodyPr>
            <a:normAutofit fontScale="90000"/>
          </a:bodyPr>
          <a:lstStyle/>
          <a:p>
            <a:pPr algn="ctr"/>
            <a:r>
              <a:rPr lang="ru-RU" dirty="0" smtClean="0"/>
              <a:t/>
            </a:r>
            <a:br>
              <a:rPr lang="ru-RU" dirty="0" smtClean="0"/>
            </a:br>
            <a:r>
              <a:rPr lang="ru-RU" dirty="0" smtClean="0"/>
              <a:t/>
            </a:r>
            <a:br>
              <a:rPr lang="ru-RU" dirty="0" smtClean="0"/>
            </a:br>
            <a:r>
              <a:rPr lang="ru-RU" dirty="0"/>
              <a:t/>
            </a:r>
            <a:br>
              <a:rPr lang="ru-RU" dirty="0"/>
            </a:br>
            <a:r>
              <a:rPr lang="ru-RU" sz="3200" dirty="0">
                <a:latin typeface="Arial" panose="020B0604020202020204" pitchFamily="34" charset="0"/>
                <a:ea typeface="Calibri" panose="020F0502020204030204" pitchFamily="34" charset="0"/>
                <a:cs typeface="Arial" panose="020B0604020202020204" pitchFamily="34" charset="0"/>
              </a:rPr>
              <a:t>Не представлено согласование с комитетом по природным ресурсам</a:t>
            </a:r>
            <a:br>
              <a:rPr lang="ru-RU" sz="3200" dirty="0">
                <a:latin typeface="Arial" panose="020B0604020202020204" pitchFamily="34" charset="0"/>
                <a:ea typeface="Calibri" panose="020F0502020204030204" pitchFamily="34" charset="0"/>
                <a:cs typeface="Arial" panose="020B0604020202020204" pitchFamily="34" charset="0"/>
              </a:rPr>
            </a:br>
            <a:r>
              <a:rPr lang="ru-RU" dirty="0">
                <a:latin typeface="Arial" panose="020B0604020202020204" pitchFamily="34" charset="0"/>
                <a:ea typeface="Calibri" panose="020F0502020204030204" pitchFamily="34" charset="0"/>
                <a:cs typeface="Arial" panose="020B0604020202020204" pitchFamily="34" charset="0"/>
              </a:rPr>
              <a:t/>
            </a:r>
            <a:br>
              <a:rPr lang="ru-RU" dirty="0">
                <a:latin typeface="Arial" panose="020B0604020202020204" pitchFamily="34" charset="0"/>
                <a:ea typeface="Calibri" panose="020F0502020204030204" pitchFamily="34" charset="0"/>
                <a:cs typeface="Arial" panose="020B0604020202020204" pitchFamily="34" charset="0"/>
              </a:rPr>
            </a:br>
            <a:r>
              <a:rPr lang="ru-RU" dirty="0" smtClean="0"/>
              <a:t/>
            </a:r>
            <a:br>
              <a:rPr lang="ru-RU" dirty="0" smtClean="0"/>
            </a:br>
            <a:r>
              <a:rPr lang="ru-RU" sz="3100" dirty="0" smtClean="0">
                <a:solidFill>
                  <a:srgbClr val="008CFF"/>
                </a:solidFill>
                <a:ea typeface="Calibri" panose="020F0502020204030204" pitchFamily="34" charset="0"/>
                <a:cs typeface="Arial" panose="020B0604020202020204" pitchFamily="34" charset="0"/>
              </a:rPr>
              <a:t/>
            </a:r>
            <a:br>
              <a:rPr lang="ru-RU" sz="3100" dirty="0" smtClean="0">
                <a:solidFill>
                  <a:srgbClr val="008CFF"/>
                </a:solidFill>
                <a:ea typeface="Calibri" panose="020F0502020204030204" pitchFamily="34" charset="0"/>
                <a:cs typeface="Arial" panose="020B0604020202020204" pitchFamily="34" charset="0"/>
              </a:rPr>
            </a:br>
            <a:endParaRPr lang="ru-RU" sz="3100" dirty="0">
              <a:ea typeface="Inter" panose="02000503000000020004" pitchFamily="2" charset="0"/>
            </a:endParaRPr>
          </a:p>
        </p:txBody>
      </p:sp>
      <p:sp>
        <p:nvSpPr>
          <p:cNvPr id="3" name="Номер слайда 2"/>
          <p:cNvSpPr>
            <a:spLocks noGrp="1"/>
          </p:cNvSpPr>
          <p:nvPr>
            <p:ph type="sldNum" sz="quarter" idx="10"/>
          </p:nvPr>
        </p:nvSpPr>
        <p:spPr/>
        <p:txBody>
          <a:bodyPr/>
          <a:lstStyle/>
          <a:p>
            <a:fld id="{35ACA335-37F7-42C7-872A-92C3D7072F89}" type="slidenum">
              <a:rPr lang="ru-RU" smtClean="0"/>
              <a:pPr/>
              <a:t>15</a:t>
            </a:fld>
            <a:endParaRPr lang="ru-RU" dirty="0"/>
          </a:p>
        </p:txBody>
      </p:sp>
      <p:sp>
        <p:nvSpPr>
          <p:cNvPr id="6" name="Прямоугольник 5"/>
          <p:cNvSpPr/>
          <p:nvPr/>
        </p:nvSpPr>
        <p:spPr>
          <a:xfrm>
            <a:off x="259307" y="960309"/>
            <a:ext cx="11641541" cy="4524315"/>
          </a:xfrm>
          <a:prstGeom prst="rect">
            <a:avLst/>
          </a:prstGeom>
        </p:spPr>
        <p:txBody>
          <a:bodyPr wrap="square">
            <a:spAutoFit/>
          </a:bodyPr>
          <a:lstStyle/>
          <a:p>
            <a:pPr algn="just"/>
            <a:r>
              <a:rPr lang="ru-RU" dirty="0"/>
              <a:t>При образовании земельного участка из земель, находящихся в государственной собственности, схема расположения земельного участка на кадастровом плане территории </a:t>
            </a:r>
            <a:r>
              <a:rPr lang="ru-RU" dirty="0" smtClean="0"/>
              <a:t>подлежит </a:t>
            </a:r>
            <a:r>
              <a:rPr lang="ru-RU" dirty="0"/>
              <a:t>согласованию с органом исполнительной власти субъекта Российской Федерации, уполномоченным в области лесных отношений.</a:t>
            </a:r>
          </a:p>
          <a:p>
            <a:pPr algn="just"/>
            <a:r>
              <a:rPr lang="ru-RU" dirty="0" smtClean="0"/>
              <a:t> (</a:t>
            </a:r>
            <a:r>
              <a:rPr lang="ru-RU" dirty="0"/>
              <a:t>ст.3.5  </a:t>
            </a:r>
            <a:r>
              <a:rPr lang="ru-RU" dirty="0" smtClean="0"/>
              <a:t>Федерального закона </a:t>
            </a:r>
            <a:r>
              <a:rPr lang="ru-RU" dirty="0"/>
              <a:t>от 25.10.2001 N </a:t>
            </a:r>
            <a:r>
              <a:rPr lang="ru-RU" dirty="0" smtClean="0"/>
              <a:t>137-ФЗ "</a:t>
            </a:r>
            <a:r>
              <a:rPr lang="ru-RU" dirty="0"/>
              <a:t>О введении в действие Земельного кодекса Российской Федерации</a:t>
            </a:r>
            <a:r>
              <a:rPr lang="ru-RU" dirty="0" smtClean="0"/>
              <a:t>")</a:t>
            </a:r>
            <a:endParaRPr lang="ru-RU" dirty="0"/>
          </a:p>
          <a:p>
            <a:pPr algn="ctr"/>
            <a:endParaRPr lang="ru-RU" b="1" dirty="0"/>
          </a:p>
          <a:p>
            <a:r>
              <a:rPr lang="ru-RU" dirty="0"/>
              <a:t> </a:t>
            </a:r>
            <a:r>
              <a:rPr lang="ru-RU" b="1" dirty="0"/>
              <a:t>КУВД-001/2022-56333829 </a:t>
            </a:r>
            <a:r>
              <a:rPr lang="ru-RU" dirty="0" smtClean="0"/>
              <a:t>(Выборгский </a:t>
            </a:r>
            <a:r>
              <a:rPr lang="ru-RU" dirty="0"/>
              <a:t>район</a:t>
            </a:r>
            <a:r>
              <a:rPr lang="ru-RU" dirty="0" smtClean="0"/>
              <a:t>)</a:t>
            </a:r>
          </a:p>
          <a:p>
            <a:r>
              <a:rPr lang="ru-RU" dirty="0" smtClean="0"/>
              <a:t>Представлены:</a:t>
            </a:r>
          </a:p>
          <a:p>
            <a:pPr marL="285750" indent="-285750" algn="just">
              <a:buFont typeface="Wingdings" panose="05000000000000000000" pitchFamily="2" charset="2"/>
              <a:buChar char="ü"/>
            </a:pPr>
            <a:r>
              <a:rPr lang="ru-RU" dirty="0" smtClean="0"/>
              <a:t>Заявление о постановке </a:t>
            </a:r>
            <a:r>
              <a:rPr lang="ru-RU" dirty="0"/>
              <a:t>на государственный кадастровый учет объекта недвижимости без одновременной государственной регистрации </a:t>
            </a:r>
            <a:r>
              <a:rPr lang="ru-RU" dirty="0" smtClean="0"/>
              <a:t>прав</a:t>
            </a:r>
          </a:p>
          <a:p>
            <a:pPr marL="285750" indent="-285750" algn="just">
              <a:buFont typeface="Wingdings" panose="05000000000000000000" pitchFamily="2" charset="2"/>
              <a:buChar char="ü"/>
            </a:pPr>
            <a:r>
              <a:rPr lang="ru-RU" dirty="0" smtClean="0"/>
              <a:t>Межевой план, подготовленный на основании постановления </a:t>
            </a:r>
            <a:r>
              <a:rPr lang="ru-RU" dirty="0"/>
              <a:t>об утверждении схемы расположения земельного участка на кадастровом плане </a:t>
            </a:r>
            <a:r>
              <a:rPr lang="ru-RU" dirty="0" smtClean="0"/>
              <a:t>территории</a:t>
            </a:r>
          </a:p>
          <a:p>
            <a:pPr marL="285750" indent="-285750" algn="just">
              <a:buFont typeface="Wingdings" panose="05000000000000000000" pitchFamily="2" charset="2"/>
              <a:buChar char="ü"/>
            </a:pPr>
            <a:r>
              <a:rPr lang="ru-RU" dirty="0" smtClean="0"/>
              <a:t>Письмо, подтверждающие согласование схемы главным лесничим Рощинского лесничества</a:t>
            </a:r>
          </a:p>
          <a:p>
            <a:pPr marL="285750" indent="-285750" algn="just">
              <a:buFont typeface="Wingdings" panose="05000000000000000000" pitchFamily="2" charset="2"/>
              <a:buChar char="ü"/>
            </a:pPr>
            <a:endParaRPr lang="ru-RU" dirty="0"/>
          </a:p>
          <a:p>
            <a:pPr marL="285750" indent="-285750" algn="just">
              <a:buFont typeface="Wingdings" panose="05000000000000000000" pitchFamily="2" charset="2"/>
              <a:buChar char="Ø"/>
            </a:pPr>
            <a:r>
              <a:rPr lang="ru-RU" dirty="0" smtClean="0"/>
              <a:t>Документы, подтверждающие полномочия </a:t>
            </a:r>
            <a:r>
              <a:rPr lang="ru-RU" dirty="0"/>
              <a:t>главного лесничего на согласование схемы от к</a:t>
            </a:r>
            <a:r>
              <a:rPr lang="ru-RU" dirty="0" smtClean="0"/>
              <a:t>омитета </a:t>
            </a:r>
            <a:r>
              <a:rPr lang="ru-RU" dirty="0"/>
              <a:t>по природным ресурсам Ленинградской </a:t>
            </a:r>
            <a:r>
              <a:rPr lang="ru-RU" dirty="0" smtClean="0"/>
              <a:t>области, не представлены.</a:t>
            </a:r>
            <a:endParaRPr lang="ru-RU" dirty="0"/>
          </a:p>
        </p:txBody>
      </p:sp>
    </p:spTree>
    <p:extLst>
      <p:ext uri="{BB962C8B-B14F-4D97-AF65-F5344CB8AC3E}">
        <p14:creationId xmlns:p14="http://schemas.microsoft.com/office/powerpoint/2010/main" val="899076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776829" y="103768"/>
            <a:ext cx="10534650" cy="466928"/>
          </a:xfrm>
        </p:spPr>
        <p:txBody>
          <a:bodyPr>
            <a:noAutofit/>
          </a:bodyPr>
          <a:lstStyle/>
          <a:p>
            <a:pPr algn="ctr"/>
            <a:r>
              <a:rPr lang="ru-RU" dirty="0" smtClean="0"/>
              <a:t/>
            </a:r>
            <a:br>
              <a:rPr lang="ru-RU" dirty="0" smtClean="0"/>
            </a:br>
            <a:r>
              <a:rPr lang="ru-RU" dirty="0"/>
              <a:t/>
            </a:r>
            <a:br>
              <a:rPr lang="ru-RU" dirty="0"/>
            </a:br>
            <a:r>
              <a:rPr lang="ru-RU" sz="2800" dirty="0"/>
              <a:t>Предложения </a:t>
            </a:r>
            <a:r>
              <a:rPr lang="ru-RU" sz="2800" dirty="0" smtClean="0"/>
              <a:t>по </a:t>
            </a:r>
            <a:r>
              <a:rPr lang="ru-RU" sz="2800" dirty="0"/>
              <a:t>снижению количества решений о приостановлении учетно-регистрационных действий</a:t>
            </a:r>
            <a:r>
              <a:rPr lang="ru-RU" sz="3200" dirty="0">
                <a:latin typeface="Inter" panose="02000503000000020004" pitchFamily="2" charset="0"/>
                <a:ea typeface="Inter" panose="02000503000000020004" pitchFamily="2" charset="0"/>
              </a:rPr>
              <a:t/>
            </a:r>
            <a:br>
              <a:rPr lang="ru-RU" sz="3200" dirty="0">
                <a:latin typeface="Inter" panose="02000503000000020004" pitchFamily="2" charset="0"/>
                <a:ea typeface="Inter" panose="02000503000000020004" pitchFamily="2" charset="0"/>
              </a:rPr>
            </a:br>
            <a:endParaRPr lang="ru-RU" sz="3200" dirty="0">
              <a:latin typeface="Inter" panose="02000503000000020004" pitchFamily="2" charset="0"/>
              <a:ea typeface="Inter" panose="02000503000000020004" pitchFamily="2" charset="0"/>
            </a:endParaRPr>
          </a:p>
        </p:txBody>
      </p:sp>
      <p:sp>
        <p:nvSpPr>
          <p:cNvPr id="12" name="TextBox 11"/>
          <p:cNvSpPr txBox="1"/>
          <p:nvPr/>
        </p:nvSpPr>
        <p:spPr>
          <a:xfrm>
            <a:off x="504967" y="1433145"/>
            <a:ext cx="11391377" cy="4524315"/>
          </a:xfrm>
          <a:prstGeom prst="rect">
            <a:avLst/>
          </a:prstGeom>
          <a:noFill/>
        </p:spPr>
        <p:txBody>
          <a:bodyPr wrap="square" rtlCol="0">
            <a:spAutoFit/>
          </a:bodyPr>
          <a:lstStyle/>
          <a:p>
            <a:pPr algn="just"/>
            <a:r>
              <a:rPr lang="ru-RU" sz="3200" dirty="0" smtClean="0"/>
              <a:t>	Повышение качества оказания государственных услуг;</a:t>
            </a:r>
          </a:p>
          <a:p>
            <a:pPr algn="just"/>
            <a:endParaRPr lang="ru-RU" sz="3200" dirty="0">
              <a:solidFill>
                <a:srgbClr val="4FA730"/>
              </a:solidFill>
            </a:endParaRPr>
          </a:p>
          <a:p>
            <a:pPr algn="just"/>
            <a:r>
              <a:rPr lang="ru-RU" sz="3200" dirty="0" smtClean="0"/>
              <a:t>	Своевременное представление дополнительного пакета документов, либо заявлений о приостановлении по инициативе заявителя, прекращении учетно-регистрационных действий; </a:t>
            </a:r>
          </a:p>
          <a:p>
            <a:pPr algn="just"/>
            <a:endParaRPr lang="ru-RU" sz="3200" dirty="0">
              <a:solidFill>
                <a:srgbClr val="4FA730"/>
              </a:solidFill>
            </a:endParaRPr>
          </a:p>
          <a:p>
            <a:pPr algn="just"/>
            <a:r>
              <a:rPr lang="ru-RU" sz="3200" dirty="0" smtClean="0">
                <a:solidFill>
                  <a:srgbClr val="000000"/>
                </a:solidFill>
              </a:rPr>
              <a:t>	Актуализация контактных данных для связи с ОМСУ.</a:t>
            </a:r>
          </a:p>
        </p:txBody>
      </p:sp>
      <p:pic>
        <p:nvPicPr>
          <p:cNvPr id="3" name="Рисунок 2"/>
          <p:cNvPicPr>
            <a:picLocks noChangeAspect="1"/>
          </p:cNvPicPr>
          <p:nvPr/>
        </p:nvPicPr>
        <p:blipFill>
          <a:blip r:embed="rId2"/>
          <a:stretch>
            <a:fillRect/>
          </a:stretch>
        </p:blipFill>
        <p:spPr>
          <a:xfrm>
            <a:off x="962773" y="1549773"/>
            <a:ext cx="371888" cy="377985"/>
          </a:xfrm>
          <a:prstGeom prst="rect">
            <a:avLst/>
          </a:prstGeom>
        </p:spPr>
      </p:pic>
      <p:pic>
        <p:nvPicPr>
          <p:cNvPr id="5" name="Рисунок 4"/>
          <p:cNvPicPr>
            <a:picLocks noChangeAspect="1"/>
          </p:cNvPicPr>
          <p:nvPr/>
        </p:nvPicPr>
        <p:blipFill>
          <a:blip r:embed="rId2"/>
          <a:stretch>
            <a:fillRect/>
          </a:stretch>
        </p:blipFill>
        <p:spPr>
          <a:xfrm>
            <a:off x="962773" y="3037181"/>
            <a:ext cx="371888" cy="377985"/>
          </a:xfrm>
          <a:prstGeom prst="rect">
            <a:avLst/>
          </a:prstGeom>
        </p:spPr>
      </p:pic>
      <p:pic>
        <p:nvPicPr>
          <p:cNvPr id="6" name="Рисунок 5"/>
          <p:cNvPicPr>
            <a:picLocks noChangeAspect="1"/>
          </p:cNvPicPr>
          <p:nvPr/>
        </p:nvPicPr>
        <p:blipFill>
          <a:blip r:embed="rId2"/>
          <a:stretch>
            <a:fillRect/>
          </a:stretch>
        </p:blipFill>
        <p:spPr>
          <a:xfrm>
            <a:off x="962773" y="5366598"/>
            <a:ext cx="371888" cy="377985"/>
          </a:xfrm>
          <a:prstGeom prst="rect">
            <a:avLst/>
          </a:prstGeom>
        </p:spPr>
      </p:pic>
      <p:sp>
        <p:nvSpPr>
          <p:cNvPr id="4" name="Номер слайда 3"/>
          <p:cNvSpPr>
            <a:spLocks noGrp="1"/>
          </p:cNvSpPr>
          <p:nvPr>
            <p:ph type="sldNum" sz="quarter" idx="10"/>
          </p:nvPr>
        </p:nvSpPr>
        <p:spPr/>
        <p:txBody>
          <a:bodyPr/>
          <a:lstStyle/>
          <a:p>
            <a:fld id="{35ACA335-37F7-42C7-872A-92C3D7072F89}" type="slidenum">
              <a:rPr lang="ru-RU" smtClean="0"/>
              <a:pPr/>
              <a:t>16</a:t>
            </a:fld>
            <a:endParaRPr lang="ru-RU" dirty="0"/>
          </a:p>
        </p:txBody>
      </p:sp>
    </p:spTree>
    <p:extLst>
      <p:ext uri="{BB962C8B-B14F-4D97-AF65-F5344CB8AC3E}">
        <p14:creationId xmlns:p14="http://schemas.microsoft.com/office/powerpoint/2010/main" val="175502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6D14B3-CA85-455E-9D2E-CE62CE5793B8}"/>
              </a:ext>
            </a:extLst>
          </p:cNvPr>
          <p:cNvSpPr>
            <a:spLocks noGrp="1"/>
          </p:cNvSpPr>
          <p:nvPr>
            <p:ph type="title"/>
          </p:nvPr>
        </p:nvSpPr>
        <p:spPr>
          <a:xfrm>
            <a:off x="423035" y="2002631"/>
            <a:ext cx="6101721" cy="2852737"/>
          </a:xfrm>
        </p:spPr>
        <p:txBody>
          <a:bodyPr>
            <a:normAutofit/>
          </a:bodyPr>
          <a:lstStyle/>
          <a:p>
            <a:r>
              <a:rPr lang="ru-RU" sz="6000" b="0" dirty="0">
                <a:solidFill>
                  <a:schemeClr val="tx1"/>
                </a:solidFill>
              </a:rPr>
              <a:t>Спасибо</a:t>
            </a:r>
            <a:br>
              <a:rPr lang="ru-RU" sz="6000" b="0" dirty="0">
                <a:solidFill>
                  <a:schemeClr val="tx1"/>
                </a:solidFill>
              </a:rPr>
            </a:br>
            <a:r>
              <a:rPr lang="ru-RU" sz="6000" b="0" dirty="0">
                <a:solidFill>
                  <a:schemeClr val="tx1"/>
                </a:solidFill>
              </a:rPr>
              <a:t>за внимание!</a:t>
            </a:r>
          </a:p>
        </p:txBody>
      </p:sp>
      <p:pic>
        <p:nvPicPr>
          <p:cNvPr id="66" name="Рисунок 10">
            <a:extLst>
              <a:ext uri="{FF2B5EF4-FFF2-40B4-BE49-F238E27FC236}">
                <a16:creationId xmlns="" xmlns:a16="http://schemas.microsoft.com/office/drawing/2014/main" id="{906A543A-7707-4F3F-BF9E-D5794D3B9120}"/>
              </a:ext>
            </a:extLst>
          </p:cNvPr>
          <p:cNvPicPr>
            <a:picLocks noChangeAspect="1"/>
          </p:cNvPicPr>
          <p:nvPr/>
        </p:nvPicPr>
        <p:blipFill rotWithShape="1">
          <a:blip r:embed="rId3"/>
          <a:srcRect l="1614" t="13301" r="5450" b="7798"/>
          <a:stretch/>
        </p:blipFill>
        <p:spPr>
          <a:xfrm>
            <a:off x="381367" y="5096666"/>
            <a:ext cx="1209880" cy="995805"/>
          </a:xfrm>
          <a:prstGeom prst="rect">
            <a:avLst/>
          </a:prstGeom>
        </p:spPr>
      </p:pic>
      <p:sp>
        <p:nvSpPr>
          <p:cNvPr id="67" name="Заголовок 1">
            <a:extLst>
              <a:ext uri="{FF2B5EF4-FFF2-40B4-BE49-F238E27FC236}">
                <a16:creationId xmlns="" xmlns:a16="http://schemas.microsoft.com/office/drawing/2014/main" id="{713879FA-4194-490B-B4F2-68002FD965A6}"/>
              </a:ext>
            </a:extLst>
          </p:cNvPr>
          <p:cNvSpPr txBox="1">
            <a:spLocks/>
          </p:cNvSpPr>
          <p:nvPr/>
        </p:nvSpPr>
        <p:spPr>
          <a:xfrm>
            <a:off x="550863" y="6110055"/>
            <a:ext cx="1209796" cy="153888"/>
          </a:xfrm>
          <a:prstGeom prst="rect">
            <a:avLst/>
          </a:prstGeom>
        </p:spPr>
        <p:txBody>
          <a:bodyPr vert="horz" wrap="square" lIns="0" tIns="0" rIns="0" bIns="0" rtlCol="0" anchor="t" anchorCtr="0">
            <a:spAutoFit/>
          </a:bodyPr>
          <a:lstStyle>
            <a:defPPr>
              <a:defRPr lang="en-US"/>
            </a:defPPr>
            <a:lvl1pPr defTabSz="864017">
              <a:lnSpc>
                <a:spcPct val="100000"/>
              </a:lnSpc>
              <a:spcBef>
                <a:spcPct val="0"/>
              </a:spcBef>
              <a:buNone/>
              <a:defRPr sz="900" b="0" i="0" baseline="0">
                <a:solidFill>
                  <a:srgbClr val="374140"/>
                </a:solidFill>
                <a:ea typeface="Dotum" panose="020B0600000101010101" pitchFamily="34" charset="-127"/>
                <a:cs typeface="Segoe UI Semibold" panose="020B0502040204020203" pitchFamily="34" charset="0"/>
              </a:defRPr>
            </a:lvl1pPr>
          </a:lstStyle>
          <a:p>
            <a:pPr marL="0" marR="0" lvl="0" indent="0" algn="l" defTabSz="864017" rtl="0" eaLnBrk="1" fontAlgn="auto" latinLnBrk="0" hangingPunct="1">
              <a:lnSpc>
                <a:spcPct val="100000"/>
              </a:lnSpc>
              <a:spcBef>
                <a:spcPct val="0"/>
              </a:spcBef>
              <a:spcAft>
                <a:spcPts val="244"/>
              </a:spcAft>
              <a:buClrTx/>
              <a:buSzTx/>
              <a:buFontTx/>
              <a:buNone/>
              <a:tabLst/>
              <a:defRPr/>
            </a:pPr>
            <a:r>
              <a:rPr kumimoji="0" lang="en" sz="1000" b="1" i="0" u="none" strike="noStrike" kern="1200" cap="none" spc="0" normalizeH="0" baseline="0" noProof="0" dirty="0" err="1">
                <a:ln>
                  <a:noFill/>
                </a:ln>
                <a:solidFill>
                  <a:srgbClr val="37373A"/>
                </a:solidFill>
                <a:effectLst/>
                <a:uLnTx/>
                <a:uFillTx/>
                <a:latin typeface="Arial" panose="020B0604020202020204" pitchFamily="34" charset="0"/>
                <a:ea typeface="Dotum" panose="020B0600000101010101" pitchFamily="34" charset="-127"/>
                <a:cs typeface="Arial" panose="020B0604020202020204" pitchFamily="34" charset="0"/>
              </a:rPr>
              <a:t>rosreestr.gov.ru</a:t>
            </a:r>
            <a:endParaRPr kumimoji="0" lang="en-GB" sz="1000" b="1" i="0" u="none" strike="noStrike" kern="1200" cap="none" spc="0" normalizeH="0" baseline="0" noProof="0" dirty="0">
              <a:ln>
                <a:noFill/>
              </a:ln>
              <a:solidFill>
                <a:srgbClr val="37373A"/>
              </a:solidFill>
              <a:effectLst/>
              <a:uLnTx/>
              <a:uFillTx/>
              <a:latin typeface="Arial" panose="020B0604020202020204" pitchFamily="34" charset="0"/>
              <a:ea typeface="Dotum" panose="020B0600000101010101" pitchFamily="34" charset="-127"/>
              <a:cs typeface="Arial" panose="020B0604020202020204" pitchFamily="34" charset="0"/>
            </a:endParaRPr>
          </a:p>
        </p:txBody>
      </p:sp>
      <p:pic>
        <p:nvPicPr>
          <p:cNvPr id="6" name="Рисунок 5">
            <a:extLst>
              <a:ext uri="{FF2B5EF4-FFF2-40B4-BE49-F238E27FC236}">
                <a16:creationId xmlns="" xmlns:a16="http://schemas.microsoft.com/office/drawing/2014/main" id="{D3F17182-15D7-EEAF-2908-17EDDA3CC82A}"/>
              </a:ext>
            </a:extLst>
          </p:cNvPr>
          <p:cNvPicPr>
            <a:picLocks noChangeAspect="1"/>
          </p:cNvPicPr>
          <p:nvPr/>
        </p:nvPicPr>
        <p:blipFill>
          <a:blip r:embed="rId4"/>
          <a:stretch>
            <a:fillRect/>
          </a:stretch>
        </p:blipFill>
        <p:spPr>
          <a:xfrm>
            <a:off x="381367" y="205183"/>
            <a:ext cx="1935775" cy="714086"/>
          </a:xfrm>
          <a:prstGeom prst="rect">
            <a:avLst/>
          </a:prstGeom>
        </p:spPr>
      </p:pic>
      <p:pic>
        <p:nvPicPr>
          <p:cNvPr id="9" name="Рисунок 8"/>
          <p:cNvPicPr/>
          <p:nvPr/>
        </p:nvPicPr>
        <p:blipFill rotWithShape="1">
          <a:blip r:embed="rId5"/>
          <a:srcRect l="17638" t="24230" r="72742" b="70639"/>
          <a:stretch/>
        </p:blipFill>
        <p:spPr bwMode="auto">
          <a:xfrm>
            <a:off x="1063504" y="539856"/>
            <a:ext cx="1253638" cy="33337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986307" y="539856"/>
            <a:ext cx="1758463" cy="569387"/>
          </a:xfrm>
          <a:prstGeom prst="rect">
            <a:avLst/>
          </a:prstGeom>
          <a:noFill/>
        </p:spPr>
        <p:txBody>
          <a:bodyPr wrap="square" rtlCol="0">
            <a:spAutoFit/>
          </a:bodyPr>
          <a:lstStyle/>
          <a:p>
            <a:r>
              <a:rPr lang="ru-RU" sz="600" b="1" dirty="0" smtClean="0">
                <a:solidFill>
                  <a:srgbClr val="4C4D4B"/>
                </a:solidFill>
                <a:latin typeface="Inter" panose="02000503000000020004" pitchFamily="2" charset="0"/>
                <a:ea typeface="Inter" panose="02000503000000020004" pitchFamily="2" charset="0"/>
              </a:rPr>
              <a:t>Управление Федеральной службы</a:t>
            </a:r>
          </a:p>
          <a:p>
            <a:r>
              <a:rPr lang="ru-RU" sz="600" b="1" dirty="0">
                <a:solidFill>
                  <a:srgbClr val="4C4D4B"/>
                </a:solidFill>
                <a:latin typeface="Inter" panose="02000503000000020004" pitchFamily="2" charset="0"/>
                <a:ea typeface="Inter" panose="02000503000000020004" pitchFamily="2" charset="0"/>
              </a:rPr>
              <a:t>г</a:t>
            </a:r>
            <a:r>
              <a:rPr lang="ru-RU" sz="600" b="1" dirty="0" smtClean="0">
                <a:solidFill>
                  <a:srgbClr val="4C4D4B"/>
                </a:solidFill>
                <a:latin typeface="Inter" panose="02000503000000020004" pitchFamily="2" charset="0"/>
                <a:ea typeface="Inter" panose="02000503000000020004" pitchFamily="2" charset="0"/>
              </a:rPr>
              <a:t>осударственной регистрации,</a:t>
            </a:r>
          </a:p>
          <a:p>
            <a:r>
              <a:rPr lang="ru-RU" sz="600" b="1" dirty="0">
                <a:solidFill>
                  <a:srgbClr val="4C4D4B"/>
                </a:solidFill>
                <a:latin typeface="Inter" panose="02000503000000020004" pitchFamily="2" charset="0"/>
                <a:ea typeface="Inter" panose="02000503000000020004" pitchFamily="2" charset="0"/>
              </a:rPr>
              <a:t>к</a:t>
            </a:r>
            <a:r>
              <a:rPr lang="ru-RU" sz="600" b="1" dirty="0" smtClean="0">
                <a:solidFill>
                  <a:srgbClr val="4C4D4B"/>
                </a:solidFill>
                <a:latin typeface="Inter" panose="02000503000000020004" pitchFamily="2" charset="0"/>
                <a:ea typeface="Inter" panose="02000503000000020004" pitchFamily="2" charset="0"/>
              </a:rPr>
              <a:t>адастра и картографии </a:t>
            </a:r>
          </a:p>
          <a:p>
            <a:r>
              <a:rPr lang="ru-RU" sz="600" b="1" dirty="0" smtClean="0">
                <a:solidFill>
                  <a:srgbClr val="4C4D4B"/>
                </a:solidFill>
                <a:latin typeface="Inter" panose="02000503000000020004" pitchFamily="2" charset="0"/>
                <a:ea typeface="Inter" panose="02000503000000020004" pitchFamily="2" charset="0"/>
              </a:rPr>
              <a:t>по Ленинградской </a:t>
            </a:r>
            <a:r>
              <a:rPr lang="ru-RU" sz="600" b="1" dirty="0">
                <a:solidFill>
                  <a:srgbClr val="4C4D4B"/>
                </a:solidFill>
                <a:latin typeface="Inter" panose="02000503000000020004" pitchFamily="2" charset="0"/>
                <a:ea typeface="Inter" panose="02000503000000020004" pitchFamily="2" charset="0"/>
              </a:rPr>
              <a:t>области</a:t>
            </a:r>
          </a:p>
          <a:p>
            <a:endParaRPr lang="ru-RU" sz="700" dirty="0">
              <a:solidFill>
                <a:srgbClr val="4C4D4B"/>
              </a:solidFill>
              <a:latin typeface="Inter" panose="02000503000000020004" pitchFamily="2" charset="0"/>
              <a:ea typeface="Inter" panose="02000503000000020004" pitchFamily="2" charset="0"/>
            </a:endParaRPr>
          </a:p>
        </p:txBody>
      </p:sp>
      <p:pic>
        <p:nvPicPr>
          <p:cNvPr id="3" name="Рисунок 2"/>
          <p:cNvPicPr>
            <a:picLocks noChangeAspect="1"/>
          </p:cNvPicPr>
          <p:nvPr/>
        </p:nvPicPr>
        <p:blipFill rotWithShape="1">
          <a:blip r:embed="rId6"/>
          <a:srcRect l="12442" t="15593" r="11264" b="8392"/>
          <a:stretch/>
        </p:blipFill>
        <p:spPr>
          <a:xfrm>
            <a:off x="0" y="0"/>
            <a:ext cx="12236549" cy="6858000"/>
          </a:xfrm>
          <a:prstGeom prst="rect">
            <a:avLst/>
          </a:prstGeom>
        </p:spPr>
      </p:pic>
      <p:pic>
        <p:nvPicPr>
          <p:cNvPr id="10" name="Рисунок 9"/>
          <p:cNvPicPr/>
          <p:nvPr/>
        </p:nvPicPr>
        <p:blipFill rotWithShape="1">
          <a:blip r:embed="rId7"/>
          <a:srcRect l="21646" t="31927" r="70016" b="62657"/>
          <a:stretch/>
        </p:blipFill>
        <p:spPr bwMode="auto">
          <a:xfrm>
            <a:off x="93547" y="82444"/>
            <a:ext cx="2223595" cy="836825"/>
          </a:xfrm>
          <a:prstGeom prst="rect">
            <a:avLst/>
          </a:prstGeom>
          <a:ln>
            <a:noFill/>
          </a:ln>
          <a:extLst>
            <a:ext uri="{53640926-AAD7-44D8-BBD7-CCE9431645EC}">
              <a14:shadowObscured xmlns:a14="http://schemas.microsoft.com/office/drawing/2010/main"/>
            </a:ext>
          </a:extLst>
        </p:spPr>
      </p:pic>
      <p:sp>
        <p:nvSpPr>
          <p:cNvPr id="5" name="Номер слайда 4"/>
          <p:cNvSpPr>
            <a:spLocks noGrp="1"/>
          </p:cNvSpPr>
          <p:nvPr>
            <p:ph type="sldNum" sz="quarter" idx="10"/>
          </p:nvPr>
        </p:nvSpPr>
        <p:spPr/>
        <p:txBody>
          <a:bodyPr/>
          <a:lstStyle/>
          <a:p>
            <a:fld id="{35ACA335-37F7-42C7-872A-92C3D7072F89}" type="slidenum">
              <a:rPr lang="ru-RU" smtClean="0"/>
              <a:pPr/>
              <a:t>17</a:t>
            </a:fld>
            <a:endParaRPr lang="ru-RU" dirty="0"/>
          </a:p>
        </p:txBody>
      </p:sp>
    </p:spTree>
    <p:extLst>
      <p:ext uri="{BB962C8B-B14F-4D97-AF65-F5344CB8AC3E}">
        <p14:creationId xmlns:p14="http://schemas.microsoft.com/office/powerpoint/2010/main" val="208002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ycdn.me/i?r=AzEPZsRbOZEKgBhR0XGMT1Rk8n6Z7lIPMVcjAAaAOi0pD6aKTM5SRkZCeTgDn6uOy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01" y="631425"/>
            <a:ext cx="6149647" cy="423817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894599" y="142811"/>
            <a:ext cx="6571544" cy="461665"/>
          </a:xfrm>
          <a:prstGeom prst="rect">
            <a:avLst/>
          </a:prstGeom>
        </p:spPr>
        <p:txBody>
          <a:bodyPr wrap="none">
            <a:spAutoFit/>
          </a:bodyPr>
          <a:lstStyle/>
          <a:p>
            <a:pPr algn="r"/>
            <a:r>
              <a:rPr lang="ru-RU" sz="2400" b="1" dirty="0">
                <a:solidFill>
                  <a:schemeClr val="bg2">
                    <a:lumMod val="10000"/>
                  </a:schemeClr>
                </a:solidFill>
                <a:latin typeface="Arial" panose="020B0604020202020204" pitchFamily="34" charset="0"/>
                <a:ea typeface="Segoe UI Black" panose="020B0A02040204020203" pitchFamily="34" charset="0"/>
                <a:cs typeface="Arial" panose="020B0604020202020204" pitchFamily="34" charset="0"/>
              </a:rPr>
              <a:t>НОВАЯ ЦЕЛЕВАЯ МОДЕЛЬ ДО 2025 ГОДА</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870" y="1015808"/>
            <a:ext cx="2281603" cy="1800200"/>
          </a:xfrm>
          <a:prstGeom prst="rect">
            <a:avLst/>
          </a:prstGeom>
        </p:spPr>
      </p:pic>
      <p:pic>
        <p:nvPicPr>
          <p:cNvPr id="9" name="Рисунок 8" descr="Изображение выглядит как текст&#10;&#10;Автоматически созданное описание">
            <a:extLst>
              <a:ext uri="{FF2B5EF4-FFF2-40B4-BE49-F238E27FC236}">
                <a16:creationId xmlns:a16="http://schemas.microsoft.com/office/drawing/2014/main" xmlns="" id="{60615B8F-330A-2E43-B84F-08BBC5A6601B}"/>
              </a:ext>
            </a:extLst>
          </p:cNvPr>
          <p:cNvPicPr>
            <a:picLocks noChangeAspect="1"/>
          </p:cNvPicPr>
          <p:nvPr/>
        </p:nvPicPr>
        <p:blipFill rotWithShape="1">
          <a:blip r:embed="rId5"/>
          <a:srcRect r="71404"/>
          <a:stretch/>
        </p:blipFill>
        <p:spPr>
          <a:xfrm>
            <a:off x="1558289" y="122287"/>
            <a:ext cx="336312" cy="482189"/>
          </a:xfrm>
          <a:prstGeom prst="rect">
            <a:avLst/>
          </a:prstGeom>
        </p:spPr>
      </p:pic>
      <p:pic>
        <p:nvPicPr>
          <p:cNvPr id="10" name="Рисунок 9">
            <a:extLst>
              <a:ext uri="{FF2B5EF4-FFF2-40B4-BE49-F238E27FC236}">
                <a16:creationId xmlns:a16="http://schemas.microsoft.com/office/drawing/2014/main" xmlns="" id="{0B6FC52E-558B-BA4B-A7FD-345FAD028AC0}"/>
              </a:ext>
            </a:extLst>
          </p:cNvPr>
          <p:cNvPicPr>
            <a:picLocks/>
          </p:cNvPicPr>
          <p:nvPr/>
        </p:nvPicPr>
        <p:blipFill>
          <a:blip r:embed="rId6"/>
          <a:stretch>
            <a:fillRect/>
          </a:stretch>
        </p:blipFill>
        <p:spPr>
          <a:xfrm>
            <a:off x="1894600" y="-15319"/>
            <a:ext cx="8773400" cy="110548"/>
          </a:xfrm>
          <a:prstGeom prst="rect">
            <a:avLst/>
          </a:prstGeom>
        </p:spPr>
      </p:pic>
      <p:pic>
        <p:nvPicPr>
          <p:cNvPr id="11" name="Рисунок 10">
            <a:extLst>
              <a:ext uri="{FF2B5EF4-FFF2-40B4-BE49-F238E27FC236}">
                <a16:creationId xmlns:a16="http://schemas.microsoft.com/office/drawing/2014/main" xmlns="" id="{0B6FC52E-558B-BA4B-A7FD-345FAD028AC0}"/>
              </a:ext>
            </a:extLst>
          </p:cNvPr>
          <p:cNvPicPr>
            <a:picLocks/>
          </p:cNvPicPr>
          <p:nvPr/>
        </p:nvPicPr>
        <p:blipFill>
          <a:blip r:embed="rId6"/>
          <a:stretch>
            <a:fillRect/>
          </a:stretch>
        </p:blipFill>
        <p:spPr>
          <a:xfrm>
            <a:off x="1894600" y="500652"/>
            <a:ext cx="8773400" cy="96375"/>
          </a:xfrm>
          <a:prstGeom prst="rect">
            <a:avLst/>
          </a:prstGeom>
        </p:spPr>
      </p:pic>
      <p:pic>
        <p:nvPicPr>
          <p:cNvPr id="12" name="Рисунок 11">
            <a:extLst>
              <a:ext uri="{FF2B5EF4-FFF2-40B4-BE49-F238E27FC236}">
                <a16:creationId xmlns:a16="http://schemas.microsoft.com/office/drawing/2014/main" xmlns="" id="{B830F749-052A-A34F-B727-3EB78A5979D2}"/>
              </a:ext>
            </a:extLst>
          </p:cNvPr>
          <p:cNvPicPr>
            <a:picLocks noChangeAspect="1"/>
          </p:cNvPicPr>
          <p:nvPr/>
        </p:nvPicPr>
        <p:blipFill rotWithShape="1">
          <a:blip r:embed="rId7">
            <a:extLst>
              <a:ext uri="{28A0092B-C50C-407E-A947-70E740481C1C}">
                <a14:useLocalDpi xmlns:a14="http://schemas.microsoft.com/office/drawing/2010/main" val="0"/>
              </a:ext>
            </a:extLst>
          </a:blip>
          <a:srcRect t="87342"/>
          <a:stretch/>
        </p:blipFill>
        <p:spPr>
          <a:xfrm>
            <a:off x="1524001" y="6356354"/>
            <a:ext cx="9144000" cy="501648"/>
          </a:xfrm>
          <a:prstGeom prst="rect">
            <a:avLst/>
          </a:prstGeom>
        </p:spPr>
      </p:pic>
      <p:sp>
        <p:nvSpPr>
          <p:cNvPr id="16" name="Заголовок 1">
            <a:extLst>
              <a:ext uri="{FF2B5EF4-FFF2-40B4-BE49-F238E27FC236}">
                <a16:creationId xmlns:a16="http://schemas.microsoft.com/office/drawing/2014/main" xmlns="" id="{16580F84-F458-314B-8997-1CA50328FB4B}"/>
              </a:ext>
            </a:extLst>
          </p:cNvPr>
          <p:cNvSpPr txBox="1">
            <a:spLocks/>
          </p:cNvSpPr>
          <p:nvPr/>
        </p:nvSpPr>
        <p:spPr>
          <a:xfrm>
            <a:off x="1538019" y="4682932"/>
            <a:ext cx="9063308" cy="1578958"/>
          </a:xfrm>
          <a:prstGeom prst="rect">
            <a:avLst/>
          </a:prstGeom>
        </p:spPr>
        <p:txBody>
          <a:bodyPr wrap="square" lIns="0" tIns="0" rIns="0" bIns="0">
            <a:spAutoFit/>
          </a:bodyPr>
          <a:lstStyle>
            <a:lvl1pPr>
              <a:defRPr sz="3311" b="1" i="0">
                <a:solidFill>
                  <a:schemeClr val="tx1"/>
                </a:solidFill>
                <a:latin typeface="Calibri"/>
                <a:ea typeface="+mj-ea"/>
                <a:cs typeface="Calibri"/>
              </a:defRPr>
            </a:lvl1pPr>
          </a:lstStyle>
          <a:p>
            <a:pPr algn="ctr" defTabSz="733722"/>
            <a:r>
              <a:rPr lang="ru-RU" sz="2052" dirty="0">
                <a:solidFill>
                  <a:schemeClr val="bg2">
                    <a:lumMod val="10000"/>
                  </a:schemeClr>
                </a:solidFill>
                <a:latin typeface="Arial" panose="020B0604020202020204" pitchFamily="34" charset="0"/>
                <a:cs typeface="Arial" panose="020B0604020202020204" pitchFamily="34" charset="0"/>
              </a:rPr>
              <a:t>Распоряжением Правительства РФ от 29.04.2021 № 1139-р  </a:t>
            </a:r>
          </a:p>
          <a:p>
            <a:pPr algn="ctr" defTabSz="733722"/>
            <a:r>
              <a:rPr lang="ru-RU" sz="2052" dirty="0">
                <a:solidFill>
                  <a:schemeClr val="bg2">
                    <a:lumMod val="10000"/>
                  </a:schemeClr>
                </a:solidFill>
                <a:latin typeface="Arial" panose="020B0604020202020204" pitchFamily="34" charset="0"/>
                <a:cs typeface="Arial" panose="020B0604020202020204" pitchFamily="34" charset="0"/>
              </a:rPr>
              <a:t>внесены изменения в распоряжение Правительства РФ от 31.01.2017 № 147-р «О целевых моделях упрощения процедур ведения бизнеса и повышения инвестиционной привлекательности субъектов Российской Федерации»</a:t>
            </a:r>
          </a:p>
        </p:txBody>
      </p:sp>
      <p:sp>
        <p:nvSpPr>
          <p:cNvPr id="3" name="Номер слайда 2"/>
          <p:cNvSpPr>
            <a:spLocks noGrp="1"/>
          </p:cNvSpPr>
          <p:nvPr>
            <p:ph type="sldNum" sz="quarter" idx="12"/>
          </p:nvPr>
        </p:nvSpPr>
        <p:spPr>
          <a:xfrm>
            <a:off x="8256248" y="6424621"/>
            <a:ext cx="2262851" cy="365125"/>
          </a:xfrm>
        </p:spPr>
        <p:txBody>
          <a:bodyPr/>
          <a:lstStyle/>
          <a:p>
            <a:pPr algn="r"/>
            <a:fld id="{C426466A-A062-4EA8-869F-F58765B31057}" type="slidenum">
              <a:rPr lang="uk-UA" smtClean="0">
                <a:solidFill>
                  <a:schemeClr val="bg1"/>
                </a:solidFill>
              </a:rPr>
              <a:pPr algn="r"/>
              <a:t>2</a:t>
            </a:fld>
            <a:endParaRPr lang="uk-UA" dirty="0">
              <a:solidFill>
                <a:schemeClr val="bg1"/>
              </a:solidFill>
            </a:endParaRPr>
          </a:p>
        </p:txBody>
      </p:sp>
    </p:spTree>
    <p:extLst>
      <p:ext uri="{BB962C8B-B14F-4D97-AF65-F5344CB8AC3E}">
        <p14:creationId xmlns:p14="http://schemas.microsoft.com/office/powerpoint/2010/main" val="299427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xmlns="" id="{B830F749-052A-A34F-B727-3EB78A5979D2}"/>
              </a:ext>
            </a:extLst>
          </p:cNvPr>
          <p:cNvPicPr>
            <a:picLocks/>
          </p:cNvPicPr>
          <p:nvPr/>
        </p:nvPicPr>
        <p:blipFill rotWithShape="1">
          <a:blip r:embed="rId2">
            <a:extLst>
              <a:ext uri="{28A0092B-C50C-407E-A947-70E740481C1C}">
                <a14:useLocalDpi xmlns:a14="http://schemas.microsoft.com/office/drawing/2010/main" val="0"/>
              </a:ext>
            </a:extLst>
          </a:blip>
          <a:srcRect t="87342"/>
          <a:stretch/>
        </p:blipFill>
        <p:spPr>
          <a:xfrm>
            <a:off x="1524001" y="6370186"/>
            <a:ext cx="9144393" cy="291954"/>
          </a:xfrm>
          <a:prstGeom prst="rect">
            <a:avLst/>
          </a:prstGeom>
        </p:spPr>
      </p:pic>
      <p:graphicFrame>
        <p:nvGraphicFramePr>
          <p:cNvPr id="6" name="Таблица 5"/>
          <p:cNvGraphicFramePr>
            <a:graphicFrameLocks noGrp="1"/>
          </p:cNvGraphicFramePr>
          <p:nvPr/>
        </p:nvGraphicFramePr>
        <p:xfrm>
          <a:off x="1676755" y="984567"/>
          <a:ext cx="8848630" cy="1301354"/>
        </p:xfrm>
        <a:graphic>
          <a:graphicData uri="http://schemas.openxmlformats.org/drawingml/2006/table">
            <a:tbl>
              <a:tblPr>
                <a:tableStyleId>{8A107856-5554-42FB-B03E-39F5DBC370BA}</a:tableStyleId>
              </a:tblPr>
              <a:tblGrid>
                <a:gridCol w="332545">
                  <a:extLst>
                    <a:ext uri="{9D8B030D-6E8A-4147-A177-3AD203B41FA5}">
                      <a16:colId xmlns:a16="http://schemas.microsoft.com/office/drawing/2014/main" xmlns="" val="20000"/>
                    </a:ext>
                  </a:extLst>
                </a:gridCol>
                <a:gridCol w="1279158">
                  <a:extLst>
                    <a:ext uri="{9D8B030D-6E8A-4147-A177-3AD203B41FA5}">
                      <a16:colId xmlns:a16="http://schemas.microsoft.com/office/drawing/2014/main" xmlns="" val="20001"/>
                    </a:ext>
                  </a:extLst>
                </a:gridCol>
                <a:gridCol w="2354236">
                  <a:extLst>
                    <a:ext uri="{9D8B030D-6E8A-4147-A177-3AD203B41FA5}">
                      <a16:colId xmlns:a16="http://schemas.microsoft.com/office/drawing/2014/main" xmlns="" val="20002"/>
                    </a:ext>
                  </a:extLst>
                </a:gridCol>
                <a:gridCol w="1823567">
                  <a:extLst>
                    <a:ext uri="{9D8B030D-6E8A-4147-A177-3AD203B41FA5}">
                      <a16:colId xmlns:a16="http://schemas.microsoft.com/office/drawing/2014/main" xmlns="" val="20003"/>
                    </a:ext>
                  </a:extLst>
                </a:gridCol>
                <a:gridCol w="829772">
                  <a:extLst>
                    <a:ext uri="{9D8B030D-6E8A-4147-A177-3AD203B41FA5}">
                      <a16:colId xmlns:a16="http://schemas.microsoft.com/office/drawing/2014/main" xmlns="" val="20004"/>
                    </a:ext>
                  </a:extLst>
                </a:gridCol>
                <a:gridCol w="675395">
                  <a:extLst>
                    <a:ext uri="{9D8B030D-6E8A-4147-A177-3AD203B41FA5}">
                      <a16:colId xmlns:a16="http://schemas.microsoft.com/office/drawing/2014/main" xmlns="" val="20005"/>
                    </a:ext>
                  </a:extLst>
                </a:gridCol>
                <a:gridCol w="704341">
                  <a:extLst>
                    <a:ext uri="{9D8B030D-6E8A-4147-A177-3AD203B41FA5}">
                      <a16:colId xmlns:a16="http://schemas.microsoft.com/office/drawing/2014/main" xmlns="" val="20006"/>
                    </a:ext>
                  </a:extLst>
                </a:gridCol>
                <a:gridCol w="849616">
                  <a:extLst>
                    <a:ext uri="{9D8B030D-6E8A-4147-A177-3AD203B41FA5}">
                      <a16:colId xmlns:a16="http://schemas.microsoft.com/office/drawing/2014/main" xmlns="" val="20007"/>
                    </a:ext>
                  </a:extLst>
                </a:gridCol>
              </a:tblGrid>
              <a:tr h="417205">
                <a:tc rowSpan="2" gridSpan="2">
                  <a:txBody>
                    <a:bodyPr/>
                    <a:lstStyle/>
                    <a:p>
                      <a:pPr algn="ctr">
                        <a:lnSpc>
                          <a:spcPct val="107000"/>
                        </a:lnSpc>
                        <a:spcAft>
                          <a:spcPts val="0"/>
                        </a:spcAft>
                      </a:pPr>
                      <a:r>
                        <a:rPr lang="ru-RU" sz="1500" dirty="0">
                          <a:solidFill>
                            <a:schemeClr val="tx1">
                              <a:lumMod val="50000"/>
                            </a:schemeClr>
                          </a:solidFill>
                          <a:effectLst>
                            <a:outerShdw blurRad="38100" dist="38100" dir="2700000" algn="tl">
                              <a:srgbClr val="000000">
                                <a:alpha val="43137"/>
                              </a:srgbClr>
                            </a:outerShdw>
                          </a:effectLst>
                        </a:rPr>
                        <a:t>Фактор (этап) реализации</a:t>
                      </a:r>
                      <a:endParaRPr lang="ru-RU" sz="1500"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23810" marR="23810" marT="39172" marB="39172"/>
                </a:tc>
                <a:tc rowSpan="2" hMerge="1">
                  <a:txBody>
                    <a:bodyPr/>
                    <a:lstStyle/>
                    <a:p>
                      <a:endParaRPr lang="ru-RU"/>
                    </a:p>
                  </a:txBody>
                  <a:tcPr/>
                </a:tc>
                <a:tc rowSpan="2">
                  <a:txBody>
                    <a:bodyPr/>
                    <a:lstStyle/>
                    <a:p>
                      <a:pPr algn="ctr">
                        <a:lnSpc>
                          <a:spcPct val="107000"/>
                        </a:lnSpc>
                        <a:spcAft>
                          <a:spcPts val="0"/>
                        </a:spcAft>
                      </a:pPr>
                      <a:r>
                        <a:rPr lang="ru-RU" sz="1500" dirty="0">
                          <a:solidFill>
                            <a:schemeClr val="tx1">
                              <a:lumMod val="50000"/>
                            </a:schemeClr>
                          </a:solidFill>
                          <a:effectLst>
                            <a:outerShdw blurRad="38100" dist="38100" dir="2700000" algn="tl">
                              <a:srgbClr val="000000">
                                <a:alpha val="43137"/>
                              </a:srgbClr>
                            </a:outerShdw>
                          </a:effectLst>
                        </a:rPr>
                        <a:t>Необходимые меры для повышения эффективности прохождения этапов</a:t>
                      </a:r>
                      <a:endParaRPr lang="ru-RU" sz="1500"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23810" marR="23810" marT="39172" marB="39172"/>
                </a:tc>
                <a:tc rowSpan="2">
                  <a:txBody>
                    <a:bodyPr/>
                    <a:lstStyle/>
                    <a:p>
                      <a:pPr algn="ctr">
                        <a:lnSpc>
                          <a:spcPct val="107000"/>
                        </a:lnSpc>
                        <a:spcAft>
                          <a:spcPts val="0"/>
                        </a:spcAft>
                      </a:pPr>
                      <a:r>
                        <a:rPr lang="ru-RU" sz="1500" dirty="0">
                          <a:solidFill>
                            <a:schemeClr val="tx1">
                              <a:lumMod val="50000"/>
                            </a:schemeClr>
                          </a:solidFill>
                          <a:effectLst>
                            <a:outerShdw blurRad="38100" dist="38100" dir="2700000" algn="tl">
                              <a:srgbClr val="000000">
                                <a:alpha val="43137"/>
                              </a:srgbClr>
                            </a:outerShdw>
                          </a:effectLst>
                        </a:rPr>
                        <a:t>Показатели, характеризующие степень достижения результата</a:t>
                      </a:r>
                      <a:endParaRPr lang="ru-RU" sz="1500"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23810" marR="23810" marT="39172" marB="39172"/>
                </a:tc>
                <a:tc gridSpan="4">
                  <a:txBody>
                    <a:bodyPr/>
                    <a:lstStyle/>
                    <a:p>
                      <a:pPr algn="ctr">
                        <a:lnSpc>
                          <a:spcPct val="107000"/>
                        </a:lnSpc>
                        <a:spcAft>
                          <a:spcPts val="0"/>
                        </a:spcAft>
                      </a:pPr>
                      <a:r>
                        <a:rPr lang="ru-RU" sz="1500" dirty="0">
                          <a:solidFill>
                            <a:schemeClr val="tx1">
                              <a:lumMod val="50000"/>
                            </a:schemeClr>
                          </a:solidFill>
                          <a:effectLst>
                            <a:outerShdw blurRad="38100" dist="38100" dir="2700000" algn="tl">
                              <a:srgbClr val="000000">
                                <a:alpha val="43137"/>
                              </a:srgbClr>
                            </a:outerShdw>
                          </a:effectLst>
                        </a:rPr>
                        <a:t>Целевое значение показателей</a:t>
                      </a:r>
                      <a:endParaRPr lang="ru-RU" sz="1500"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23810" marR="23810" marT="39172" marB="39172"/>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632244">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200" dirty="0">
                          <a:solidFill>
                            <a:schemeClr val="tx1">
                              <a:lumMod val="50000"/>
                            </a:schemeClr>
                          </a:solidFill>
                          <a:effectLst/>
                        </a:rPr>
                        <a:t>1 января 2022 г.</a:t>
                      </a:r>
                      <a:endParaRPr lang="ru-RU" sz="12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810" marR="23810" marT="39172" marB="39172"/>
                </a:tc>
                <a:tc>
                  <a:txBody>
                    <a:bodyPr/>
                    <a:lstStyle/>
                    <a:p>
                      <a:pPr algn="ctr">
                        <a:lnSpc>
                          <a:spcPct val="107000"/>
                        </a:lnSpc>
                        <a:spcAft>
                          <a:spcPts val="0"/>
                        </a:spcAft>
                      </a:pPr>
                      <a:r>
                        <a:rPr lang="ru-RU" sz="1200" dirty="0">
                          <a:solidFill>
                            <a:schemeClr val="tx1">
                              <a:lumMod val="50000"/>
                            </a:schemeClr>
                          </a:solidFill>
                          <a:effectLst/>
                        </a:rPr>
                        <a:t>1 января 2023 г.</a:t>
                      </a:r>
                      <a:endParaRPr lang="ru-RU" sz="12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810" marR="23810" marT="39172" marB="39172"/>
                </a:tc>
                <a:tc>
                  <a:txBody>
                    <a:bodyPr/>
                    <a:lstStyle/>
                    <a:p>
                      <a:pPr algn="ctr">
                        <a:lnSpc>
                          <a:spcPct val="107000"/>
                        </a:lnSpc>
                        <a:spcAft>
                          <a:spcPts val="0"/>
                        </a:spcAft>
                      </a:pPr>
                      <a:r>
                        <a:rPr lang="ru-RU" sz="1200" dirty="0">
                          <a:solidFill>
                            <a:schemeClr val="tx1">
                              <a:lumMod val="50000"/>
                            </a:schemeClr>
                          </a:solidFill>
                          <a:effectLst/>
                        </a:rPr>
                        <a:t>1 января 2024 г.</a:t>
                      </a:r>
                      <a:endParaRPr lang="ru-RU" sz="12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810" marR="23810" marT="39172" marB="39172"/>
                </a:tc>
                <a:tc>
                  <a:txBody>
                    <a:bodyPr/>
                    <a:lstStyle/>
                    <a:p>
                      <a:pPr algn="ctr">
                        <a:lnSpc>
                          <a:spcPct val="107000"/>
                        </a:lnSpc>
                        <a:spcAft>
                          <a:spcPts val="0"/>
                        </a:spcAft>
                      </a:pPr>
                      <a:r>
                        <a:rPr lang="ru-RU" sz="1200" dirty="0">
                          <a:solidFill>
                            <a:schemeClr val="tx1">
                              <a:lumMod val="50000"/>
                            </a:schemeClr>
                          </a:solidFill>
                          <a:effectLst/>
                        </a:rPr>
                        <a:t>1 января 2025 г.</a:t>
                      </a:r>
                      <a:endParaRPr lang="ru-RU" sz="12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810" marR="23810" marT="39172" marB="39172"/>
                </a:tc>
                <a:extLst>
                  <a:ext uri="{0D108BD9-81ED-4DB2-BD59-A6C34878D82A}">
                    <a16:rowId xmlns:a16="http://schemas.microsoft.com/office/drawing/2014/main" xmlns="" val="10001"/>
                  </a:ext>
                </a:extLst>
              </a:tr>
            </a:tbl>
          </a:graphicData>
        </a:graphic>
      </p:graphicFrame>
      <p:pic>
        <p:nvPicPr>
          <p:cNvPr id="7" name="Рисунок 6">
            <a:extLst>
              <a:ext uri="{FF2B5EF4-FFF2-40B4-BE49-F238E27FC236}">
                <a16:creationId xmlns:a16="http://schemas.microsoft.com/office/drawing/2014/main" xmlns="" id="{0B6FC52E-558B-BA4B-A7FD-345FAD028AC0}"/>
              </a:ext>
            </a:extLst>
          </p:cNvPr>
          <p:cNvPicPr>
            <a:picLocks/>
          </p:cNvPicPr>
          <p:nvPr/>
        </p:nvPicPr>
        <p:blipFill>
          <a:blip r:embed="rId3"/>
          <a:stretch>
            <a:fillRect/>
          </a:stretch>
        </p:blipFill>
        <p:spPr>
          <a:xfrm>
            <a:off x="2134580" y="181417"/>
            <a:ext cx="8390807" cy="123253"/>
          </a:xfrm>
          <a:prstGeom prst="rect">
            <a:avLst/>
          </a:prstGeom>
        </p:spPr>
      </p:pic>
      <p:pic>
        <p:nvPicPr>
          <p:cNvPr id="8" name="Рисунок 7">
            <a:extLst>
              <a:ext uri="{FF2B5EF4-FFF2-40B4-BE49-F238E27FC236}">
                <a16:creationId xmlns:a16="http://schemas.microsoft.com/office/drawing/2014/main" xmlns="" id="{0B6FC52E-558B-BA4B-A7FD-345FAD028AC0}"/>
              </a:ext>
            </a:extLst>
          </p:cNvPr>
          <p:cNvPicPr>
            <a:picLocks/>
          </p:cNvPicPr>
          <p:nvPr/>
        </p:nvPicPr>
        <p:blipFill>
          <a:blip r:embed="rId3"/>
          <a:stretch>
            <a:fillRect/>
          </a:stretch>
        </p:blipFill>
        <p:spPr>
          <a:xfrm>
            <a:off x="2054238" y="797813"/>
            <a:ext cx="8471148" cy="97794"/>
          </a:xfrm>
          <a:prstGeom prst="rect">
            <a:avLst/>
          </a:prstGeom>
        </p:spPr>
      </p:pic>
      <p:pic>
        <p:nvPicPr>
          <p:cNvPr id="9" name="Рисунок 8">
            <a:extLst>
              <a:ext uri="{FF2B5EF4-FFF2-40B4-BE49-F238E27FC236}">
                <a16:creationId xmlns:a16="http://schemas.microsoft.com/office/drawing/2014/main" xmlns="" id="{B86FCF5C-84DE-B047-92E8-B5DB5C8306DA}"/>
              </a:ext>
            </a:extLst>
          </p:cNvPr>
          <p:cNvPicPr>
            <a:picLocks noChangeAspect="1"/>
          </p:cNvPicPr>
          <p:nvPr/>
        </p:nvPicPr>
        <p:blipFill>
          <a:blip r:embed="rId4"/>
          <a:stretch>
            <a:fillRect/>
          </a:stretch>
        </p:blipFill>
        <p:spPr>
          <a:xfrm>
            <a:off x="1781043" y="311633"/>
            <a:ext cx="353537" cy="537237"/>
          </a:xfrm>
          <a:prstGeom prst="rect">
            <a:avLst/>
          </a:prstGeom>
        </p:spPr>
      </p:pic>
      <p:sp>
        <p:nvSpPr>
          <p:cNvPr id="10" name="Заголовок 1">
            <a:extLst>
              <a:ext uri="{FF2B5EF4-FFF2-40B4-BE49-F238E27FC236}">
                <a16:creationId xmlns:a16="http://schemas.microsoft.com/office/drawing/2014/main" xmlns="" id="{DC930D6B-CE7F-2C48-8E01-D68B3C93386C}"/>
              </a:ext>
            </a:extLst>
          </p:cNvPr>
          <p:cNvSpPr txBox="1">
            <a:spLocks/>
          </p:cNvSpPr>
          <p:nvPr/>
        </p:nvSpPr>
        <p:spPr>
          <a:xfrm>
            <a:off x="2102942" y="480513"/>
            <a:ext cx="8565059" cy="353623"/>
          </a:xfrm>
          <a:prstGeom prst="rect">
            <a:avLst/>
          </a:prstGeom>
        </p:spPr>
        <p:txBody>
          <a:bodyPr wrap="square" lIns="0" tIns="0" rIns="0" bIns="0">
            <a:spAutoFit/>
          </a:bodyPr>
          <a:lstStyle>
            <a:lvl1pPr>
              <a:defRPr sz="3311" b="1" i="0">
                <a:solidFill>
                  <a:schemeClr val="tx1"/>
                </a:solidFill>
                <a:latin typeface="Calibri"/>
                <a:ea typeface="+mj-ea"/>
                <a:cs typeface="Calibri"/>
              </a:defRPr>
            </a:lvl1pPr>
          </a:lstStyle>
          <a:p>
            <a:pPr defTabSz="894011"/>
            <a:r>
              <a:rPr lang="ru-RU" sz="2298" kern="0" dirty="0">
                <a:solidFill>
                  <a:schemeClr val="bg2">
                    <a:lumMod val="10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rPr>
              <a:t>ТЕКУЩИЕ ЗНАЧЕНИЯ ПОКАЗАТЕЛЕЙ НА </a:t>
            </a:r>
            <a:r>
              <a:rPr lang="ru-RU" sz="2298" kern="0" dirty="0" smtClean="0">
                <a:solidFill>
                  <a:schemeClr val="bg2">
                    <a:lumMod val="10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rPr>
              <a:t>01.12.2022</a:t>
            </a:r>
            <a:endParaRPr lang="ru-RU" sz="2298" kern="0" dirty="0">
              <a:solidFill>
                <a:schemeClr val="bg2">
                  <a:lumMod val="10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155235496"/>
              </p:ext>
            </p:extLst>
          </p:nvPr>
        </p:nvGraphicFramePr>
        <p:xfrm>
          <a:off x="1676558" y="2020245"/>
          <a:ext cx="8848831" cy="4376244"/>
        </p:xfrm>
        <a:graphic>
          <a:graphicData uri="http://schemas.openxmlformats.org/drawingml/2006/table">
            <a:tbl>
              <a:tblPr>
                <a:tableStyleId>{22838BEF-8BB2-4498-84A7-C5851F593DF1}</a:tableStyleId>
              </a:tblPr>
              <a:tblGrid>
                <a:gridCol w="238370">
                  <a:extLst>
                    <a:ext uri="{9D8B030D-6E8A-4147-A177-3AD203B41FA5}">
                      <a16:colId xmlns:a16="http://schemas.microsoft.com/office/drawing/2014/main" xmlns="" val="20000"/>
                    </a:ext>
                  </a:extLst>
                </a:gridCol>
                <a:gridCol w="1344406">
                  <a:extLst>
                    <a:ext uri="{9D8B030D-6E8A-4147-A177-3AD203B41FA5}">
                      <a16:colId xmlns:a16="http://schemas.microsoft.com/office/drawing/2014/main" xmlns="" val="20001"/>
                    </a:ext>
                  </a:extLst>
                </a:gridCol>
                <a:gridCol w="2393233">
                  <a:extLst>
                    <a:ext uri="{9D8B030D-6E8A-4147-A177-3AD203B41FA5}">
                      <a16:colId xmlns:a16="http://schemas.microsoft.com/office/drawing/2014/main" xmlns="" val="20002"/>
                    </a:ext>
                  </a:extLst>
                </a:gridCol>
                <a:gridCol w="1830680">
                  <a:extLst>
                    <a:ext uri="{9D8B030D-6E8A-4147-A177-3AD203B41FA5}">
                      <a16:colId xmlns:a16="http://schemas.microsoft.com/office/drawing/2014/main" xmlns="" val="20003"/>
                    </a:ext>
                  </a:extLst>
                </a:gridCol>
                <a:gridCol w="800923">
                  <a:extLst>
                    <a:ext uri="{9D8B030D-6E8A-4147-A177-3AD203B41FA5}">
                      <a16:colId xmlns:a16="http://schemas.microsoft.com/office/drawing/2014/main" xmlns="" val="20004"/>
                    </a:ext>
                  </a:extLst>
                </a:gridCol>
                <a:gridCol w="696040">
                  <a:extLst>
                    <a:ext uri="{9D8B030D-6E8A-4147-A177-3AD203B41FA5}">
                      <a16:colId xmlns:a16="http://schemas.microsoft.com/office/drawing/2014/main" xmlns="" val="20005"/>
                    </a:ext>
                  </a:extLst>
                </a:gridCol>
                <a:gridCol w="676971">
                  <a:extLst>
                    <a:ext uri="{9D8B030D-6E8A-4147-A177-3AD203B41FA5}">
                      <a16:colId xmlns:a16="http://schemas.microsoft.com/office/drawing/2014/main" xmlns="" val="20006"/>
                    </a:ext>
                  </a:extLst>
                </a:gridCol>
                <a:gridCol w="868208">
                  <a:extLst>
                    <a:ext uri="{9D8B030D-6E8A-4147-A177-3AD203B41FA5}">
                      <a16:colId xmlns:a16="http://schemas.microsoft.com/office/drawing/2014/main" xmlns="" val="20007"/>
                    </a:ext>
                  </a:extLst>
                </a:gridCol>
              </a:tblGrid>
              <a:tr h="1813795">
                <a:tc rowSpan="2">
                  <a:txBody>
                    <a:bodyPr/>
                    <a:lstStyle/>
                    <a:p>
                      <a:pPr algn="ctr">
                        <a:lnSpc>
                          <a:spcPct val="107000"/>
                        </a:lnSpc>
                        <a:spcAft>
                          <a:spcPts val="0"/>
                        </a:spcAft>
                      </a:pPr>
                      <a:endParaRPr lang="ru-RU" sz="11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591" marR="14591" marT="24004" marB="24004"/>
                </a:tc>
                <a:tc rowSpan="2">
                  <a:txBody>
                    <a:bodyPr/>
                    <a:lstStyle/>
                    <a:p>
                      <a:pPr>
                        <a:lnSpc>
                          <a:spcPct val="107000"/>
                        </a:lnSpc>
                        <a:spcAft>
                          <a:spcPts val="0"/>
                        </a:spcAft>
                      </a:pPr>
                      <a:r>
                        <a:rPr lang="ru-RU" sz="1000" b="1" dirty="0">
                          <a:solidFill>
                            <a:schemeClr val="bg2">
                              <a:lumMod val="10000"/>
                            </a:schemeClr>
                          </a:solidFill>
                          <a:effectLst/>
                        </a:rPr>
                        <a:t>Профессионализм участников кадастрового учета и (или) регистрации прав</a:t>
                      </a:r>
                      <a:endParaRPr lang="ru-RU" sz="10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591" marR="14591" marT="24004" marB="24004"/>
                </a:tc>
                <a:tc rowSpan="2">
                  <a:txBody>
                    <a:bodyPr/>
                    <a:lstStyle/>
                    <a:p>
                      <a:pPr>
                        <a:lnSpc>
                          <a:spcPct val="107000"/>
                        </a:lnSpc>
                        <a:spcAft>
                          <a:spcPts val="0"/>
                        </a:spcAft>
                      </a:pPr>
                      <a:r>
                        <a:rPr lang="ru-RU" sz="700" dirty="0">
                          <a:solidFill>
                            <a:schemeClr val="bg2">
                              <a:lumMod val="10000"/>
                            </a:schemeClr>
                          </a:solidFill>
                          <a:effectLst/>
                        </a:rPr>
                        <a:t>проведение анализа причин приостановлений в осуществлении государственного кадастрового учета, в том числе в целях выявления типичных ошибок кадастровых инженеров, а также в целях осуществления контроля за деятельностью органов регистрации прав в части правомерности принятия решений о приостановлении в осуществлении государственного кадастрового учета;</a:t>
                      </a:r>
                    </a:p>
                    <a:p>
                      <a:pPr>
                        <a:lnSpc>
                          <a:spcPct val="107000"/>
                        </a:lnSpc>
                        <a:spcAft>
                          <a:spcPts val="0"/>
                        </a:spcAft>
                      </a:pPr>
                      <a:r>
                        <a:rPr lang="ru-RU" sz="700" dirty="0">
                          <a:solidFill>
                            <a:schemeClr val="bg2">
                              <a:lumMod val="10000"/>
                            </a:schemeClr>
                          </a:solidFill>
                          <a:effectLst/>
                        </a:rPr>
                        <a:t>снижение количества приостановлений в осуществлении государственного кадастрового учета за счет повышения уровня профессиональных знаний кадастровых инженеров;</a:t>
                      </a:r>
                    </a:p>
                    <a:p>
                      <a:pPr>
                        <a:lnSpc>
                          <a:spcPct val="107000"/>
                        </a:lnSpc>
                        <a:spcAft>
                          <a:spcPts val="0"/>
                        </a:spcAft>
                      </a:pPr>
                      <a:r>
                        <a:rPr lang="ru-RU" sz="700" dirty="0">
                          <a:solidFill>
                            <a:schemeClr val="bg2">
                              <a:lumMod val="10000"/>
                            </a:schemeClr>
                          </a:solidFill>
                          <a:effectLst/>
                        </a:rPr>
                        <a:t>обеспечение деятельности апелляционной комиссии по рассмотрению заявлений об обжаловании решений о приостановлении государственного кадастрового учета;</a:t>
                      </a:r>
                    </a:p>
                    <a:p>
                      <a:pPr>
                        <a:lnSpc>
                          <a:spcPct val="107000"/>
                        </a:lnSpc>
                        <a:spcAft>
                          <a:spcPts val="0"/>
                        </a:spcAft>
                      </a:pPr>
                      <a:r>
                        <a:rPr lang="ru-RU" sz="700" dirty="0">
                          <a:solidFill>
                            <a:schemeClr val="bg2">
                              <a:lumMod val="10000"/>
                            </a:schemeClr>
                          </a:solidFill>
                          <a:effectLst/>
                        </a:rPr>
                        <a:t>осуществление мониторинга деятельности кадастровых инженеров (наличие рейтингов, проведение анализа качества деятельности);</a:t>
                      </a:r>
                    </a:p>
                    <a:p>
                      <a:pPr>
                        <a:lnSpc>
                          <a:spcPct val="107000"/>
                        </a:lnSpc>
                        <a:spcAft>
                          <a:spcPts val="0"/>
                        </a:spcAft>
                      </a:pPr>
                      <a:r>
                        <a:rPr lang="ru-RU" sz="700" dirty="0">
                          <a:solidFill>
                            <a:schemeClr val="bg2">
                              <a:lumMod val="10000"/>
                            </a:schemeClr>
                          </a:solidFill>
                          <a:effectLst/>
                        </a:rPr>
                        <a:t>организация взаимодействия с саморегулируемыми организациями кадастровых инженеров, в том числе создание электронной площадки в целях проведения круглых столов (разъяснительной работы);</a:t>
                      </a:r>
                    </a:p>
                    <a:p>
                      <a:pPr>
                        <a:lnSpc>
                          <a:spcPct val="107000"/>
                        </a:lnSpc>
                        <a:spcAft>
                          <a:spcPts val="0"/>
                        </a:spcAft>
                      </a:pPr>
                      <a:r>
                        <a:rPr lang="ru-RU" sz="700" dirty="0">
                          <a:solidFill>
                            <a:schemeClr val="bg2">
                              <a:lumMod val="10000"/>
                            </a:schemeClr>
                          </a:solidFill>
                          <a:effectLst/>
                        </a:rPr>
                        <a:t>проведение семинаров (круглых столов) с кадастровыми инженерами, осуществляющими деятельность на территории субъекта Российской Федерации;</a:t>
                      </a:r>
                    </a:p>
                    <a:p>
                      <a:pPr>
                        <a:lnSpc>
                          <a:spcPct val="107000"/>
                        </a:lnSpc>
                        <a:spcAft>
                          <a:spcPts val="0"/>
                        </a:spcAft>
                      </a:pPr>
                      <a:r>
                        <a:rPr lang="ru-RU" sz="700" dirty="0">
                          <a:solidFill>
                            <a:schemeClr val="bg2">
                              <a:lumMod val="10000"/>
                            </a:schemeClr>
                          </a:solidFill>
                          <a:effectLst/>
                        </a:rPr>
                        <a:t>снижение количества приостановлений в осуществлении государственной регистрации прав;</a:t>
                      </a:r>
                    </a:p>
                    <a:p>
                      <a:pPr>
                        <a:lnSpc>
                          <a:spcPct val="107000"/>
                        </a:lnSpc>
                        <a:spcAft>
                          <a:spcPts val="0"/>
                        </a:spcAft>
                      </a:pPr>
                      <a:r>
                        <a:rPr lang="ru-RU" sz="700" dirty="0">
                          <a:solidFill>
                            <a:schemeClr val="bg2">
                              <a:lumMod val="10000"/>
                            </a:schemeClr>
                          </a:solidFill>
                          <a:effectLst/>
                        </a:rPr>
                        <a:t>проведение анализа причин приостановлений в осуществлении государственной регистрации прав, в том числе в целях выявления типичных ошибок заявителей, а также в целях осуществления контроля за деятельностью органов регистрации прав в части правомерности принятия решений о приостановлении в осуществлении государственной регистрации прав</a:t>
                      </a:r>
                      <a:endParaRPr lang="ru-RU" sz="7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591" marR="14591" marT="24004" marB="24004"/>
                </a:tc>
                <a:tc>
                  <a:txBody>
                    <a:bodyPr/>
                    <a:lstStyle/>
                    <a:p>
                      <a:pPr>
                        <a:lnSpc>
                          <a:spcPct val="107000"/>
                        </a:lnSpc>
                        <a:spcAft>
                          <a:spcPts val="0"/>
                        </a:spcAft>
                      </a:pPr>
                      <a:r>
                        <a:rPr lang="ru-RU" sz="800" b="1" dirty="0">
                          <a:solidFill>
                            <a:schemeClr val="bg2">
                              <a:lumMod val="10000"/>
                            </a:schemeClr>
                          </a:solidFill>
                          <a:effectLst/>
                        </a:rPr>
                        <a:t>3.2.1.</a:t>
                      </a:r>
                    </a:p>
                    <a:p>
                      <a:pPr>
                        <a:lnSpc>
                          <a:spcPct val="107000"/>
                        </a:lnSpc>
                        <a:spcAft>
                          <a:spcPts val="0"/>
                        </a:spcAft>
                      </a:pPr>
                      <a:r>
                        <a:rPr lang="ru-RU" sz="800" b="1" dirty="0">
                          <a:solidFill>
                            <a:schemeClr val="bg2">
                              <a:lumMod val="10000"/>
                            </a:schemeClr>
                          </a:solidFill>
                          <a:effectLst/>
                        </a:rPr>
                        <a:t>доля заявлений о постановке на государственный кадастровый учет, в том числе с одновременной регистрацией прав, рассмотрение которых приостановлено государственным регистратором прав по основаниям, указанным в </a:t>
                      </a:r>
                      <a:r>
                        <a:rPr lang="ru-RU" sz="800" b="1" u="none" strike="noStrike" dirty="0">
                          <a:solidFill>
                            <a:schemeClr val="bg2">
                              <a:lumMod val="10000"/>
                            </a:schemeClr>
                          </a:solidFill>
                          <a:effectLst/>
                          <a:hlinkClick r:id="rId5"/>
                        </a:rPr>
                        <a:t>статье 26</a:t>
                      </a:r>
                      <a:r>
                        <a:rPr lang="ru-RU" sz="800" b="1" dirty="0">
                          <a:solidFill>
                            <a:schemeClr val="bg2">
                              <a:lumMod val="10000"/>
                            </a:schemeClr>
                          </a:solidFill>
                          <a:effectLst/>
                        </a:rPr>
                        <a:t> Федерального закона "О государственной регистрации недвижимости", в общем количестве таких заявлений, процентов</a:t>
                      </a:r>
                      <a:endParaRPr lang="ru-RU" sz="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591" marR="14591" marT="24004" marB="24004"/>
                </a:tc>
                <a:tc>
                  <a:txBody>
                    <a:bodyPr/>
                    <a:lstStyle/>
                    <a:p>
                      <a:pPr algn="ctr">
                        <a:lnSpc>
                          <a:spcPct val="107000"/>
                        </a:lnSpc>
                        <a:spcAft>
                          <a:spcPts val="0"/>
                        </a:spcAft>
                      </a:pPr>
                      <a:r>
                        <a:rPr lang="ru-RU" sz="2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5</a:t>
                      </a:r>
                    </a:p>
                  </a:txBody>
                  <a:tcPr marL="14591" marR="14591" marT="24004" marB="24004"/>
                </a:tc>
                <a:tc>
                  <a:txBody>
                    <a:bodyPr/>
                    <a:lstStyle/>
                    <a:p>
                      <a:pPr algn="ctr">
                        <a:lnSpc>
                          <a:spcPct val="107000"/>
                        </a:lnSpc>
                        <a:spcAft>
                          <a:spcPts val="0"/>
                        </a:spcAft>
                      </a:pPr>
                      <a:r>
                        <a:rPr lang="ru-RU" sz="2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5</a:t>
                      </a:r>
                    </a:p>
                  </a:txBody>
                  <a:tcPr marL="14591" marR="14591" marT="24004" marB="24004"/>
                </a:tc>
                <a:tc>
                  <a:txBody>
                    <a:bodyPr/>
                    <a:lstStyle/>
                    <a:p>
                      <a:pPr algn="ctr">
                        <a:lnSpc>
                          <a:spcPct val="107000"/>
                        </a:lnSpc>
                        <a:spcAft>
                          <a:spcPts val="0"/>
                        </a:spcAft>
                      </a:pPr>
                      <a:r>
                        <a:rPr lang="ru-RU" sz="2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4</a:t>
                      </a:r>
                    </a:p>
                  </a:txBody>
                  <a:tcPr marL="14591" marR="14591" marT="24004" marB="24004"/>
                </a:tc>
                <a:tc>
                  <a:txBody>
                    <a:bodyPr/>
                    <a:lstStyle/>
                    <a:p>
                      <a:pPr algn="ctr">
                        <a:lnSpc>
                          <a:spcPct val="107000"/>
                        </a:lnSpc>
                        <a:spcAft>
                          <a:spcPts val="0"/>
                        </a:spcAft>
                      </a:pPr>
                      <a:r>
                        <a:rPr lang="ru-RU" sz="2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3</a:t>
                      </a:r>
                    </a:p>
                  </a:txBody>
                  <a:tcPr marL="14591" marR="14591" marT="24004" marB="24004"/>
                </a:tc>
                <a:extLst>
                  <a:ext uri="{0D108BD9-81ED-4DB2-BD59-A6C34878D82A}">
                    <a16:rowId xmlns:a16="http://schemas.microsoft.com/office/drawing/2014/main" xmlns="" val="10000"/>
                  </a:ext>
                </a:extLst>
              </a:tr>
              <a:tr h="250223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ru-RU" sz="800" b="1" dirty="0">
                          <a:solidFill>
                            <a:schemeClr val="bg2">
                              <a:lumMod val="10000"/>
                            </a:schemeClr>
                          </a:solidFill>
                          <a:effectLst/>
                        </a:rPr>
                        <a:t>3.2.2.</a:t>
                      </a:r>
                    </a:p>
                    <a:p>
                      <a:pPr>
                        <a:lnSpc>
                          <a:spcPct val="107000"/>
                        </a:lnSpc>
                        <a:spcAft>
                          <a:spcPts val="0"/>
                        </a:spcAft>
                      </a:pPr>
                      <a:r>
                        <a:rPr lang="ru-RU" sz="800" b="1" dirty="0">
                          <a:solidFill>
                            <a:schemeClr val="bg2">
                              <a:lumMod val="10000"/>
                            </a:schemeClr>
                          </a:solidFill>
                          <a:effectLst/>
                        </a:rPr>
                        <a:t>доля заявлений о государственной регистрации прав, рассмотрение которых приостановлено государственным регистратором прав по основаниям, указанным в </a:t>
                      </a:r>
                      <a:r>
                        <a:rPr lang="ru-RU" sz="800" b="1" u="none" strike="noStrike" dirty="0">
                          <a:solidFill>
                            <a:schemeClr val="bg2">
                              <a:lumMod val="10000"/>
                            </a:schemeClr>
                          </a:solidFill>
                          <a:effectLst/>
                          <a:hlinkClick r:id="rId5"/>
                        </a:rPr>
                        <a:t>статье 26</a:t>
                      </a:r>
                      <a:r>
                        <a:rPr lang="ru-RU" sz="800" b="1" dirty="0">
                          <a:solidFill>
                            <a:schemeClr val="bg2">
                              <a:lumMod val="10000"/>
                            </a:schemeClr>
                          </a:solidFill>
                          <a:effectLst/>
                        </a:rPr>
                        <a:t> Федерального закона "О государственной регистрации недвижимости", в общем количестве поданных заявлений о государственной регистрации прав, процентов</a:t>
                      </a:r>
                      <a:endParaRPr lang="ru-RU" sz="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591" marR="14591" marT="24004" marB="24004"/>
                </a:tc>
                <a:tc>
                  <a:txBody>
                    <a:bodyPr/>
                    <a:lstStyle/>
                    <a:p>
                      <a:pPr algn="ctr">
                        <a:lnSpc>
                          <a:spcPct val="107000"/>
                        </a:lnSpc>
                        <a:spcAft>
                          <a:spcPts val="0"/>
                        </a:spcAft>
                      </a:pPr>
                      <a:r>
                        <a:rPr lang="ru-RU" sz="2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2</a:t>
                      </a:r>
                    </a:p>
                  </a:txBody>
                  <a:tcPr marL="14591" marR="14591" marT="24004" marB="24004"/>
                </a:tc>
                <a:tc>
                  <a:txBody>
                    <a:bodyPr/>
                    <a:lstStyle/>
                    <a:p>
                      <a:pPr algn="ctr">
                        <a:lnSpc>
                          <a:spcPct val="107000"/>
                        </a:lnSpc>
                        <a:spcAft>
                          <a:spcPts val="0"/>
                        </a:spcAft>
                      </a:pPr>
                      <a:r>
                        <a:rPr lang="ru-RU" sz="2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2</a:t>
                      </a:r>
                    </a:p>
                  </a:txBody>
                  <a:tcPr marL="14591" marR="14591" marT="24004" marB="24004"/>
                </a:tc>
                <a:tc>
                  <a:txBody>
                    <a:bodyPr/>
                    <a:lstStyle/>
                    <a:p>
                      <a:pPr algn="ctr">
                        <a:lnSpc>
                          <a:spcPct val="107000"/>
                        </a:lnSpc>
                        <a:spcAft>
                          <a:spcPts val="0"/>
                        </a:spcAft>
                      </a:pPr>
                      <a:r>
                        <a:rPr lang="ru-RU" sz="2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1,5</a:t>
                      </a:r>
                    </a:p>
                  </a:txBody>
                  <a:tcPr marL="14591" marR="14591" marT="24004" marB="24004"/>
                </a:tc>
                <a:tc>
                  <a:txBody>
                    <a:bodyPr/>
                    <a:lstStyle/>
                    <a:p>
                      <a:pPr algn="ctr">
                        <a:lnSpc>
                          <a:spcPct val="107000"/>
                        </a:lnSpc>
                        <a:spcAft>
                          <a:spcPts val="0"/>
                        </a:spcAft>
                      </a:pPr>
                      <a:r>
                        <a:rPr lang="ru-RU" sz="2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1,0</a:t>
                      </a:r>
                    </a:p>
                  </a:txBody>
                  <a:tcPr marL="14591" marR="14591" marT="24004" marB="24004"/>
                </a:tc>
                <a:extLst>
                  <a:ext uri="{0D108BD9-81ED-4DB2-BD59-A6C34878D82A}">
                    <a16:rowId xmlns:a16="http://schemas.microsoft.com/office/drawing/2014/main" xmlns="" val="10001"/>
                  </a:ext>
                </a:extLst>
              </a:tr>
            </a:tbl>
          </a:graphicData>
        </a:graphic>
      </p:graphicFrame>
      <p:sp>
        <p:nvSpPr>
          <p:cNvPr id="12" name="Прямоугольник 11"/>
          <p:cNvSpPr/>
          <p:nvPr/>
        </p:nvSpPr>
        <p:spPr>
          <a:xfrm>
            <a:off x="7464244" y="2754336"/>
            <a:ext cx="2774625" cy="687881"/>
          </a:xfrm>
          <a:prstGeom prst="rect">
            <a:avLst/>
          </a:prstGeom>
        </p:spPr>
        <p:txBody>
          <a:bodyPr wrap="square">
            <a:spAutoFit/>
          </a:bodyPr>
          <a:lstStyle/>
          <a:p>
            <a:pPr algn="ctr"/>
            <a:r>
              <a:rPr lang="ru-RU" sz="1935" b="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Текущее значение</a:t>
            </a:r>
          </a:p>
          <a:p>
            <a:pPr marL="518465" indent="-518465" algn="ctr">
              <a:buFont typeface="Wingdings" panose="05000000000000000000" pitchFamily="2" charset="2"/>
              <a:buChar char="ü"/>
            </a:pPr>
            <a:r>
              <a:rPr lang="ru-RU" sz="1935"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13,6% </a:t>
            </a:r>
            <a:endParaRPr lang="ru-RU" sz="1935" b="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
        <p:nvSpPr>
          <p:cNvPr id="13" name="Прямоугольник 12"/>
          <p:cNvSpPr/>
          <p:nvPr/>
        </p:nvSpPr>
        <p:spPr>
          <a:xfrm>
            <a:off x="7464244" y="4810674"/>
            <a:ext cx="2774625" cy="687881"/>
          </a:xfrm>
          <a:prstGeom prst="rect">
            <a:avLst/>
          </a:prstGeom>
        </p:spPr>
        <p:txBody>
          <a:bodyPr wrap="square">
            <a:spAutoFit/>
          </a:bodyPr>
          <a:lstStyle/>
          <a:p>
            <a:pPr algn="ctr"/>
            <a:r>
              <a:rPr lang="ru-RU" sz="1935" b="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Текущее значение</a:t>
            </a:r>
          </a:p>
          <a:p>
            <a:pPr marL="518465" indent="-518465" algn="ctr">
              <a:buFont typeface="Wingdings" panose="05000000000000000000" pitchFamily="2" charset="2"/>
              <a:buChar char="ü"/>
            </a:pPr>
            <a:r>
              <a:rPr lang="ru-RU" sz="1935"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4,5% </a:t>
            </a:r>
            <a:endParaRPr lang="ru-RU" sz="1935" b="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
        <p:nvSpPr>
          <p:cNvPr id="3" name="Номер слайда 2"/>
          <p:cNvSpPr>
            <a:spLocks noGrp="1"/>
          </p:cNvSpPr>
          <p:nvPr>
            <p:ph type="sldNum" sz="quarter" idx="12"/>
          </p:nvPr>
        </p:nvSpPr>
        <p:spPr>
          <a:xfrm>
            <a:off x="8610599" y="6317872"/>
            <a:ext cx="2057400" cy="344269"/>
          </a:xfrm>
        </p:spPr>
        <p:txBody>
          <a:bodyPr/>
          <a:lstStyle/>
          <a:p>
            <a:pPr algn="r"/>
            <a:fld id="{438F3C6B-AB20-F24E-B142-B6CD49824CEA}" type="slidenum">
              <a:rPr lang="ru-RU" smtClean="0">
                <a:solidFill>
                  <a:schemeClr val="bg1"/>
                </a:solidFill>
              </a:rPr>
              <a:pPr algn="r"/>
              <a:t>3</a:t>
            </a:fld>
            <a:endParaRPr lang="ru-RU" dirty="0">
              <a:solidFill>
                <a:schemeClr val="bg1"/>
              </a:solidFill>
            </a:endParaRPr>
          </a:p>
        </p:txBody>
      </p:sp>
    </p:spTree>
    <p:extLst>
      <p:ext uri="{BB962C8B-B14F-4D97-AF65-F5344CB8AC3E}">
        <p14:creationId xmlns:p14="http://schemas.microsoft.com/office/powerpoint/2010/main" val="4922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xmlns="" id="{B830F749-052A-A34F-B727-3EB78A5979D2}"/>
              </a:ext>
            </a:extLst>
          </p:cNvPr>
          <p:cNvPicPr>
            <a:picLocks/>
          </p:cNvPicPr>
          <p:nvPr/>
        </p:nvPicPr>
        <p:blipFill rotWithShape="1">
          <a:blip r:embed="rId2">
            <a:extLst>
              <a:ext uri="{28A0092B-C50C-407E-A947-70E740481C1C}">
                <a14:useLocalDpi xmlns:a14="http://schemas.microsoft.com/office/drawing/2010/main" val="0"/>
              </a:ext>
            </a:extLst>
          </a:blip>
          <a:srcRect t="87342"/>
          <a:stretch/>
        </p:blipFill>
        <p:spPr>
          <a:xfrm>
            <a:off x="1524001" y="6370186"/>
            <a:ext cx="9144393" cy="291954"/>
          </a:xfrm>
          <a:prstGeom prst="rect">
            <a:avLst/>
          </a:prstGeom>
        </p:spPr>
      </p:pic>
      <p:pic>
        <p:nvPicPr>
          <p:cNvPr id="7" name="Рисунок 6">
            <a:extLst>
              <a:ext uri="{FF2B5EF4-FFF2-40B4-BE49-F238E27FC236}">
                <a16:creationId xmlns:a16="http://schemas.microsoft.com/office/drawing/2014/main" xmlns="" id="{0B6FC52E-558B-BA4B-A7FD-345FAD028AC0}"/>
              </a:ext>
            </a:extLst>
          </p:cNvPr>
          <p:cNvPicPr>
            <a:picLocks/>
          </p:cNvPicPr>
          <p:nvPr/>
        </p:nvPicPr>
        <p:blipFill>
          <a:blip r:embed="rId3"/>
          <a:stretch>
            <a:fillRect/>
          </a:stretch>
        </p:blipFill>
        <p:spPr>
          <a:xfrm>
            <a:off x="2134580" y="181417"/>
            <a:ext cx="8390807" cy="123253"/>
          </a:xfrm>
          <a:prstGeom prst="rect">
            <a:avLst/>
          </a:prstGeom>
        </p:spPr>
      </p:pic>
      <p:pic>
        <p:nvPicPr>
          <p:cNvPr id="8" name="Рисунок 7">
            <a:extLst>
              <a:ext uri="{FF2B5EF4-FFF2-40B4-BE49-F238E27FC236}">
                <a16:creationId xmlns:a16="http://schemas.microsoft.com/office/drawing/2014/main" xmlns="" id="{0B6FC52E-558B-BA4B-A7FD-345FAD028AC0}"/>
              </a:ext>
            </a:extLst>
          </p:cNvPr>
          <p:cNvPicPr>
            <a:picLocks/>
          </p:cNvPicPr>
          <p:nvPr/>
        </p:nvPicPr>
        <p:blipFill>
          <a:blip r:embed="rId3"/>
          <a:stretch>
            <a:fillRect/>
          </a:stretch>
        </p:blipFill>
        <p:spPr>
          <a:xfrm>
            <a:off x="2054238" y="797813"/>
            <a:ext cx="8471148" cy="97794"/>
          </a:xfrm>
          <a:prstGeom prst="rect">
            <a:avLst/>
          </a:prstGeom>
        </p:spPr>
      </p:pic>
      <p:pic>
        <p:nvPicPr>
          <p:cNvPr id="9" name="Рисунок 8">
            <a:extLst>
              <a:ext uri="{FF2B5EF4-FFF2-40B4-BE49-F238E27FC236}">
                <a16:creationId xmlns:a16="http://schemas.microsoft.com/office/drawing/2014/main" xmlns="" id="{B86FCF5C-84DE-B047-92E8-B5DB5C8306DA}"/>
              </a:ext>
            </a:extLst>
          </p:cNvPr>
          <p:cNvPicPr>
            <a:picLocks noChangeAspect="1"/>
          </p:cNvPicPr>
          <p:nvPr/>
        </p:nvPicPr>
        <p:blipFill>
          <a:blip r:embed="rId4"/>
          <a:stretch>
            <a:fillRect/>
          </a:stretch>
        </p:blipFill>
        <p:spPr>
          <a:xfrm>
            <a:off x="1781043" y="311633"/>
            <a:ext cx="353537" cy="537237"/>
          </a:xfrm>
          <a:prstGeom prst="rect">
            <a:avLst/>
          </a:prstGeom>
        </p:spPr>
      </p:pic>
      <p:sp>
        <p:nvSpPr>
          <p:cNvPr id="10" name="Заголовок 1">
            <a:extLst>
              <a:ext uri="{FF2B5EF4-FFF2-40B4-BE49-F238E27FC236}">
                <a16:creationId xmlns:a16="http://schemas.microsoft.com/office/drawing/2014/main" xmlns="" id="{DC930D6B-CE7F-2C48-8E01-D68B3C93386C}"/>
              </a:ext>
            </a:extLst>
          </p:cNvPr>
          <p:cNvSpPr txBox="1">
            <a:spLocks/>
          </p:cNvSpPr>
          <p:nvPr/>
        </p:nvSpPr>
        <p:spPr>
          <a:xfrm>
            <a:off x="1957811" y="267379"/>
            <a:ext cx="8565059" cy="969496"/>
          </a:xfrm>
          <a:prstGeom prst="rect">
            <a:avLst/>
          </a:prstGeom>
        </p:spPr>
        <p:txBody>
          <a:bodyPr wrap="square" lIns="0" tIns="0" rIns="0" bIns="0">
            <a:spAutoFit/>
          </a:bodyPr>
          <a:lstStyle>
            <a:lvl1pPr>
              <a:defRPr sz="3311" b="1" i="0">
                <a:solidFill>
                  <a:schemeClr val="tx1"/>
                </a:solidFill>
                <a:latin typeface="Calibri"/>
                <a:ea typeface="+mj-ea"/>
                <a:cs typeface="Calibri"/>
              </a:defRPr>
            </a:lvl1pPr>
          </a:lstStyle>
          <a:p>
            <a:pPr algn="ctr" defTabSz="894011"/>
            <a:r>
              <a:rPr lang="ru-RU" sz="2100" kern="0" dirty="0">
                <a:solidFill>
                  <a:schemeClr val="accent5">
                    <a:lumMod val="75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rPr>
              <a:t>Текущие значения показателей по доле приостановлений по обращениям, поступающих от ОМС за период с </a:t>
            </a:r>
            <a:r>
              <a:rPr lang="ru-RU" sz="2100" kern="0" dirty="0" smtClean="0">
                <a:solidFill>
                  <a:schemeClr val="accent5">
                    <a:lumMod val="75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rPr>
              <a:t>01.01.2022 </a:t>
            </a:r>
            <a:r>
              <a:rPr lang="ru-RU" sz="2100" kern="0" dirty="0">
                <a:solidFill>
                  <a:schemeClr val="accent5">
                    <a:lumMod val="75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rPr>
              <a:t>по  </a:t>
            </a:r>
            <a:r>
              <a:rPr lang="ru-RU" sz="2100" kern="0" dirty="0" smtClean="0">
                <a:solidFill>
                  <a:schemeClr val="accent5">
                    <a:lumMod val="75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rPr>
              <a:t>01.12.2021</a:t>
            </a:r>
            <a:endParaRPr lang="ru-RU" sz="2100" kern="0" dirty="0">
              <a:solidFill>
                <a:schemeClr val="accent5">
                  <a:lumMod val="75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endParaRPr>
          </a:p>
        </p:txBody>
      </p:sp>
      <p:sp>
        <p:nvSpPr>
          <p:cNvPr id="3" name="Номер слайда 2"/>
          <p:cNvSpPr>
            <a:spLocks noGrp="1"/>
          </p:cNvSpPr>
          <p:nvPr>
            <p:ph type="sldNum" sz="quarter" idx="12"/>
          </p:nvPr>
        </p:nvSpPr>
        <p:spPr>
          <a:xfrm>
            <a:off x="8610599" y="6317872"/>
            <a:ext cx="2057400" cy="344269"/>
          </a:xfrm>
        </p:spPr>
        <p:txBody>
          <a:bodyPr/>
          <a:lstStyle/>
          <a:p>
            <a:pPr algn="r"/>
            <a:fld id="{438F3C6B-AB20-F24E-B142-B6CD49824CEA}" type="slidenum">
              <a:rPr lang="ru-RU" smtClean="0">
                <a:solidFill>
                  <a:schemeClr val="bg1"/>
                </a:solidFill>
              </a:rPr>
              <a:pPr algn="r"/>
              <a:t>4</a:t>
            </a:fld>
            <a:endParaRPr lang="ru-RU" dirty="0">
              <a:solidFill>
                <a:schemeClr val="bg1"/>
              </a:solidFill>
            </a:endParaRPr>
          </a:p>
        </p:txBody>
      </p:sp>
      <p:sp>
        <p:nvSpPr>
          <p:cNvPr id="4" name="Прямоугольник 3"/>
          <p:cNvSpPr/>
          <p:nvPr/>
        </p:nvSpPr>
        <p:spPr>
          <a:xfrm>
            <a:off x="1524001" y="1388752"/>
            <a:ext cx="9144393" cy="4198072"/>
          </a:xfrm>
          <a:prstGeom prst="rect">
            <a:avLst/>
          </a:prstGeom>
        </p:spPr>
        <p:txBody>
          <a:bodyPr wrap="square">
            <a:spAutoFit/>
          </a:bodyPr>
          <a:lstStyle/>
          <a:p>
            <a:pPr marL="457200" indent="-457200" algn="just">
              <a:lnSpc>
                <a:spcPct val="115000"/>
              </a:lnSpc>
              <a:buFontTx/>
              <a:buChar char="-"/>
            </a:pPr>
            <a:r>
              <a:rPr lang="ru-RU" sz="2900" b="1" dirty="0"/>
              <a:t>По заявлениям о государственной регистрации прав - </a:t>
            </a:r>
            <a:r>
              <a:rPr lang="ru-RU" sz="2900" b="1" dirty="0" smtClean="0">
                <a:solidFill>
                  <a:srgbClr val="FF0000"/>
                </a:solidFill>
              </a:rPr>
              <a:t>4,5% </a:t>
            </a:r>
            <a:r>
              <a:rPr lang="ru-RU" sz="2900" b="1" dirty="0">
                <a:solidFill>
                  <a:srgbClr val="FF0000"/>
                </a:solidFill>
              </a:rPr>
              <a:t>при целевом показателе 2% ; </a:t>
            </a:r>
          </a:p>
          <a:p>
            <a:pPr marL="457200" indent="-457200" algn="just">
              <a:lnSpc>
                <a:spcPct val="115000"/>
              </a:lnSpc>
              <a:buFontTx/>
              <a:buChar char="-"/>
            </a:pPr>
            <a:endParaRPr lang="ru-RU" sz="2900" b="1" dirty="0"/>
          </a:p>
          <a:p>
            <a:pPr marL="457200" indent="-457200" algn="just">
              <a:lnSpc>
                <a:spcPct val="115000"/>
              </a:lnSpc>
              <a:buFontTx/>
              <a:buChar char="-"/>
            </a:pPr>
            <a:r>
              <a:rPr lang="ru-RU" sz="2900" b="1" dirty="0"/>
              <a:t>По заявлениям о государственном кадастровом учете </a:t>
            </a:r>
            <a:r>
              <a:rPr lang="ru-RU" sz="2900" b="1" dirty="0" smtClean="0"/>
              <a:t>и «единой процедуре»– </a:t>
            </a:r>
            <a:r>
              <a:rPr lang="ru-RU" sz="2900" b="1" dirty="0" smtClean="0">
                <a:solidFill>
                  <a:srgbClr val="FF0000"/>
                </a:solidFill>
              </a:rPr>
              <a:t>13,6%, </a:t>
            </a:r>
            <a:r>
              <a:rPr lang="ru-RU" sz="2900" b="1" dirty="0">
                <a:solidFill>
                  <a:srgbClr val="FF0000"/>
                </a:solidFill>
              </a:rPr>
              <a:t>при целевом показателе 5%; </a:t>
            </a:r>
          </a:p>
          <a:p>
            <a:pPr algn="just">
              <a:lnSpc>
                <a:spcPct val="115000"/>
              </a:lnSpc>
            </a:pPr>
            <a:endParaRPr lang="ru-RU" sz="2900" b="1" dirty="0"/>
          </a:p>
        </p:txBody>
      </p:sp>
    </p:spTree>
    <p:extLst>
      <p:ext uri="{BB962C8B-B14F-4D97-AF65-F5344CB8AC3E}">
        <p14:creationId xmlns:p14="http://schemas.microsoft.com/office/powerpoint/2010/main" val="114871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xmlns="" id="{B830F749-052A-A34F-B727-3EB78A5979D2}"/>
              </a:ext>
            </a:extLst>
          </p:cNvPr>
          <p:cNvPicPr>
            <a:picLocks/>
          </p:cNvPicPr>
          <p:nvPr/>
        </p:nvPicPr>
        <p:blipFill rotWithShape="1">
          <a:blip r:embed="rId2">
            <a:extLst>
              <a:ext uri="{28A0092B-C50C-407E-A947-70E740481C1C}">
                <a14:useLocalDpi xmlns:a14="http://schemas.microsoft.com/office/drawing/2010/main" val="0"/>
              </a:ext>
            </a:extLst>
          </a:blip>
          <a:srcRect t="87342"/>
          <a:stretch/>
        </p:blipFill>
        <p:spPr>
          <a:xfrm>
            <a:off x="1524001" y="6370186"/>
            <a:ext cx="9144393" cy="291954"/>
          </a:xfrm>
          <a:prstGeom prst="rect">
            <a:avLst/>
          </a:prstGeom>
        </p:spPr>
      </p:pic>
      <p:pic>
        <p:nvPicPr>
          <p:cNvPr id="7" name="Рисунок 6">
            <a:extLst>
              <a:ext uri="{FF2B5EF4-FFF2-40B4-BE49-F238E27FC236}">
                <a16:creationId xmlns:a16="http://schemas.microsoft.com/office/drawing/2014/main" xmlns="" id="{0B6FC52E-558B-BA4B-A7FD-345FAD028AC0}"/>
              </a:ext>
            </a:extLst>
          </p:cNvPr>
          <p:cNvPicPr>
            <a:picLocks/>
          </p:cNvPicPr>
          <p:nvPr/>
        </p:nvPicPr>
        <p:blipFill>
          <a:blip r:embed="rId3"/>
          <a:stretch>
            <a:fillRect/>
          </a:stretch>
        </p:blipFill>
        <p:spPr>
          <a:xfrm>
            <a:off x="2134580" y="181417"/>
            <a:ext cx="8390807" cy="123253"/>
          </a:xfrm>
          <a:prstGeom prst="rect">
            <a:avLst/>
          </a:prstGeom>
        </p:spPr>
      </p:pic>
      <p:pic>
        <p:nvPicPr>
          <p:cNvPr id="8" name="Рисунок 7">
            <a:extLst>
              <a:ext uri="{FF2B5EF4-FFF2-40B4-BE49-F238E27FC236}">
                <a16:creationId xmlns:a16="http://schemas.microsoft.com/office/drawing/2014/main" xmlns="" id="{0B6FC52E-558B-BA4B-A7FD-345FAD028AC0}"/>
              </a:ext>
            </a:extLst>
          </p:cNvPr>
          <p:cNvPicPr>
            <a:picLocks/>
          </p:cNvPicPr>
          <p:nvPr/>
        </p:nvPicPr>
        <p:blipFill>
          <a:blip r:embed="rId3"/>
          <a:stretch>
            <a:fillRect/>
          </a:stretch>
        </p:blipFill>
        <p:spPr>
          <a:xfrm>
            <a:off x="2054238" y="797813"/>
            <a:ext cx="8471148" cy="97794"/>
          </a:xfrm>
          <a:prstGeom prst="rect">
            <a:avLst/>
          </a:prstGeom>
        </p:spPr>
      </p:pic>
      <p:pic>
        <p:nvPicPr>
          <p:cNvPr id="9" name="Рисунок 8">
            <a:extLst>
              <a:ext uri="{FF2B5EF4-FFF2-40B4-BE49-F238E27FC236}">
                <a16:creationId xmlns:a16="http://schemas.microsoft.com/office/drawing/2014/main" xmlns="" id="{B86FCF5C-84DE-B047-92E8-B5DB5C8306DA}"/>
              </a:ext>
            </a:extLst>
          </p:cNvPr>
          <p:cNvPicPr>
            <a:picLocks noChangeAspect="1"/>
          </p:cNvPicPr>
          <p:nvPr/>
        </p:nvPicPr>
        <p:blipFill>
          <a:blip r:embed="rId4"/>
          <a:stretch>
            <a:fillRect/>
          </a:stretch>
        </p:blipFill>
        <p:spPr>
          <a:xfrm>
            <a:off x="1781043" y="311633"/>
            <a:ext cx="353537" cy="537237"/>
          </a:xfrm>
          <a:prstGeom prst="rect">
            <a:avLst/>
          </a:prstGeom>
        </p:spPr>
      </p:pic>
      <p:sp>
        <p:nvSpPr>
          <p:cNvPr id="10" name="Заголовок 1">
            <a:extLst>
              <a:ext uri="{FF2B5EF4-FFF2-40B4-BE49-F238E27FC236}">
                <a16:creationId xmlns:a16="http://schemas.microsoft.com/office/drawing/2014/main" xmlns="" id="{DC930D6B-CE7F-2C48-8E01-D68B3C93386C}"/>
              </a:ext>
            </a:extLst>
          </p:cNvPr>
          <p:cNvSpPr txBox="1">
            <a:spLocks/>
          </p:cNvSpPr>
          <p:nvPr/>
        </p:nvSpPr>
        <p:spPr>
          <a:xfrm>
            <a:off x="1957811" y="267380"/>
            <a:ext cx="8565059" cy="646331"/>
          </a:xfrm>
          <a:prstGeom prst="rect">
            <a:avLst/>
          </a:prstGeom>
        </p:spPr>
        <p:txBody>
          <a:bodyPr wrap="square" lIns="0" tIns="0" rIns="0" bIns="0">
            <a:spAutoFit/>
          </a:bodyPr>
          <a:lstStyle>
            <a:lvl1pPr>
              <a:defRPr sz="3311" b="1" i="0">
                <a:solidFill>
                  <a:schemeClr val="tx1"/>
                </a:solidFill>
                <a:latin typeface="Calibri"/>
                <a:ea typeface="+mj-ea"/>
                <a:cs typeface="Calibri"/>
              </a:defRPr>
            </a:lvl1pPr>
          </a:lstStyle>
          <a:p>
            <a:pPr algn="ctr" defTabSz="894011"/>
            <a:r>
              <a:rPr lang="ru-RU" sz="2100" kern="0" dirty="0">
                <a:solidFill>
                  <a:schemeClr val="accent5">
                    <a:lumMod val="75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rPr>
              <a:t>Предлагаемый порядок взаимодействия </a:t>
            </a:r>
            <a:r>
              <a:rPr lang="ru-RU" sz="2100" kern="0" dirty="0" err="1">
                <a:solidFill>
                  <a:schemeClr val="accent5">
                    <a:lumMod val="75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rPr>
              <a:t>Росреестра</a:t>
            </a:r>
            <a:r>
              <a:rPr lang="ru-RU" sz="2100" kern="0" dirty="0">
                <a:solidFill>
                  <a:schemeClr val="accent5">
                    <a:lumMod val="75000"/>
                  </a:schemeClr>
                </a:solidFill>
                <a:latin typeface="Arial Black" panose="020B0604020202020204" pitchFamily="34" charset="0"/>
                <a:ea typeface="Segoe UI Black" panose="020B0A02040204020203" pitchFamily="34" charset="0"/>
                <a:cs typeface="Arial Black" panose="020B0604020202020204" pitchFamily="34" charset="0"/>
                <a:sym typeface="Trebuchet MS" panose="020B0603020202020204" pitchFamily="34" charset="0"/>
              </a:rPr>
              <a:t> и ОМС по достижению целевых показателей</a:t>
            </a:r>
          </a:p>
        </p:txBody>
      </p:sp>
      <p:sp>
        <p:nvSpPr>
          <p:cNvPr id="3" name="Номер слайда 2"/>
          <p:cNvSpPr>
            <a:spLocks noGrp="1"/>
          </p:cNvSpPr>
          <p:nvPr>
            <p:ph type="sldNum" sz="quarter" idx="12"/>
          </p:nvPr>
        </p:nvSpPr>
        <p:spPr>
          <a:xfrm>
            <a:off x="8610599" y="6317872"/>
            <a:ext cx="2057400" cy="344269"/>
          </a:xfrm>
        </p:spPr>
        <p:txBody>
          <a:bodyPr/>
          <a:lstStyle/>
          <a:p>
            <a:pPr algn="r"/>
            <a:fld id="{438F3C6B-AB20-F24E-B142-B6CD49824CEA}" type="slidenum">
              <a:rPr lang="ru-RU" smtClean="0">
                <a:solidFill>
                  <a:schemeClr val="bg1"/>
                </a:solidFill>
              </a:rPr>
              <a:pPr algn="r"/>
              <a:t>5</a:t>
            </a:fld>
            <a:endParaRPr lang="ru-RU" dirty="0">
              <a:solidFill>
                <a:schemeClr val="bg1"/>
              </a:solidFill>
            </a:endParaRPr>
          </a:p>
        </p:txBody>
      </p:sp>
      <p:sp>
        <p:nvSpPr>
          <p:cNvPr id="2" name="Прямоугольник 1"/>
          <p:cNvSpPr/>
          <p:nvPr/>
        </p:nvSpPr>
        <p:spPr>
          <a:xfrm>
            <a:off x="319177" y="957964"/>
            <a:ext cx="11714672" cy="5366084"/>
          </a:xfrm>
          <a:prstGeom prst="rect">
            <a:avLst/>
          </a:prstGeom>
        </p:spPr>
        <p:txBody>
          <a:bodyPr wrap="square">
            <a:spAutoFit/>
          </a:bodyPr>
          <a:lstStyle/>
          <a:p>
            <a:pPr indent="450215" algn="just">
              <a:lnSpc>
                <a:spcPct val="115000"/>
              </a:lnSpc>
            </a:pPr>
            <a:r>
              <a:rPr lang="ru-RU" sz="1400" b="1" dirty="0">
                <a:ea typeface="Times New Roman" panose="02020603050405020304" pitchFamily="18" charset="0"/>
              </a:rPr>
              <a:t>В целях достижения на территории Ленинградкой области целевых показателей, установленных Распоряжением Правительства РФ от 31.01.2017 №147-р, предлагаем следующий порядок действий. </a:t>
            </a:r>
          </a:p>
          <a:p>
            <a:pPr marL="228600" indent="-228600" algn="just">
              <a:lnSpc>
                <a:spcPct val="115000"/>
              </a:lnSpc>
              <a:buAutoNum type="arabicPeriod"/>
            </a:pPr>
            <a:r>
              <a:rPr lang="ru-RU" sz="1400" b="1" dirty="0">
                <a:ea typeface="Times New Roman" panose="02020603050405020304" pitchFamily="18" charset="0"/>
              </a:rPr>
              <a:t>ОМС направить в </a:t>
            </a:r>
            <a:r>
              <a:rPr lang="ru-RU" sz="1400" b="1" dirty="0" err="1">
                <a:ea typeface="Times New Roman" panose="02020603050405020304" pitchFamily="18" charset="0"/>
              </a:rPr>
              <a:t>Росреестр</a:t>
            </a:r>
            <a:r>
              <a:rPr lang="ru-RU" sz="1400" b="1" dirty="0">
                <a:ea typeface="Times New Roman" panose="02020603050405020304" pitchFamily="18" charset="0"/>
              </a:rPr>
              <a:t> информацию о назначении ответственных лиц за направление документов в </a:t>
            </a:r>
            <a:r>
              <a:rPr lang="ru-RU" sz="1400" b="1" dirty="0" err="1">
                <a:ea typeface="Times New Roman" panose="02020603050405020304" pitchFamily="18" charset="0"/>
              </a:rPr>
              <a:t>Росреестр</a:t>
            </a:r>
            <a:r>
              <a:rPr lang="ru-RU" sz="1400" b="1" dirty="0">
                <a:ea typeface="Times New Roman" panose="02020603050405020304" pitchFamily="18" charset="0"/>
              </a:rPr>
              <a:t> в электронном виде от каждого органа местного самоуправления.</a:t>
            </a:r>
          </a:p>
          <a:p>
            <a:pPr lvl="0" algn="just">
              <a:lnSpc>
                <a:spcPct val="115000"/>
              </a:lnSpc>
            </a:pPr>
            <a:r>
              <a:rPr lang="ru-RU" sz="1400" b="1" dirty="0"/>
              <a:t>2.  После поступления в Управление заявления и документов по органов местного самоуправления Ленинградской области по государственному кадастровому учету и (или) государственной регистрации прав государственными регистраторами проводится правовая экспертиза в соответствии с ч.1 ст. 29 Закона о регистрации. </a:t>
            </a:r>
          </a:p>
          <a:p>
            <a:pPr lvl="0" algn="just">
              <a:lnSpc>
                <a:spcPct val="115000"/>
              </a:lnSpc>
            </a:pPr>
            <a:r>
              <a:rPr lang="ru-RU" sz="1400" b="1" dirty="0"/>
              <a:t>3.  При выявлении причин, препятствующих осуществлению учетно-регистрационных действий и являющихся основанием для принятия решения о приостановлении в соответствии со ст. 26 Закона о регистрации, государственным регистратором данная информация доводится до ответственного лица ОМС, представившего заявление, с указанием срока, в течение которого необходимо устранить замечания. Информация может доводиться как в устной форме (по телефону), так и путем направления проекта решения о приостановлении на адрес электронной почты, указанный в заявлении.  </a:t>
            </a:r>
          </a:p>
          <a:p>
            <a:pPr lvl="0" algn="just">
              <a:lnSpc>
                <a:spcPct val="115000"/>
              </a:lnSpc>
            </a:pPr>
            <a:r>
              <a:rPr lang="ru-RU" sz="1400" b="1" dirty="0"/>
              <a:t>4. В случае невозможности в указанный регистратором срок устранить причины, препятствующие принятию государственным регистратором положительного решения, представитель органа государственной власти или органа местного самоуправления подает заявление о приостановлении учетно-регистрационных действий по ст. 30 Закона о регистрации (срок приостановления до 6 месяцев), в случае если недостатки являются неустранимыми и требуют значительного времени для устранения причин, препятствующих принятию положительного решения-заявление о  прекращении учетно-регистрационных действий.</a:t>
            </a:r>
          </a:p>
          <a:p>
            <a:pPr lvl="0" algn="just">
              <a:lnSpc>
                <a:spcPct val="115000"/>
              </a:lnSpc>
            </a:pPr>
            <a:r>
              <a:rPr lang="ru-RU" sz="1400" b="1" dirty="0"/>
              <a:t>5. Государственный регистратор прав Управления при подготовке уведомлений о приостановлении по ст. 30 (на 6 месяцев по личному заявлению) либо о прекращении УРД обязуется в полном объеме излагать причины, препятствующие принятию положительного решения по документам</a:t>
            </a:r>
          </a:p>
          <a:p>
            <a:pPr lvl="0" algn="just">
              <a:lnSpc>
                <a:spcPct val="115000"/>
              </a:lnSpc>
            </a:pPr>
            <a:endParaRPr lang="ru-RU" dirty="0"/>
          </a:p>
        </p:txBody>
      </p:sp>
    </p:spTree>
    <p:extLst>
      <p:ext uri="{BB962C8B-B14F-4D97-AF65-F5344CB8AC3E}">
        <p14:creationId xmlns:p14="http://schemas.microsoft.com/office/powerpoint/2010/main" val="146473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776829" y="103768"/>
            <a:ext cx="10534650" cy="466928"/>
          </a:xfrm>
        </p:spPr>
        <p:txBody>
          <a:bodyPr>
            <a:normAutofit fontScale="90000"/>
          </a:bodyPr>
          <a:lstStyle/>
          <a:p>
            <a:r>
              <a:rPr lang="ru-RU" dirty="0" smtClean="0"/>
              <a:t/>
            </a:r>
            <a:br>
              <a:rPr lang="ru-RU" dirty="0" smtClean="0"/>
            </a:br>
            <a:r>
              <a:rPr lang="ru-RU" dirty="0"/>
              <a:t/>
            </a:r>
            <a:br>
              <a:rPr lang="ru-RU" dirty="0"/>
            </a:br>
            <a:r>
              <a:rPr lang="ru-RU" sz="3100" dirty="0" smtClean="0">
                <a:ea typeface="Inter" panose="02000503000000020004" pitchFamily="2" charset="0"/>
              </a:rPr>
              <a:t>Ошибки ОМСУ при подаче документов</a:t>
            </a:r>
            <a:r>
              <a:rPr lang="ru-RU" sz="3100" dirty="0">
                <a:latin typeface="Inter" panose="02000503000000020004" pitchFamily="2" charset="0"/>
                <a:ea typeface="Inter" panose="02000503000000020004" pitchFamily="2" charset="0"/>
              </a:rPr>
              <a:t/>
            </a:r>
            <a:br>
              <a:rPr lang="ru-RU" sz="3100" dirty="0">
                <a:latin typeface="Inter" panose="02000503000000020004" pitchFamily="2" charset="0"/>
                <a:ea typeface="Inter" panose="02000503000000020004" pitchFamily="2" charset="0"/>
              </a:rPr>
            </a:br>
            <a:endParaRPr lang="ru-RU" sz="3100" dirty="0">
              <a:latin typeface="Inter" panose="02000503000000020004" pitchFamily="2" charset="0"/>
              <a:ea typeface="Inter" panose="02000503000000020004" pitchFamily="2" charset="0"/>
            </a:endParaRPr>
          </a:p>
        </p:txBody>
      </p:sp>
      <p:sp>
        <p:nvSpPr>
          <p:cNvPr id="3" name="Текст 2">
            <a:extLst>
              <a:ext uri="{FF2B5EF4-FFF2-40B4-BE49-F238E27FC236}">
                <a16:creationId xmlns="" xmlns:a16="http://schemas.microsoft.com/office/drawing/2014/main" id="{DA93FF3D-BEAD-355B-C25C-F5734B918431}"/>
              </a:ext>
            </a:extLst>
          </p:cNvPr>
          <p:cNvSpPr>
            <a:spLocks noGrp="1"/>
          </p:cNvSpPr>
          <p:nvPr>
            <p:ph type="body" sz="quarter" idx="11"/>
          </p:nvPr>
        </p:nvSpPr>
        <p:spPr>
          <a:xfrm>
            <a:off x="163773" y="924128"/>
            <a:ext cx="12028227" cy="5706131"/>
          </a:xfrm>
        </p:spPr>
        <p:txBody>
          <a:bodyPr>
            <a:normAutofit/>
          </a:bodyPr>
          <a:lstStyle/>
          <a:p>
            <a:pPr marL="0" indent="0">
              <a:buNone/>
            </a:pPr>
            <a:r>
              <a:rPr lang="ru-RU" b="1" dirty="0" smtClean="0"/>
              <a:t>	</a:t>
            </a:r>
          </a:p>
          <a:p>
            <a:pPr marL="457200" indent="-457200">
              <a:buFont typeface="Arial" panose="020B0604020202020204" pitchFamily="34" charset="0"/>
              <a:buChar char="•"/>
            </a:pPr>
            <a:endParaRPr lang="ru-RU" dirty="0" smtClean="0"/>
          </a:p>
          <a:p>
            <a:endParaRPr lang="ru-RU" dirty="0"/>
          </a:p>
        </p:txBody>
      </p:sp>
      <p:pic>
        <p:nvPicPr>
          <p:cNvPr id="6"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2">
            <a:extLst>
              <a:ext uri="{96DAC541-7B7A-43D3-8B79-37D633B846F1}">
                <asvg:svgBlip xmlns:lc="http://schemas.openxmlformats.org/drawingml/2006/lockedCanvas" xmlns="" xmlns:asvg="http://schemas.microsoft.com/office/drawing/2016/SVG/main" r:embed="rId77"/>
              </a:ext>
            </a:extLst>
          </a:blip>
          <a:stretch>
            <a:fillRect/>
          </a:stretch>
        </p:blipFill>
        <p:spPr>
          <a:xfrm>
            <a:off x="782003" y="1121471"/>
            <a:ext cx="370392" cy="375962"/>
          </a:xfrm>
          <a:prstGeom prst="rect">
            <a:avLst/>
          </a:prstGeom>
        </p:spPr>
      </p:pic>
      <p:pic>
        <p:nvPicPr>
          <p:cNvPr id="7"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2">
            <a:extLst>
              <a:ext uri="{96DAC541-7B7A-43D3-8B79-37D633B846F1}">
                <asvg:svgBlip xmlns:lc="http://schemas.openxmlformats.org/drawingml/2006/lockedCanvas" xmlns="" xmlns:asvg="http://schemas.microsoft.com/office/drawing/2016/SVG/main" r:embed="rId77"/>
              </a:ext>
            </a:extLst>
          </a:blip>
          <a:stretch>
            <a:fillRect/>
          </a:stretch>
        </p:blipFill>
        <p:spPr>
          <a:xfrm>
            <a:off x="782003" y="1546508"/>
            <a:ext cx="370392" cy="375962"/>
          </a:xfrm>
          <a:prstGeom prst="rect">
            <a:avLst/>
          </a:prstGeom>
        </p:spPr>
      </p:pic>
      <p:pic>
        <p:nvPicPr>
          <p:cNvPr id="9"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2">
            <a:extLst>
              <a:ext uri="{96DAC541-7B7A-43D3-8B79-37D633B846F1}">
                <asvg:svgBlip xmlns:lc="http://schemas.openxmlformats.org/drawingml/2006/lockedCanvas" xmlns="" xmlns:asvg="http://schemas.microsoft.com/office/drawing/2016/SVG/main" r:embed="rId77"/>
              </a:ext>
            </a:extLst>
          </a:blip>
          <a:stretch>
            <a:fillRect/>
          </a:stretch>
        </p:blipFill>
        <p:spPr>
          <a:xfrm>
            <a:off x="759093" y="3910357"/>
            <a:ext cx="370392" cy="375962"/>
          </a:xfrm>
          <a:prstGeom prst="rect">
            <a:avLst/>
          </a:prstGeom>
        </p:spPr>
      </p:pic>
      <p:pic>
        <p:nvPicPr>
          <p:cNvPr id="10"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2">
            <a:extLst>
              <a:ext uri="{96DAC541-7B7A-43D3-8B79-37D633B846F1}">
                <asvg:svgBlip xmlns:lc="http://schemas.openxmlformats.org/drawingml/2006/lockedCanvas" xmlns="" xmlns:asvg="http://schemas.microsoft.com/office/drawing/2016/SVG/main" r:embed="rId77"/>
              </a:ext>
            </a:extLst>
          </a:blip>
          <a:stretch>
            <a:fillRect/>
          </a:stretch>
        </p:blipFill>
        <p:spPr>
          <a:xfrm>
            <a:off x="774057" y="4369044"/>
            <a:ext cx="370392" cy="375962"/>
          </a:xfrm>
          <a:prstGeom prst="rect">
            <a:avLst/>
          </a:prstGeom>
        </p:spPr>
      </p:pic>
      <p:sp>
        <p:nvSpPr>
          <p:cNvPr id="11" name="Номер слайда 10"/>
          <p:cNvSpPr>
            <a:spLocks noGrp="1"/>
          </p:cNvSpPr>
          <p:nvPr>
            <p:ph type="sldNum" sz="quarter" idx="10"/>
          </p:nvPr>
        </p:nvSpPr>
        <p:spPr/>
        <p:txBody>
          <a:bodyPr/>
          <a:lstStyle/>
          <a:p>
            <a:fld id="{35ACA335-37F7-42C7-872A-92C3D7072F89}" type="slidenum">
              <a:rPr lang="ru-RU" smtClean="0"/>
              <a:pPr/>
              <a:t>6</a:t>
            </a:fld>
            <a:endParaRPr lang="ru-RU" dirty="0"/>
          </a:p>
        </p:txBody>
      </p:sp>
      <p:sp>
        <p:nvSpPr>
          <p:cNvPr id="12" name="Прямоугольник 11"/>
          <p:cNvSpPr/>
          <p:nvPr/>
        </p:nvSpPr>
        <p:spPr>
          <a:xfrm>
            <a:off x="1119599" y="1073095"/>
            <a:ext cx="9319364" cy="5626156"/>
          </a:xfrm>
          <a:prstGeom prst="rect">
            <a:avLst/>
          </a:prstGeom>
        </p:spPr>
        <p:txBody>
          <a:bodyPr wrap="square">
            <a:spAutoFit/>
          </a:bodyPr>
          <a:lstStyle/>
          <a:p>
            <a:pPr>
              <a:lnSpc>
                <a:spcPct val="107000"/>
              </a:lnSpc>
              <a:spcAft>
                <a:spcPts val="800"/>
              </a:spcAft>
            </a:pPr>
            <a:r>
              <a:rPr lang="ru-RU" sz="2000" dirty="0">
                <a:latin typeface="Arial" panose="020B0604020202020204" pitchFamily="34" charset="0"/>
                <a:ea typeface="Calibri" panose="020F0502020204030204" pitchFamily="34" charset="0"/>
                <a:cs typeface="Arial" panose="020B0604020202020204" pitchFamily="34" charset="0"/>
              </a:rPr>
              <a:t>Не верно выбран тип заявления</a:t>
            </a:r>
          </a:p>
          <a:p>
            <a:pPr>
              <a:lnSpc>
                <a:spcPct val="107000"/>
              </a:lnSpc>
              <a:spcAft>
                <a:spcPts val="800"/>
              </a:spcAft>
            </a:pPr>
            <a:r>
              <a:rPr lang="ru-RU" sz="2000" dirty="0" smtClean="0">
                <a:latin typeface="Arial" panose="020B0604020202020204" pitchFamily="34" charset="0"/>
                <a:ea typeface="Calibri" panose="020F0502020204030204" pitchFamily="34" charset="0"/>
                <a:cs typeface="Arial" panose="020B0604020202020204" pitchFamily="34" charset="0"/>
              </a:rPr>
              <a:t>С </a:t>
            </a:r>
            <a:r>
              <a:rPr lang="ru-RU" sz="2000" dirty="0">
                <a:latin typeface="Arial" panose="020B0604020202020204" pitchFamily="34" charset="0"/>
                <a:ea typeface="Calibri" panose="020F0502020204030204" pitchFamily="34" charset="0"/>
                <a:cs typeface="Arial" panose="020B0604020202020204" pitchFamily="34" charset="0"/>
              </a:rPr>
              <a:t>заявлением о государственном кадастровом учете и (или) государственной регистрации прав обратилось ненадлежащее </a:t>
            </a:r>
            <a:r>
              <a:rPr lang="ru-RU" sz="2000" dirty="0" smtClean="0">
                <a:latin typeface="Arial" panose="020B0604020202020204" pitchFamily="34" charset="0"/>
                <a:ea typeface="Calibri" panose="020F0502020204030204" pitchFamily="34" charset="0"/>
                <a:cs typeface="Arial" panose="020B0604020202020204" pitchFamily="34" charset="0"/>
              </a:rPr>
              <a:t>лицо</a:t>
            </a:r>
          </a:p>
          <a:p>
            <a:pPr>
              <a:lnSpc>
                <a:spcPct val="107000"/>
              </a:lnSpc>
              <a:spcAft>
                <a:spcPts val="800"/>
              </a:spcAft>
            </a:pPr>
            <a:r>
              <a:rPr lang="ru-RU" sz="2000" dirty="0">
                <a:latin typeface="Arial" panose="020B0604020202020204" pitchFamily="34" charset="0"/>
                <a:ea typeface="Calibri" panose="020F0502020204030204" pitchFamily="34" charset="0"/>
                <a:cs typeface="Arial" panose="020B0604020202020204" pitchFamily="34" charset="0"/>
              </a:rPr>
              <a:t>Не представлены правоустанавливающие документы и (или) технический план, акт обследования</a:t>
            </a:r>
          </a:p>
          <a:p>
            <a:pPr>
              <a:lnSpc>
                <a:spcPct val="107000"/>
              </a:lnSpc>
              <a:spcAft>
                <a:spcPts val="800"/>
              </a:spcAft>
            </a:pPr>
            <a:r>
              <a:rPr lang="ru-RU" sz="2000" dirty="0" smtClean="0">
                <a:latin typeface="Arial" panose="020B0604020202020204" pitchFamily="34" charset="0"/>
                <a:ea typeface="Calibri" panose="020F0502020204030204" pitchFamily="34" charset="0"/>
                <a:cs typeface="Arial" panose="020B0604020202020204" pitchFamily="34" charset="0"/>
              </a:rPr>
              <a:t>Объект </a:t>
            </a:r>
            <a:r>
              <a:rPr lang="ru-RU" sz="2000" dirty="0">
                <a:latin typeface="Arial" panose="020B0604020202020204" pitchFamily="34" charset="0"/>
                <a:ea typeface="Calibri" panose="020F0502020204030204" pitchFamily="34" charset="0"/>
                <a:cs typeface="Arial" panose="020B0604020202020204" pitchFamily="34" charset="0"/>
              </a:rPr>
              <a:t>не является объектом недвижимого имущества</a:t>
            </a:r>
          </a:p>
          <a:p>
            <a:pPr>
              <a:lnSpc>
                <a:spcPct val="107000"/>
              </a:lnSpc>
              <a:spcAft>
                <a:spcPts val="800"/>
              </a:spcAft>
            </a:pPr>
            <a:r>
              <a:rPr lang="ru-RU" sz="2000" dirty="0" smtClean="0">
                <a:latin typeface="Arial" panose="020B0604020202020204" pitchFamily="34" charset="0"/>
                <a:ea typeface="Calibri" panose="020F0502020204030204" pitchFamily="34" charset="0"/>
                <a:cs typeface="Arial" panose="020B0604020202020204" pitchFamily="34" charset="0"/>
              </a:rPr>
              <a:t>Объект </a:t>
            </a:r>
            <a:r>
              <a:rPr lang="ru-RU" sz="2000" dirty="0">
                <a:latin typeface="Arial" panose="020B0604020202020204" pitchFamily="34" charset="0"/>
                <a:ea typeface="Calibri" panose="020F0502020204030204" pitchFamily="34" charset="0"/>
                <a:cs typeface="Arial" panose="020B0604020202020204" pitchFamily="34" charset="0"/>
              </a:rPr>
              <a:t>не является бесхозяйным объектом</a:t>
            </a:r>
          </a:p>
          <a:p>
            <a:pPr>
              <a:lnSpc>
                <a:spcPct val="107000"/>
              </a:lnSpc>
              <a:spcAft>
                <a:spcPts val="800"/>
              </a:spcAft>
            </a:pPr>
            <a:r>
              <a:rPr lang="ru-RU" sz="2000" dirty="0">
                <a:latin typeface="Arial" panose="020B0604020202020204" pitchFamily="34" charset="0"/>
                <a:ea typeface="Calibri" panose="020F0502020204030204" pitchFamily="34" charset="0"/>
                <a:cs typeface="Arial" panose="020B0604020202020204" pitchFamily="34" charset="0"/>
              </a:rPr>
              <a:t>Не представлен технический план, на основании которого выдано РНВ</a:t>
            </a:r>
          </a:p>
          <a:p>
            <a:pPr>
              <a:lnSpc>
                <a:spcPct val="107000"/>
              </a:lnSpc>
              <a:spcAft>
                <a:spcPts val="800"/>
              </a:spcAft>
            </a:pPr>
            <a:r>
              <a:rPr lang="ru-RU" sz="2000" dirty="0">
                <a:latin typeface="Arial" panose="020B0604020202020204" pitchFamily="34" charset="0"/>
                <a:ea typeface="Calibri" panose="020F0502020204030204" pitchFamily="34" charset="0"/>
                <a:cs typeface="Arial" panose="020B0604020202020204" pitchFamily="34" charset="0"/>
              </a:rPr>
              <a:t>Не указаны все земельные участки на которых расположен объект капитального строительства</a:t>
            </a:r>
          </a:p>
          <a:p>
            <a:pPr>
              <a:lnSpc>
                <a:spcPct val="107000"/>
              </a:lnSpc>
              <a:spcAft>
                <a:spcPts val="800"/>
              </a:spcAft>
            </a:pPr>
            <a:r>
              <a:rPr lang="ru-RU" sz="2000" dirty="0" smtClean="0">
                <a:latin typeface="Arial" panose="020B0604020202020204" pitchFamily="34" charset="0"/>
                <a:ea typeface="Calibri" panose="020F0502020204030204" pitchFamily="34" charset="0"/>
                <a:cs typeface="Arial" panose="020B0604020202020204" pitchFamily="34" charset="0"/>
              </a:rPr>
              <a:t>Пересечение границ земельных участков с границами иных земельных участков</a:t>
            </a:r>
          </a:p>
          <a:p>
            <a:pPr>
              <a:lnSpc>
                <a:spcPct val="107000"/>
              </a:lnSpc>
              <a:spcAft>
                <a:spcPts val="800"/>
              </a:spcAft>
            </a:pPr>
            <a:r>
              <a:rPr lang="ru-RU" sz="2000" dirty="0" smtClean="0">
                <a:latin typeface="Arial" panose="020B0604020202020204" pitchFamily="34" charset="0"/>
                <a:ea typeface="Calibri" panose="020F0502020204030204" pitchFamily="34" charset="0"/>
                <a:cs typeface="Arial" panose="020B0604020202020204" pitchFamily="34" charset="0"/>
              </a:rPr>
              <a:t>Нарушен порядок утверждения схемы расположения ЗУ на КПТ</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ru-RU" sz="2000" dirty="0">
                <a:latin typeface="Arial" panose="020B0604020202020204" pitchFamily="34" charset="0"/>
                <a:ea typeface="Calibri" panose="020F0502020204030204" pitchFamily="34" charset="0"/>
                <a:cs typeface="Arial" panose="020B0604020202020204" pitchFamily="34" charset="0"/>
              </a:rPr>
              <a:t>Не представлено согласование с</a:t>
            </a:r>
            <a:r>
              <a:rPr lang="ru-RU" sz="2000" dirty="0" smtClean="0">
                <a:latin typeface="Arial" panose="020B0604020202020204" pitchFamily="34" charset="0"/>
                <a:ea typeface="Calibri" panose="020F0502020204030204" pitchFamily="34" charset="0"/>
                <a:cs typeface="Arial" panose="020B0604020202020204" pitchFamily="34" charset="0"/>
              </a:rPr>
              <a:t> комитетом </a:t>
            </a:r>
            <a:r>
              <a:rPr lang="ru-RU" sz="2000" dirty="0">
                <a:latin typeface="Arial" panose="020B0604020202020204" pitchFamily="34" charset="0"/>
                <a:ea typeface="Calibri" panose="020F0502020204030204" pitchFamily="34" charset="0"/>
                <a:cs typeface="Arial" panose="020B0604020202020204" pitchFamily="34" charset="0"/>
              </a:rPr>
              <a:t>по природным ресурсам</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2">
            <a:extLst>
              <a:ext uri="{96DAC541-7B7A-43D3-8B79-37D633B846F1}">
                <asvg:svgBlip xmlns:lc="http://schemas.openxmlformats.org/drawingml/2006/lockedCanvas" xmlns="" xmlns:asvg="http://schemas.microsoft.com/office/drawing/2016/SVG/main" r:embed="rId77"/>
              </a:ext>
            </a:extLst>
          </a:blip>
          <a:stretch>
            <a:fillRect/>
          </a:stretch>
        </p:blipFill>
        <p:spPr>
          <a:xfrm>
            <a:off x="782003" y="2386735"/>
            <a:ext cx="370392" cy="375962"/>
          </a:xfrm>
          <a:prstGeom prst="rect">
            <a:avLst/>
          </a:prstGeom>
        </p:spPr>
      </p:pic>
      <p:pic>
        <p:nvPicPr>
          <p:cNvPr id="14" name="Рисунок 13"/>
          <p:cNvPicPr>
            <a:picLocks noChangeAspect="1"/>
          </p:cNvPicPr>
          <p:nvPr/>
        </p:nvPicPr>
        <p:blipFill>
          <a:blip r:embed="rId78"/>
          <a:stretch>
            <a:fillRect/>
          </a:stretch>
        </p:blipFill>
        <p:spPr>
          <a:xfrm>
            <a:off x="772561" y="3473578"/>
            <a:ext cx="371888" cy="377985"/>
          </a:xfrm>
          <a:prstGeom prst="rect">
            <a:avLst/>
          </a:prstGeom>
        </p:spPr>
      </p:pic>
      <p:pic>
        <p:nvPicPr>
          <p:cNvPr id="16" name="Рисунок 15"/>
          <p:cNvPicPr>
            <a:picLocks noChangeAspect="1"/>
          </p:cNvPicPr>
          <p:nvPr/>
        </p:nvPicPr>
        <p:blipFill>
          <a:blip r:embed="rId78"/>
          <a:stretch>
            <a:fillRect/>
          </a:stretch>
        </p:blipFill>
        <p:spPr>
          <a:xfrm>
            <a:off x="785769" y="5105973"/>
            <a:ext cx="371888" cy="377985"/>
          </a:xfrm>
          <a:prstGeom prst="rect">
            <a:avLst/>
          </a:prstGeom>
        </p:spPr>
      </p:pic>
      <p:pic>
        <p:nvPicPr>
          <p:cNvPr id="17" name="Рисунок 16"/>
          <p:cNvPicPr>
            <a:picLocks noChangeAspect="1"/>
          </p:cNvPicPr>
          <p:nvPr/>
        </p:nvPicPr>
        <p:blipFill>
          <a:blip r:embed="rId78"/>
          <a:stretch>
            <a:fillRect/>
          </a:stretch>
        </p:blipFill>
        <p:spPr>
          <a:xfrm>
            <a:off x="785769" y="5844925"/>
            <a:ext cx="371888" cy="377985"/>
          </a:xfrm>
          <a:prstGeom prst="rect">
            <a:avLst/>
          </a:prstGeom>
        </p:spPr>
      </p:pic>
      <p:pic>
        <p:nvPicPr>
          <p:cNvPr id="19" name="Рисунок 18"/>
          <p:cNvPicPr>
            <a:picLocks noChangeAspect="1"/>
          </p:cNvPicPr>
          <p:nvPr/>
        </p:nvPicPr>
        <p:blipFill>
          <a:blip r:embed="rId79"/>
          <a:stretch>
            <a:fillRect/>
          </a:stretch>
        </p:blipFill>
        <p:spPr>
          <a:xfrm>
            <a:off x="774057" y="3042896"/>
            <a:ext cx="371888" cy="371888"/>
          </a:xfrm>
          <a:prstGeom prst="rect">
            <a:avLst/>
          </a:prstGeom>
        </p:spPr>
      </p:pic>
      <p:pic>
        <p:nvPicPr>
          <p:cNvPr id="20" name="Рисунок 19"/>
          <p:cNvPicPr>
            <a:picLocks noChangeAspect="1"/>
          </p:cNvPicPr>
          <p:nvPr/>
        </p:nvPicPr>
        <p:blipFill>
          <a:blip r:embed="rId78"/>
          <a:stretch>
            <a:fillRect/>
          </a:stretch>
        </p:blipFill>
        <p:spPr>
          <a:xfrm>
            <a:off x="782003" y="5844925"/>
            <a:ext cx="371888" cy="377985"/>
          </a:xfrm>
          <a:prstGeom prst="rect">
            <a:avLst/>
          </a:prstGeom>
        </p:spPr>
      </p:pic>
      <p:pic>
        <p:nvPicPr>
          <p:cNvPr id="21" name="Рисунок 20"/>
          <p:cNvPicPr>
            <a:picLocks noChangeAspect="1"/>
          </p:cNvPicPr>
          <p:nvPr/>
        </p:nvPicPr>
        <p:blipFill>
          <a:blip r:embed="rId78"/>
          <a:stretch>
            <a:fillRect/>
          </a:stretch>
        </p:blipFill>
        <p:spPr>
          <a:xfrm>
            <a:off x="781255" y="5844925"/>
            <a:ext cx="371888" cy="377985"/>
          </a:xfrm>
          <a:prstGeom prst="rect">
            <a:avLst/>
          </a:prstGeom>
        </p:spPr>
      </p:pic>
      <p:pic>
        <p:nvPicPr>
          <p:cNvPr id="23" name="Рисунок 22"/>
          <p:cNvPicPr>
            <a:picLocks noChangeAspect="1"/>
          </p:cNvPicPr>
          <p:nvPr/>
        </p:nvPicPr>
        <p:blipFill>
          <a:blip r:embed="rId80"/>
          <a:stretch>
            <a:fillRect/>
          </a:stretch>
        </p:blipFill>
        <p:spPr>
          <a:xfrm>
            <a:off x="781255" y="6252274"/>
            <a:ext cx="371888" cy="377985"/>
          </a:xfrm>
          <a:prstGeom prst="rect">
            <a:avLst/>
          </a:prstGeom>
        </p:spPr>
      </p:pic>
    </p:spTree>
    <p:extLst>
      <p:ext uri="{BB962C8B-B14F-4D97-AF65-F5344CB8AC3E}">
        <p14:creationId xmlns:p14="http://schemas.microsoft.com/office/powerpoint/2010/main" val="876699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748898" y="20611"/>
            <a:ext cx="11338971" cy="599617"/>
          </a:xfrm>
        </p:spPr>
        <p:txBody>
          <a:bodyPr>
            <a:normAutofit fontScale="90000"/>
          </a:bodyPr>
          <a:lstStyle/>
          <a:p>
            <a:pPr algn="ctr"/>
            <a:r>
              <a:rPr lang="ru-RU" dirty="0" smtClean="0"/>
              <a:t/>
            </a:r>
            <a:br>
              <a:rPr lang="ru-RU" dirty="0" smtClean="0"/>
            </a:br>
            <a:r>
              <a:rPr lang="ru-RU" dirty="0"/>
              <a:t/>
            </a:r>
            <a:br>
              <a:rPr lang="ru-RU" dirty="0"/>
            </a:br>
            <a:r>
              <a:rPr lang="ru-RU" sz="3100" dirty="0" smtClean="0">
                <a:ea typeface="Inter" panose="02000503000000020004" pitchFamily="2" charset="0"/>
              </a:rPr>
              <a:t>Типовые ошибки. Не верно выбран тип заявления</a:t>
            </a:r>
            <a:r>
              <a:rPr lang="ru-RU" sz="3100" dirty="0">
                <a:ea typeface="Inter" panose="02000503000000020004" pitchFamily="2" charset="0"/>
              </a:rPr>
              <a:t/>
            </a:r>
            <a:br>
              <a:rPr lang="ru-RU" sz="3100" dirty="0">
                <a:ea typeface="Inter" panose="02000503000000020004" pitchFamily="2" charset="0"/>
              </a:rPr>
            </a:br>
            <a:endParaRPr lang="ru-RU" sz="3100" dirty="0">
              <a:ea typeface="Inter" panose="02000503000000020004" pitchFamily="2" charset="0"/>
            </a:endParaRPr>
          </a:p>
        </p:txBody>
      </p:sp>
      <p:sp>
        <p:nvSpPr>
          <p:cNvPr id="3" name="Текст 2">
            <a:extLst>
              <a:ext uri="{FF2B5EF4-FFF2-40B4-BE49-F238E27FC236}">
                <a16:creationId xmlns="" xmlns:a16="http://schemas.microsoft.com/office/drawing/2014/main" id="{DA93FF3D-BEAD-355B-C25C-F5734B918431}"/>
              </a:ext>
            </a:extLst>
          </p:cNvPr>
          <p:cNvSpPr>
            <a:spLocks noGrp="1"/>
          </p:cNvSpPr>
          <p:nvPr>
            <p:ph type="body" sz="quarter" idx="11"/>
          </p:nvPr>
        </p:nvSpPr>
        <p:spPr>
          <a:xfrm>
            <a:off x="204282" y="924128"/>
            <a:ext cx="11987718" cy="5632315"/>
          </a:xfrm>
        </p:spPr>
        <p:txBody>
          <a:bodyPr>
            <a:normAutofit fontScale="92500"/>
          </a:bodyPr>
          <a:lstStyle/>
          <a:p>
            <a:pPr marL="804863"/>
            <a:endParaRPr lang="ru-RU" dirty="0" smtClean="0">
              <a:latin typeface="Inter" panose="02000503000000020004" pitchFamily="2" charset="0"/>
              <a:ea typeface="Inter" panose="02000503000000020004" pitchFamily="2" charset="0"/>
            </a:endParaRPr>
          </a:p>
          <a:p>
            <a:pPr marL="0" lvl="0" indent="0">
              <a:lnSpc>
                <a:spcPct val="107000"/>
              </a:lnSpc>
              <a:spcBef>
                <a:spcPts val="0"/>
              </a:spcBef>
              <a:spcAft>
                <a:spcPts val="800"/>
              </a:spcAft>
              <a:buClrTx/>
              <a:buNone/>
            </a:pPr>
            <a:r>
              <a:rPr lang="ru-RU" b="1" dirty="0">
                <a:ea typeface="Calibri" panose="020F0502020204030204" pitchFamily="34" charset="0"/>
                <a:cs typeface="Times New Roman" panose="02020603050405020304" pitchFamily="18" charset="0"/>
              </a:rPr>
              <a:t>КУВД-001/2022-54892392</a:t>
            </a:r>
            <a:r>
              <a:rPr lang="ru-RU" dirty="0">
                <a:ea typeface="Calibri" panose="020F0502020204030204" pitchFamily="34" charset="0"/>
                <a:cs typeface="Times New Roman" panose="02020603050405020304" pitchFamily="18" charset="0"/>
              </a:rPr>
              <a:t> (Выборгский район)  </a:t>
            </a:r>
          </a:p>
          <a:p>
            <a:pPr marL="0" lvl="0" indent="0">
              <a:lnSpc>
                <a:spcPct val="107000"/>
              </a:lnSpc>
              <a:spcBef>
                <a:spcPts val="0"/>
              </a:spcBef>
              <a:spcAft>
                <a:spcPts val="800"/>
              </a:spcAft>
              <a:buClrTx/>
              <a:buNone/>
            </a:pPr>
            <a:r>
              <a:rPr lang="ru-RU" dirty="0">
                <a:ea typeface="Calibri" panose="020F0502020204030204" pitchFamily="34" charset="0"/>
                <a:cs typeface="Times New Roman" panose="02020603050405020304" pitchFamily="18" charset="0"/>
              </a:rPr>
              <a:t>Представлены: </a:t>
            </a:r>
          </a:p>
          <a:p>
            <a:pPr marL="342900" lvl="0" indent="-342900">
              <a:lnSpc>
                <a:spcPct val="107000"/>
              </a:lnSpc>
              <a:spcBef>
                <a:spcPts val="0"/>
              </a:spcBef>
              <a:spcAft>
                <a:spcPts val="0"/>
              </a:spcAft>
              <a:buClrTx/>
              <a:buFont typeface="Wingdings" panose="05000000000000000000" pitchFamily="2" charset="2"/>
              <a:buChar char=""/>
            </a:pPr>
            <a:r>
              <a:rPr lang="ru-RU" dirty="0">
                <a:ea typeface="Calibri" panose="020F0502020204030204" pitchFamily="34" charset="0"/>
                <a:cs typeface="Arial" panose="020B0604020202020204" pitchFamily="34" charset="0"/>
              </a:rPr>
              <a:t>заявление о постановке на государственный кадастровый учет объекта недвижимости без одновременной государственной регистрации прав</a:t>
            </a:r>
          </a:p>
          <a:p>
            <a:pPr marL="342900" lvl="0" indent="-342900">
              <a:lnSpc>
                <a:spcPct val="107000"/>
              </a:lnSpc>
              <a:spcBef>
                <a:spcPts val="0"/>
              </a:spcBef>
              <a:spcAft>
                <a:spcPts val="0"/>
              </a:spcAft>
              <a:buClrTx/>
              <a:buFont typeface="Wingdings" panose="05000000000000000000" pitchFamily="2" charset="2"/>
              <a:buChar char=""/>
            </a:pPr>
            <a:r>
              <a:rPr lang="ru-RU" dirty="0">
                <a:ea typeface="Calibri" panose="020F0502020204030204" pitchFamily="34" charset="0"/>
                <a:cs typeface="Arial" panose="020B0604020202020204" pitchFamily="34" charset="0"/>
              </a:rPr>
              <a:t>выписка из реестра муниципальной собственности</a:t>
            </a:r>
          </a:p>
          <a:p>
            <a:pPr marL="342900" lvl="0" indent="-342900">
              <a:lnSpc>
                <a:spcPct val="107000"/>
              </a:lnSpc>
              <a:spcBef>
                <a:spcPts val="0"/>
              </a:spcBef>
              <a:spcAft>
                <a:spcPts val="800"/>
              </a:spcAft>
              <a:buClrTx/>
              <a:buFont typeface="Wingdings" panose="05000000000000000000" pitchFamily="2" charset="2"/>
              <a:buChar char=""/>
            </a:pPr>
            <a:r>
              <a:rPr lang="ru-RU" dirty="0">
                <a:ea typeface="Calibri" panose="020F0502020204030204" pitchFamily="34" charset="0"/>
                <a:cs typeface="Arial" panose="020B0604020202020204" pitchFamily="34" charset="0"/>
              </a:rPr>
              <a:t>технический план, подготовленный в связи с созданием объекта</a:t>
            </a:r>
          </a:p>
          <a:p>
            <a:pPr marL="0" lvl="0" indent="0">
              <a:lnSpc>
                <a:spcPct val="107000"/>
              </a:lnSpc>
              <a:spcBef>
                <a:spcPts val="0"/>
              </a:spcBef>
              <a:spcAft>
                <a:spcPts val="800"/>
              </a:spcAft>
              <a:buClrTx/>
              <a:buNone/>
            </a:pPr>
            <a:r>
              <a:rPr lang="ru-RU" b="1" dirty="0" smtClean="0">
                <a:ea typeface="Calibri" panose="020F0502020204030204" pitchFamily="34" charset="0"/>
                <a:cs typeface="Times New Roman" panose="02020603050405020304" pitchFamily="18" charset="0"/>
              </a:rPr>
              <a:t>КУВД-001/2022-54517432</a:t>
            </a:r>
            <a:r>
              <a:rPr lang="ru-RU" dirty="0" smtClean="0">
                <a:ea typeface="Calibri" panose="020F0502020204030204" pitchFamily="34" charset="0"/>
                <a:cs typeface="Times New Roman" panose="02020603050405020304" pitchFamily="18" charset="0"/>
              </a:rPr>
              <a:t> </a:t>
            </a:r>
            <a:r>
              <a:rPr lang="ru-RU" dirty="0">
                <a:ea typeface="Calibri" panose="020F0502020204030204" pitchFamily="34" charset="0"/>
                <a:cs typeface="Times New Roman" panose="02020603050405020304" pitchFamily="18" charset="0"/>
              </a:rPr>
              <a:t>(Выборгский район)</a:t>
            </a:r>
          </a:p>
          <a:p>
            <a:pPr marL="0" lvl="0" indent="0">
              <a:lnSpc>
                <a:spcPct val="107000"/>
              </a:lnSpc>
              <a:spcBef>
                <a:spcPts val="0"/>
              </a:spcBef>
              <a:spcAft>
                <a:spcPts val="800"/>
              </a:spcAft>
              <a:buClrTx/>
              <a:buNone/>
            </a:pPr>
            <a:r>
              <a:rPr lang="ru-RU" dirty="0">
                <a:ea typeface="Calibri" panose="020F0502020204030204" pitchFamily="34" charset="0"/>
                <a:cs typeface="Times New Roman" panose="02020603050405020304" pitchFamily="18" charset="0"/>
              </a:rPr>
              <a:t>Представлены:</a:t>
            </a:r>
          </a:p>
          <a:p>
            <a:pPr marL="342900" lvl="0" indent="-342900">
              <a:spcBef>
                <a:spcPts val="0"/>
              </a:spcBef>
              <a:spcAft>
                <a:spcPts val="0"/>
              </a:spcAft>
              <a:buClrTx/>
              <a:buFont typeface="Wingdings" panose="05000000000000000000" pitchFamily="2" charset="2"/>
              <a:buChar char=""/>
            </a:pPr>
            <a:r>
              <a:rPr lang="ru-RU" dirty="0"/>
              <a:t>заявление о постановке на государственный кадастровый учет объекта недвижимости без одновременной государственной регистрации прав</a:t>
            </a:r>
          </a:p>
          <a:p>
            <a:pPr marL="342900" lvl="0" indent="-342900">
              <a:spcBef>
                <a:spcPts val="0"/>
              </a:spcBef>
              <a:spcAft>
                <a:spcPts val="0"/>
              </a:spcAft>
              <a:buClrTx/>
              <a:buFont typeface="Wingdings" panose="05000000000000000000" pitchFamily="2" charset="2"/>
              <a:buChar char=""/>
            </a:pPr>
            <a:r>
              <a:rPr lang="ru-RU" dirty="0"/>
              <a:t>технический план, подготовленный в связи с созданием объекта. В составе технического плана имеется выписка из реестра муниципальной собственности</a:t>
            </a:r>
          </a:p>
          <a:p>
            <a:pPr marL="457200" lvl="0" indent="0">
              <a:spcBef>
                <a:spcPts val="0"/>
              </a:spcBef>
              <a:spcAft>
                <a:spcPts val="0"/>
              </a:spcAft>
              <a:buClrTx/>
              <a:buNone/>
            </a:pPr>
            <a:r>
              <a:rPr lang="ru-RU" sz="1600" dirty="0"/>
              <a:t> </a:t>
            </a:r>
          </a:p>
          <a:p>
            <a:pPr marL="0" lvl="0" indent="0">
              <a:lnSpc>
                <a:spcPct val="110000"/>
              </a:lnSpc>
              <a:spcBef>
                <a:spcPts val="0"/>
              </a:spcBef>
              <a:spcAft>
                <a:spcPts val="400"/>
              </a:spcAft>
              <a:buClrTx/>
              <a:buNone/>
            </a:pPr>
            <a:r>
              <a:rPr lang="ru-RU" dirty="0">
                <a:ea typeface="Calibri" panose="020F0502020204030204" pitchFamily="34" charset="0"/>
                <a:cs typeface="Times New Roman" panose="02020603050405020304" pitchFamily="18" charset="0"/>
              </a:rPr>
              <a:t>                               В соответствии с ч.3 ст.14 Закона №218-ФЗ) необходимо представить заявление о постановке на </a:t>
            </a:r>
          </a:p>
          <a:p>
            <a:pPr marL="0" lvl="0" indent="0">
              <a:lnSpc>
                <a:spcPct val="110000"/>
              </a:lnSpc>
              <a:spcBef>
                <a:spcPts val="0"/>
              </a:spcBef>
              <a:spcAft>
                <a:spcPts val="400"/>
              </a:spcAft>
              <a:buClrTx/>
              <a:buNone/>
            </a:pPr>
            <a:r>
              <a:rPr lang="ru-RU" dirty="0">
                <a:ea typeface="Calibri" panose="020F0502020204030204" pitchFamily="34" charset="0"/>
                <a:cs typeface="Times New Roman" panose="02020603050405020304" pitchFamily="18" charset="0"/>
              </a:rPr>
              <a:t>                               государственный кадастровый учет и </a:t>
            </a:r>
            <a:r>
              <a:rPr lang="ru-RU" dirty="0" smtClean="0">
                <a:ea typeface="Calibri" panose="020F0502020204030204" pitchFamily="34" charset="0"/>
                <a:cs typeface="Times New Roman" panose="02020603050405020304" pitchFamily="18" charset="0"/>
              </a:rPr>
              <a:t>государственной регистрации </a:t>
            </a:r>
            <a:r>
              <a:rPr lang="ru-RU" dirty="0">
                <a:ea typeface="Calibri" panose="020F0502020204030204" pitchFamily="34" charset="0"/>
                <a:cs typeface="Times New Roman" panose="02020603050405020304" pitchFamily="18" charset="0"/>
              </a:rPr>
              <a:t>прав в связи с созданием </a:t>
            </a:r>
          </a:p>
          <a:p>
            <a:pPr marL="0" lvl="0" indent="0">
              <a:lnSpc>
                <a:spcPct val="110000"/>
              </a:lnSpc>
              <a:spcBef>
                <a:spcPts val="0"/>
              </a:spcBef>
              <a:spcAft>
                <a:spcPts val="400"/>
              </a:spcAft>
              <a:buClrTx/>
              <a:buNone/>
            </a:pPr>
            <a:r>
              <a:rPr lang="ru-RU" dirty="0">
                <a:ea typeface="Calibri" panose="020F0502020204030204" pitchFamily="34" charset="0"/>
                <a:cs typeface="Times New Roman" panose="02020603050405020304" pitchFamily="18" charset="0"/>
              </a:rPr>
              <a:t>                              (образованием) объекта недвижимости</a:t>
            </a:r>
          </a:p>
          <a:p>
            <a:pPr marL="457200" indent="-457200">
              <a:buFont typeface="Arial" panose="020B0604020202020204" pitchFamily="34" charset="0"/>
              <a:buChar char="•"/>
            </a:pPr>
            <a:endParaRPr lang="ru-RU" dirty="0" smtClean="0"/>
          </a:p>
          <a:p>
            <a:endParaRPr lang="ru-RU" dirty="0"/>
          </a:p>
        </p:txBody>
      </p:sp>
      <p:pic>
        <p:nvPicPr>
          <p:cNvPr id="19" name="Рисунок 18"/>
          <p:cNvPicPr>
            <a:picLocks noChangeAspect="1"/>
          </p:cNvPicPr>
          <p:nvPr/>
        </p:nvPicPr>
        <p:blipFill>
          <a:blip r:embed="rId2"/>
          <a:stretch>
            <a:fillRect/>
          </a:stretch>
        </p:blipFill>
        <p:spPr>
          <a:xfrm>
            <a:off x="849106" y="5424319"/>
            <a:ext cx="683485" cy="802352"/>
          </a:xfrm>
          <a:prstGeom prst="rect">
            <a:avLst/>
          </a:prstGeom>
        </p:spPr>
      </p:pic>
      <p:sp>
        <p:nvSpPr>
          <p:cNvPr id="4" name="Номер слайда 3"/>
          <p:cNvSpPr>
            <a:spLocks noGrp="1"/>
          </p:cNvSpPr>
          <p:nvPr>
            <p:ph type="sldNum" sz="quarter" idx="10"/>
          </p:nvPr>
        </p:nvSpPr>
        <p:spPr/>
        <p:txBody>
          <a:bodyPr/>
          <a:lstStyle/>
          <a:p>
            <a:fld id="{35ACA335-37F7-42C7-872A-92C3D7072F89}" type="slidenum">
              <a:rPr lang="ru-RU" smtClean="0"/>
              <a:pPr/>
              <a:t>7</a:t>
            </a:fld>
            <a:endParaRPr lang="ru-RU" dirty="0"/>
          </a:p>
        </p:txBody>
      </p:sp>
    </p:spTree>
    <p:extLst>
      <p:ext uri="{BB962C8B-B14F-4D97-AF65-F5344CB8AC3E}">
        <p14:creationId xmlns:p14="http://schemas.microsoft.com/office/powerpoint/2010/main" val="927807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748898" y="20611"/>
            <a:ext cx="11338971" cy="599617"/>
          </a:xfrm>
        </p:spPr>
        <p:txBody>
          <a:bodyPr>
            <a:normAutofit fontScale="90000"/>
          </a:bodyPr>
          <a:lstStyle/>
          <a:p>
            <a:pPr algn="ctr"/>
            <a:r>
              <a:rPr lang="ru-RU" dirty="0" smtClean="0"/>
              <a:t/>
            </a:r>
            <a:br>
              <a:rPr lang="ru-RU" dirty="0" smtClean="0"/>
            </a:br>
            <a:r>
              <a:rPr lang="ru-RU" dirty="0"/>
              <a:t/>
            </a:r>
            <a:br>
              <a:rPr lang="ru-RU" dirty="0"/>
            </a:br>
            <a:r>
              <a:rPr lang="ru-RU" sz="3100" dirty="0" smtClean="0">
                <a:ea typeface="Inter" panose="02000503000000020004" pitchFamily="2" charset="0"/>
              </a:rPr>
              <a:t>Типовые ошибки. Не верно выбран тип заявления</a:t>
            </a:r>
            <a:r>
              <a:rPr lang="ru-RU" sz="3100" dirty="0">
                <a:ea typeface="Inter" panose="02000503000000020004" pitchFamily="2" charset="0"/>
              </a:rPr>
              <a:t/>
            </a:r>
            <a:br>
              <a:rPr lang="ru-RU" sz="3100" dirty="0">
                <a:ea typeface="Inter" panose="02000503000000020004" pitchFamily="2" charset="0"/>
              </a:rPr>
            </a:br>
            <a:endParaRPr lang="ru-RU" sz="3100" dirty="0">
              <a:ea typeface="Inter" panose="02000503000000020004" pitchFamily="2" charset="0"/>
            </a:endParaRPr>
          </a:p>
        </p:txBody>
      </p:sp>
      <p:sp>
        <p:nvSpPr>
          <p:cNvPr id="3" name="Текст 2">
            <a:extLst>
              <a:ext uri="{FF2B5EF4-FFF2-40B4-BE49-F238E27FC236}">
                <a16:creationId xmlns="" xmlns:a16="http://schemas.microsoft.com/office/drawing/2014/main" id="{DA93FF3D-BEAD-355B-C25C-F5734B918431}"/>
              </a:ext>
            </a:extLst>
          </p:cNvPr>
          <p:cNvSpPr>
            <a:spLocks noGrp="1"/>
          </p:cNvSpPr>
          <p:nvPr>
            <p:ph type="body" sz="quarter" idx="11"/>
          </p:nvPr>
        </p:nvSpPr>
        <p:spPr>
          <a:xfrm>
            <a:off x="204282" y="924128"/>
            <a:ext cx="11987718" cy="5632315"/>
          </a:xfrm>
        </p:spPr>
        <p:txBody>
          <a:bodyPr>
            <a:normAutofit/>
          </a:bodyPr>
          <a:lstStyle/>
          <a:p>
            <a:pPr marL="804863"/>
            <a:endParaRPr lang="ru-RU" dirty="0" smtClean="0">
              <a:latin typeface="Inter" panose="02000503000000020004" pitchFamily="2" charset="0"/>
              <a:ea typeface="Inter" panose="02000503000000020004" pitchFamily="2" charset="0"/>
            </a:endParaRPr>
          </a:p>
          <a:p>
            <a:pPr marL="0" lvl="0" indent="0">
              <a:lnSpc>
                <a:spcPct val="107000"/>
              </a:lnSpc>
              <a:spcBef>
                <a:spcPts val="0"/>
              </a:spcBef>
              <a:spcAft>
                <a:spcPts val="800"/>
              </a:spcAft>
              <a:buClrTx/>
              <a:buNone/>
            </a:pPr>
            <a:r>
              <a:rPr lang="ru-RU" b="1" dirty="0">
                <a:ea typeface="Calibri" panose="020F0502020204030204" pitchFamily="34" charset="0"/>
                <a:cs typeface="Times New Roman" panose="02020603050405020304" pitchFamily="18" charset="0"/>
              </a:rPr>
              <a:t>КУВД-001/2022-55211904</a:t>
            </a:r>
            <a:r>
              <a:rPr lang="ru-RU" dirty="0" smtClean="0">
                <a:ea typeface="Calibri" panose="020F0502020204030204" pitchFamily="34" charset="0"/>
                <a:cs typeface="Times New Roman" panose="02020603050405020304" pitchFamily="18" charset="0"/>
              </a:rPr>
              <a:t> (</a:t>
            </a:r>
            <a:r>
              <a:rPr lang="ru-RU" dirty="0" err="1" smtClean="0">
                <a:ea typeface="Calibri" panose="020F0502020204030204" pitchFamily="34" charset="0"/>
                <a:cs typeface="Times New Roman" panose="02020603050405020304" pitchFamily="18" charset="0"/>
              </a:rPr>
              <a:t>Волховский</a:t>
            </a:r>
            <a:r>
              <a:rPr lang="ru-RU" dirty="0" smtClean="0">
                <a:ea typeface="Calibri" panose="020F0502020204030204" pitchFamily="34" charset="0"/>
                <a:cs typeface="Times New Roman" panose="02020603050405020304" pitchFamily="18" charset="0"/>
              </a:rPr>
              <a:t> </a:t>
            </a:r>
            <a:r>
              <a:rPr lang="ru-RU" dirty="0">
                <a:ea typeface="Calibri" panose="020F0502020204030204" pitchFamily="34" charset="0"/>
                <a:cs typeface="Times New Roman" panose="02020603050405020304" pitchFamily="18" charset="0"/>
              </a:rPr>
              <a:t>район)  </a:t>
            </a:r>
          </a:p>
          <a:p>
            <a:pPr marL="0" lvl="0" indent="0">
              <a:lnSpc>
                <a:spcPct val="107000"/>
              </a:lnSpc>
              <a:spcBef>
                <a:spcPts val="0"/>
              </a:spcBef>
              <a:spcAft>
                <a:spcPts val="800"/>
              </a:spcAft>
              <a:buClrTx/>
              <a:buNone/>
            </a:pPr>
            <a:r>
              <a:rPr lang="ru-RU" dirty="0">
                <a:ea typeface="Calibri" panose="020F0502020204030204" pitchFamily="34" charset="0"/>
                <a:cs typeface="Times New Roman" panose="02020603050405020304" pitchFamily="18" charset="0"/>
              </a:rPr>
              <a:t>Представлены: </a:t>
            </a:r>
          </a:p>
          <a:p>
            <a:pPr marL="342900" lvl="0" indent="-342900">
              <a:lnSpc>
                <a:spcPct val="107000"/>
              </a:lnSpc>
              <a:spcAft>
                <a:spcPts val="800"/>
              </a:spcAft>
              <a:buFont typeface="Wingdings" panose="05000000000000000000" pitchFamily="2" charset="2"/>
              <a:buChar char=""/>
            </a:pPr>
            <a:r>
              <a:rPr lang="ru-RU" dirty="0">
                <a:ea typeface="Calibri" panose="020F0502020204030204" pitchFamily="34" charset="0"/>
                <a:cs typeface="Arial" panose="020B0604020202020204" pitchFamily="34" charset="0"/>
              </a:rPr>
              <a:t>Заявление о постановке на государственный кадастровый учет и государственной регистрации прав в связи с созданием (образованием) объекта недвижимости</a:t>
            </a:r>
          </a:p>
          <a:p>
            <a:pPr marL="342900" lvl="0" indent="-342900">
              <a:lnSpc>
                <a:spcPct val="107000"/>
              </a:lnSpc>
              <a:spcBef>
                <a:spcPts val="0"/>
              </a:spcBef>
              <a:spcAft>
                <a:spcPts val="800"/>
              </a:spcAft>
              <a:buClrTx/>
              <a:buFont typeface="Wingdings" panose="05000000000000000000" pitchFamily="2" charset="2"/>
              <a:buChar char=""/>
            </a:pPr>
            <a:r>
              <a:rPr lang="ru-RU" dirty="0">
                <a:ea typeface="Calibri" panose="020F0502020204030204" pitchFamily="34" charset="0"/>
                <a:cs typeface="Arial" panose="020B0604020202020204" pitchFamily="34" charset="0"/>
              </a:rPr>
              <a:t>Т</a:t>
            </a:r>
            <a:r>
              <a:rPr lang="ru-RU" dirty="0" smtClean="0">
                <a:ea typeface="Calibri" panose="020F0502020204030204" pitchFamily="34" charset="0"/>
                <a:cs typeface="Arial" panose="020B0604020202020204" pitchFamily="34" charset="0"/>
              </a:rPr>
              <a:t>ехнический паспорт, выданный ОТИ на ранее учтенный объект</a:t>
            </a:r>
          </a:p>
          <a:p>
            <a:pPr marL="342900" lvl="0" indent="-342900">
              <a:lnSpc>
                <a:spcPct val="107000"/>
              </a:lnSpc>
              <a:spcBef>
                <a:spcPts val="0"/>
              </a:spcBef>
              <a:spcAft>
                <a:spcPts val="800"/>
              </a:spcAft>
              <a:buClrTx/>
              <a:buFont typeface="Wingdings" panose="05000000000000000000" pitchFamily="2" charset="2"/>
              <a:buChar char=""/>
            </a:pPr>
            <a:r>
              <a:rPr lang="ru-RU" dirty="0" smtClean="0">
                <a:ea typeface="Calibri" panose="020F0502020204030204" pitchFamily="34" charset="0"/>
                <a:cs typeface="Arial" panose="020B0604020202020204" pitchFamily="34" charset="0"/>
              </a:rPr>
              <a:t>Выписка из реестра муниципального имущества</a:t>
            </a:r>
          </a:p>
          <a:p>
            <a:pPr marL="342900" lvl="0" indent="-342900">
              <a:lnSpc>
                <a:spcPct val="107000"/>
              </a:lnSpc>
              <a:spcBef>
                <a:spcPts val="0"/>
              </a:spcBef>
              <a:spcAft>
                <a:spcPts val="800"/>
              </a:spcAft>
              <a:buClrTx/>
              <a:buFont typeface="Wingdings" panose="05000000000000000000" pitchFamily="2" charset="2"/>
              <a:buChar char=""/>
            </a:pPr>
            <a:r>
              <a:rPr lang="ru-RU" dirty="0" smtClean="0"/>
              <a:t>Технический план не представлен. </a:t>
            </a:r>
            <a:r>
              <a:rPr lang="ru-RU" dirty="0"/>
              <a:t> </a:t>
            </a:r>
            <a:endParaRPr lang="ru-RU" dirty="0" smtClean="0"/>
          </a:p>
          <a:p>
            <a:pPr marL="457200" lvl="0" indent="0">
              <a:spcBef>
                <a:spcPts val="0"/>
              </a:spcBef>
              <a:spcAft>
                <a:spcPts val="0"/>
              </a:spcAft>
              <a:buClrTx/>
              <a:buNone/>
            </a:pPr>
            <a:endParaRPr lang="ru-RU" sz="1600" dirty="0">
              <a:ea typeface="Calibri" panose="020F0502020204030204" pitchFamily="34" charset="0"/>
              <a:cs typeface="Times New Roman" panose="02020603050405020304" pitchFamily="18" charset="0"/>
            </a:endParaRPr>
          </a:p>
          <a:p>
            <a:pPr marL="457200" lvl="0" indent="0">
              <a:spcBef>
                <a:spcPts val="0"/>
              </a:spcBef>
              <a:spcAft>
                <a:spcPts val="0"/>
              </a:spcAft>
              <a:buClrTx/>
              <a:buNone/>
            </a:pPr>
            <a:endParaRPr lang="ru-RU" sz="1600" dirty="0" smtClean="0">
              <a:ea typeface="Calibri" panose="020F0502020204030204" pitchFamily="34" charset="0"/>
              <a:cs typeface="Times New Roman" panose="02020603050405020304" pitchFamily="18" charset="0"/>
            </a:endParaRPr>
          </a:p>
          <a:p>
            <a:pPr marL="457200" lvl="0" indent="0">
              <a:spcBef>
                <a:spcPts val="0"/>
              </a:spcBef>
              <a:spcAft>
                <a:spcPts val="0"/>
              </a:spcAft>
              <a:buClrTx/>
              <a:buNone/>
            </a:pPr>
            <a:r>
              <a:rPr lang="ru-RU" dirty="0" smtClean="0">
                <a:ea typeface="Calibri" panose="020F0502020204030204" pitchFamily="34" charset="0"/>
                <a:cs typeface="Times New Roman" panose="02020603050405020304" pitchFamily="18" charset="0"/>
              </a:rPr>
              <a:t>Для проведения регистрационно-учетных действий необходимо представить </a:t>
            </a:r>
            <a:r>
              <a:rPr lang="ru-RU" dirty="0" smtClean="0"/>
              <a:t>заявление </a:t>
            </a:r>
            <a:r>
              <a:rPr lang="ru-RU" dirty="0"/>
              <a:t>о внесении сведений о ранее учтенном объекте </a:t>
            </a:r>
            <a:r>
              <a:rPr lang="ru-RU" dirty="0" smtClean="0"/>
              <a:t>недвижимости (ст.69 Закон №218-ФЗ) и заявление о государственной регистрации права собственности</a:t>
            </a:r>
            <a:endParaRPr lang="ru-RU" dirty="0"/>
          </a:p>
          <a:p>
            <a:pPr marL="457200" indent="-457200">
              <a:buFont typeface="Arial" panose="020B0604020202020204" pitchFamily="34" charset="0"/>
              <a:buChar char="•"/>
            </a:pPr>
            <a:endParaRPr lang="ru-RU" dirty="0" smtClean="0"/>
          </a:p>
          <a:p>
            <a:endParaRPr lang="ru-RU" dirty="0"/>
          </a:p>
        </p:txBody>
      </p:sp>
      <p:pic>
        <p:nvPicPr>
          <p:cNvPr id="19" name="Рисунок 18"/>
          <p:cNvPicPr>
            <a:picLocks noChangeAspect="1"/>
          </p:cNvPicPr>
          <p:nvPr/>
        </p:nvPicPr>
        <p:blipFill>
          <a:blip r:embed="rId2"/>
          <a:stretch>
            <a:fillRect/>
          </a:stretch>
        </p:blipFill>
        <p:spPr>
          <a:xfrm>
            <a:off x="849106" y="5424319"/>
            <a:ext cx="683485" cy="802352"/>
          </a:xfrm>
          <a:prstGeom prst="rect">
            <a:avLst/>
          </a:prstGeom>
        </p:spPr>
      </p:pic>
      <p:sp>
        <p:nvSpPr>
          <p:cNvPr id="4" name="Номер слайда 3"/>
          <p:cNvSpPr>
            <a:spLocks noGrp="1"/>
          </p:cNvSpPr>
          <p:nvPr>
            <p:ph type="sldNum" sz="quarter" idx="10"/>
          </p:nvPr>
        </p:nvSpPr>
        <p:spPr/>
        <p:txBody>
          <a:bodyPr/>
          <a:lstStyle/>
          <a:p>
            <a:fld id="{35ACA335-37F7-42C7-872A-92C3D7072F89}" type="slidenum">
              <a:rPr lang="ru-RU" smtClean="0"/>
              <a:pPr/>
              <a:t>8</a:t>
            </a:fld>
            <a:endParaRPr lang="ru-RU" dirty="0"/>
          </a:p>
        </p:txBody>
      </p:sp>
    </p:spTree>
    <p:extLst>
      <p:ext uri="{BB962C8B-B14F-4D97-AF65-F5344CB8AC3E}">
        <p14:creationId xmlns:p14="http://schemas.microsoft.com/office/powerpoint/2010/main" val="2982921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6AE8E-087B-0DAA-A28C-6D7D1F45CC0C}"/>
              </a:ext>
            </a:extLst>
          </p:cNvPr>
          <p:cNvSpPr>
            <a:spLocks noGrp="1"/>
          </p:cNvSpPr>
          <p:nvPr>
            <p:ph type="title"/>
          </p:nvPr>
        </p:nvSpPr>
        <p:spPr>
          <a:xfrm>
            <a:off x="914400" y="0"/>
            <a:ext cx="10582275" cy="1842448"/>
          </a:xfrm>
        </p:spPr>
        <p:txBody>
          <a:bodyPr>
            <a:noAutofit/>
          </a:bodyPr>
          <a:lstStyle/>
          <a:p>
            <a:pPr algn="ctr"/>
            <a:r>
              <a:rPr lang="ru-RU" sz="2800" dirty="0">
                <a:solidFill>
                  <a:srgbClr val="188FFB"/>
                </a:solidFill>
              </a:rPr>
              <a:t>С заявлением о государственном кадастровом учете и (или) государственной регистрации прав обратилось ненадлежащее лицо (основание для приостановления п.2 ч.1 ст.26 Закона №218-ФЗ</a:t>
            </a:r>
            <a:r>
              <a:rPr lang="ru-RU" sz="2800" dirty="0" smtClean="0">
                <a:solidFill>
                  <a:srgbClr val="188FFB"/>
                </a:solidFill>
              </a:rPr>
              <a:t>)</a:t>
            </a:r>
            <a:endParaRPr lang="ru-RU" sz="2800" dirty="0">
              <a:solidFill>
                <a:srgbClr val="188FFB"/>
              </a:solidFill>
            </a:endParaRPr>
          </a:p>
        </p:txBody>
      </p:sp>
      <p:sp>
        <p:nvSpPr>
          <p:cNvPr id="3" name="Номер слайда 2"/>
          <p:cNvSpPr>
            <a:spLocks noGrp="1"/>
          </p:cNvSpPr>
          <p:nvPr>
            <p:ph type="sldNum" sz="quarter" idx="10"/>
          </p:nvPr>
        </p:nvSpPr>
        <p:spPr/>
        <p:txBody>
          <a:bodyPr/>
          <a:lstStyle/>
          <a:p>
            <a:fld id="{35ACA335-37F7-42C7-872A-92C3D7072F89}" type="slidenum">
              <a:rPr lang="ru-RU" smtClean="0"/>
              <a:pPr/>
              <a:t>9</a:t>
            </a:fld>
            <a:endParaRPr lang="ru-RU" dirty="0"/>
          </a:p>
        </p:txBody>
      </p:sp>
      <p:sp>
        <p:nvSpPr>
          <p:cNvPr id="9" name="Прямоугольник 8"/>
          <p:cNvSpPr/>
          <p:nvPr/>
        </p:nvSpPr>
        <p:spPr>
          <a:xfrm>
            <a:off x="614150" y="1583140"/>
            <a:ext cx="11166498" cy="4944046"/>
          </a:xfrm>
          <a:prstGeom prst="rect">
            <a:avLst/>
          </a:prstGeom>
        </p:spPr>
        <p:txBody>
          <a:bodyPr wrap="square">
            <a:spAutoFit/>
          </a:bodyPr>
          <a:lstStyle/>
          <a:p>
            <a:pPr>
              <a:lnSpc>
                <a:spcPct val="107000"/>
              </a:lnSpc>
              <a:spcAft>
                <a:spcPts val="800"/>
              </a:spcAft>
            </a:pPr>
            <a:endParaRPr lang="ru-RU" sz="1600" b="1"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ru-RU" b="1" dirty="0" smtClean="0">
                <a:latin typeface="Arial" panose="020B0604020202020204" pitchFamily="34" charset="0"/>
                <a:ea typeface="Calibri" panose="020F0502020204030204" pitchFamily="34" charset="0"/>
                <a:cs typeface="Arial" panose="020B0604020202020204" pitchFamily="34" charset="0"/>
              </a:rPr>
              <a:t>КУВД-001/2022-50228154</a:t>
            </a:r>
            <a:r>
              <a:rPr lang="ru-RU" b="1" dirty="0">
                <a:latin typeface="Arial" panose="020B0604020202020204" pitchFamily="34" charset="0"/>
                <a:ea typeface="Calibri" panose="020F0502020204030204" pitchFamily="34" charset="0"/>
                <a:cs typeface="Arial" panose="020B0604020202020204" pitchFamily="34" charset="0"/>
              </a:rPr>
              <a:t>, КУВД-001/2022-50232702 </a:t>
            </a:r>
            <a:r>
              <a:rPr lang="ru-RU" dirty="0">
                <a:latin typeface="Arial" panose="020B0604020202020204" pitchFamily="34" charset="0"/>
                <a:ea typeface="Calibri" panose="020F0502020204030204" pitchFamily="34" charset="0"/>
                <a:cs typeface="Arial" panose="020B0604020202020204" pitchFamily="34" charset="0"/>
              </a:rPr>
              <a:t>(Гатчинский район)</a:t>
            </a:r>
          </a:p>
          <a:p>
            <a:pPr>
              <a:lnSpc>
                <a:spcPct val="107000"/>
              </a:lnSpc>
              <a:spcAft>
                <a:spcPts val="800"/>
              </a:spcAft>
            </a:pPr>
            <a:r>
              <a:rPr lang="ru-RU" b="1" dirty="0">
                <a:latin typeface="Arial" panose="020B0604020202020204" pitchFamily="34" charset="0"/>
                <a:ea typeface="Calibri" panose="020F0502020204030204" pitchFamily="34" charset="0"/>
                <a:cs typeface="Arial" panose="020B0604020202020204" pitchFamily="34" charset="0"/>
              </a:rPr>
              <a:t>КУВД-001/2022-50574943</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Сосновоборский</a:t>
            </a:r>
            <a:r>
              <a:rPr lang="ru-RU" dirty="0">
                <a:latin typeface="Arial" panose="020B0604020202020204" pitchFamily="34" charset="0"/>
                <a:ea typeface="Calibri" panose="020F0502020204030204" pitchFamily="34" charset="0"/>
                <a:cs typeface="Arial" panose="020B0604020202020204" pitchFamily="34" charset="0"/>
              </a:rPr>
              <a:t> городской округ)</a:t>
            </a:r>
          </a:p>
          <a:p>
            <a:pPr>
              <a:lnSpc>
                <a:spcPct val="107000"/>
              </a:lnSpc>
              <a:spcAft>
                <a:spcPts val="800"/>
              </a:spcAft>
            </a:pPr>
            <a:r>
              <a:rPr lang="ru-RU" dirty="0">
                <a:latin typeface="Arial" panose="020B0604020202020204" pitchFamily="34" charset="0"/>
                <a:ea typeface="Calibri" panose="020F0502020204030204" pitchFamily="34" charset="0"/>
                <a:cs typeface="Arial" panose="020B0604020202020204" pitchFamily="34" charset="0"/>
              </a:rPr>
              <a:t>Представлены:</a:t>
            </a:r>
          </a:p>
          <a:p>
            <a:pPr marL="342900" lvl="0" indent="-342900">
              <a:lnSpc>
                <a:spcPct val="107000"/>
              </a:lnSpc>
              <a:spcAft>
                <a:spcPts val="0"/>
              </a:spcAft>
              <a:buFont typeface="Wingdings" panose="05000000000000000000" pitchFamily="2" charset="2"/>
              <a:buChar char=""/>
            </a:pPr>
            <a:r>
              <a:rPr lang="ru-RU" dirty="0">
                <a:latin typeface="Arial" panose="020B0604020202020204" pitchFamily="34" charset="0"/>
                <a:ea typeface="Calibri" panose="020F0502020204030204" pitchFamily="34" charset="0"/>
                <a:cs typeface="Arial" panose="020B0604020202020204" pitchFamily="34" charset="0"/>
              </a:rPr>
              <a:t>Заявление о снятии с государственного кадастрового учета объекта недвижимости, права на который зарегистрированы в ЕГРН</a:t>
            </a:r>
          </a:p>
          <a:p>
            <a:pPr marL="342900" lvl="0" indent="-342900">
              <a:lnSpc>
                <a:spcPct val="107000"/>
              </a:lnSpc>
              <a:spcAft>
                <a:spcPts val="800"/>
              </a:spcAft>
              <a:buFont typeface="Wingdings" panose="05000000000000000000" pitchFamily="2" charset="2"/>
              <a:buChar char=""/>
            </a:pPr>
            <a:r>
              <a:rPr lang="ru-RU" dirty="0">
                <a:latin typeface="Arial" panose="020B0604020202020204" pitchFamily="34" charset="0"/>
                <a:ea typeface="Calibri" panose="020F0502020204030204" pitchFamily="34" charset="0"/>
                <a:cs typeface="Arial" panose="020B0604020202020204" pitchFamily="34" charset="0"/>
              </a:rPr>
              <a:t>Акт </a:t>
            </a:r>
            <a:r>
              <a:rPr lang="ru-RU" dirty="0" smtClean="0">
                <a:latin typeface="Arial" panose="020B0604020202020204" pitchFamily="34" charset="0"/>
                <a:ea typeface="Calibri" panose="020F0502020204030204" pitchFamily="34" charset="0"/>
                <a:cs typeface="Arial" panose="020B0604020202020204" pitchFamily="34" charset="0"/>
              </a:rPr>
              <a:t>осмотра</a:t>
            </a:r>
            <a:r>
              <a:rPr lang="ru-RU" dirty="0">
                <a:latin typeface="Arial" panose="020B0604020202020204" pitchFamily="34" charset="0"/>
                <a:ea typeface="Calibri" panose="020F0502020204030204" pitchFamily="34" charset="0"/>
                <a:cs typeface="Arial" panose="020B0604020202020204" pitchFamily="34" charset="0"/>
              </a:rPr>
              <a:t> </a:t>
            </a:r>
          </a:p>
          <a:p>
            <a:pPr>
              <a:lnSpc>
                <a:spcPts val="1920"/>
              </a:lnSpc>
              <a:spcAft>
                <a:spcPts val="800"/>
              </a:spcAft>
            </a:pPr>
            <a:r>
              <a:rPr lang="ru-RU" dirty="0" smtClean="0">
                <a:latin typeface="Arial" panose="020B0604020202020204" pitchFamily="34" charset="0"/>
                <a:ea typeface="Calibri" panose="020F0502020204030204" pitchFamily="34" charset="0"/>
                <a:cs typeface="Arial" panose="020B0604020202020204" pitchFamily="34" charset="0"/>
              </a:rPr>
              <a:t>Согласно </a:t>
            </a:r>
            <a:r>
              <a:rPr lang="ru-RU" dirty="0">
                <a:latin typeface="Arial" panose="020B0604020202020204" pitchFamily="34" charset="0"/>
                <a:ea typeface="Calibri" panose="020F0502020204030204" pitchFamily="34" charset="0"/>
                <a:cs typeface="Arial" panose="020B0604020202020204" pitchFamily="34" charset="0"/>
              </a:rPr>
              <a:t>сведений ЕГРН зарегистрировано право собственности физических лиц, ипотека в силу закона</a:t>
            </a:r>
          </a:p>
          <a:p>
            <a:pPr>
              <a:lnSpc>
                <a:spcPts val="1920"/>
              </a:lnSpc>
              <a:spcAft>
                <a:spcPts val="800"/>
              </a:spcAft>
            </a:pPr>
            <a:endParaRPr lang="ru-RU" dirty="0">
              <a:latin typeface="Arial" panose="020B0604020202020204" pitchFamily="34" charset="0"/>
              <a:ea typeface="Calibri" panose="020F0502020204030204" pitchFamily="34" charset="0"/>
              <a:cs typeface="Arial" panose="020B0604020202020204" pitchFamily="34" charset="0"/>
            </a:endParaRPr>
          </a:p>
          <a:p>
            <a:pPr>
              <a:lnSpc>
                <a:spcPts val="1920"/>
              </a:lnSpc>
              <a:spcAft>
                <a:spcPts val="800"/>
              </a:spcAft>
            </a:pPr>
            <a:r>
              <a:rPr lang="ru-RU" dirty="0" smtClean="0">
                <a:latin typeface="Arial" panose="020B0604020202020204" pitchFamily="34" charset="0"/>
                <a:ea typeface="Calibri" panose="020F0502020204030204" pitchFamily="34" charset="0"/>
                <a:cs typeface="Arial" panose="020B0604020202020204" pitchFamily="34" charset="0"/>
              </a:rPr>
              <a:t>В </a:t>
            </a:r>
            <a:r>
              <a:rPr lang="ru-RU" dirty="0">
                <a:latin typeface="Arial" panose="020B0604020202020204" pitchFamily="34" charset="0"/>
                <a:ea typeface="Calibri" panose="020F0502020204030204" pitchFamily="34" charset="0"/>
                <a:cs typeface="Arial" panose="020B0604020202020204" pitchFamily="34" charset="0"/>
              </a:rPr>
              <a:t>соответствии с  п.4 ч.1 ст.15 Закона №218-ФЗ с данным типом заявления может обратиться собственник здания. </a:t>
            </a:r>
          </a:p>
          <a:p>
            <a:pPr>
              <a:lnSpc>
                <a:spcPts val="1920"/>
              </a:lnSpc>
              <a:spcAft>
                <a:spcPts val="800"/>
              </a:spcAft>
            </a:pPr>
            <a:r>
              <a:rPr lang="ru-RU" dirty="0">
                <a:latin typeface="Arial" panose="020B0604020202020204" pitchFamily="34" charset="0"/>
                <a:ea typeface="Calibri" panose="020F0502020204030204" pitchFamily="34" charset="0"/>
                <a:cs typeface="Arial" panose="020B0604020202020204" pitchFamily="34" charset="0"/>
              </a:rPr>
              <a:t>Акт осмотра готовится при проведении мероприятий по выявлению правообладателей ранее учтенных объектов (п.5 ч.6 ст.69.1. Закона №218-ФЗ</a:t>
            </a:r>
            <a:r>
              <a:rPr lang="ru-RU" dirty="0" smtClean="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ru-RU" sz="1100" dirty="0">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0922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1481</Words>
  <Application>Microsoft Office PowerPoint</Application>
  <PresentationFormat>Произвольный</PresentationFormat>
  <Paragraphs>201</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Office Theme</vt:lpstr>
      <vt:lpstr>Задачи по снижению количества решений о приостановлении учетно-регистрационных действий</vt:lpstr>
      <vt:lpstr>Презентация PowerPoint</vt:lpstr>
      <vt:lpstr>Презентация PowerPoint</vt:lpstr>
      <vt:lpstr>Презентация PowerPoint</vt:lpstr>
      <vt:lpstr>Презентация PowerPoint</vt:lpstr>
      <vt:lpstr>  Ошибки ОМСУ при подаче документов </vt:lpstr>
      <vt:lpstr>  Типовые ошибки. Не верно выбран тип заявления </vt:lpstr>
      <vt:lpstr>  Типовые ошибки. Не верно выбран тип заявления </vt:lpstr>
      <vt:lpstr>С заявлением о государственном кадастровом учете и (или) государственной регистрации прав обратилось ненадлежащее лицо (основание для приостановления п.2 ч.1 ст.26 Закона №218-ФЗ)</vt:lpstr>
      <vt:lpstr>С заявлением о государственном кадастровом учете и (или) государственной регистрации прав обратилось ненадлежащее лицо (основание для приостановления п.2 ч.1 ст.26 Закона №218-ФЗ)</vt:lpstr>
      <vt:lpstr> Не представлены правоустанавливающие документы и (или) технический план, акт обследования </vt:lpstr>
      <vt:lpstr> Объект не является объектом подлежащим регистрации прав (п.19 ч.1 ст.26 Закона №218-ФЗ)  </vt:lpstr>
      <vt:lpstr> Объект не является бесхозяйным объектом  </vt:lpstr>
      <vt:lpstr>   Нарушен порядок утверждения схемы расположения ЗУ на КПТ   </vt:lpstr>
      <vt:lpstr>   Не представлено согласование с комитетом по природным ресурсам    </vt:lpstr>
      <vt:lpstr>  Предложения по снижению количества решений о приостановлении учетно-регистрационных действий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Задачи по снижению количества решений о приостановлении учетно-регистрационных действий</dc:title>
  <dc:creator>Елизавета Витальевна Готфрид</dc:creator>
  <cp:lastModifiedBy>Елизавета Витальевна Готфрид</cp:lastModifiedBy>
  <cp:revision>1</cp:revision>
  <dcterms:modified xsi:type="dcterms:W3CDTF">2022-12-28T12:53:11Z</dcterms:modified>
</cp:coreProperties>
</file>