
<file path=[Content_Types].xml><?xml version="1.0" encoding="utf-8"?>
<Types xmlns="http://schemas.openxmlformats.org/package/2006/content-types">
  <Default Extension="png" ContentType="image/png"/>
  <Default Extension="svg" ContentType="image/svg+xml"/>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49" r:id="rId2"/>
  </p:sldMasterIdLst>
  <p:notesMasterIdLst>
    <p:notesMasterId r:id="rId35"/>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Lst>
  <p:sldSz cx="9144000" cy="5143500" type="screen16x9"/>
  <p:notesSz cx="9926638" cy="6858000"/>
  <p:defaultTextStyle>
    <a:defPPr lvl="0">
      <a:defRPr lang="ru-RU"/>
    </a:defPPr>
    <a:lvl1pPr marL="0" lvl="0" algn="l" defTabSz="349261" rtl="0" eaLnBrk="1" latinLnBrk="0" hangingPunct="1">
      <a:defRPr sz="700" kern="1200">
        <a:solidFill>
          <a:schemeClr val="tx1"/>
        </a:solidFill>
        <a:latin typeface="+mn-lt"/>
        <a:ea typeface="+mn-ea"/>
        <a:cs typeface="+mn-cs"/>
      </a:defRPr>
    </a:lvl1pPr>
    <a:lvl2pPr marL="174630" lvl="1" algn="l" defTabSz="349261" rtl="0" eaLnBrk="1" latinLnBrk="0" hangingPunct="1">
      <a:defRPr sz="700" kern="1200">
        <a:solidFill>
          <a:schemeClr val="tx1"/>
        </a:solidFill>
        <a:latin typeface="+mn-lt"/>
        <a:ea typeface="+mn-ea"/>
        <a:cs typeface="+mn-cs"/>
      </a:defRPr>
    </a:lvl2pPr>
    <a:lvl3pPr marL="349261" lvl="2" algn="l" defTabSz="349261" rtl="0" eaLnBrk="1" latinLnBrk="0" hangingPunct="1">
      <a:defRPr sz="700" kern="1200">
        <a:solidFill>
          <a:schemeClr val="tx1"/>
        </a:solidFill>
        <a:latin typeface="+mn-lt"/>
        <a:ea typeface="+mn-ea"/>
        <a:cs typeface="+mn-cs"/>
      </a:defRPr>
    </a:lvl3pPr>
    <a:lvl4pPr marL="523892" lvl="3" algn="l" defTabSz="349261" rtl="0" eaLnBrk="1" latinLnBrk="0" hangingPunct="1">
      <a:defRPr sz="700" kern="1200">
        <a:solidFill>
          <a:schemeClr val="tx1"/>
        </a:solidFill>
        <a:latin typeface="+mn-lt"/>
        <a:ea typeface="+mn-ea"/>
        <a:cs typeface="+mn-cs"/>
      </a:defRPr>
    </a:lvl4pPr>
    <a:lvl5pPr marL="698523" lvl="4" algn="l" defTabSz="349261" rtl="0" eaLnBrk="1" latinLnBrk="0" hangingPunct="1">
      <a:defRPr sz="700" kern="1200">
        <a:solidFill>
          <a:schemeClr val="tx1"/>
        </a:solidFill>
        <a:latin typeface="+mn-lt"/>
        <a:ea typeface="+mn-ea"/>
        <a:cs typeface="+mn-cs"/>
      </a:defRPr>
    </a:lvl5pPr>
    <a:lvl6pPr marL="873154" lvl="5" algn="l" defTabSz="349261" rtl="0" eaLnBrk="1" latinLnBrk="0" hangingPunct="1">
      <a:defRPr sz="700" kern="1200">
        <a:solidFill>
          <a:schemeClr val="tx1"/>
        </a:solidFill>
        <a:latin typeface="+mn-lt"/>
        <a:ea typeface="+mn-ea"/>
        <a:cs typeface="+mn-cs"/>
      </a:defRPr>
    </a:lvl6pPr>
    <a:lvl7pPr marL="1047785" lvl="6" algn="l" defTabSz="349261" rtl="0" eaLnBrk="1" latinLnBrk="0" hangingPunct="1">
      <a:defRPr sz="700" kern="1200">
        <a:solidFill>
          <a:schemeClr val="tx1"/>
        </a:solidFill>
        <a:latin typeface="+mn-lt"/>
        <a:ea typeface="+mn-ea"/>
        <a:cs typeface="+mn-cs"/>
      </a:defRPr>
    </a:lvl7pPr>
    <a:lvl8pPr marL="1222415" lvl="7" algn="l" defTabSz="349261" rtl="0" eaLnBrk="1" latinLnBrk="0" hangingPunct="1">
      <a:defRPr sz="700" kern="1200">
        <a:solidFill>
          <a:schemeClr val="tx1"/>
        </a:solidFill>
        <a:latin typeface="+mn-lt"/>
        <a:ea typeface="+mn-ea"/>
        <a:cs typeface="+mn-cs"/>
      </a:defRPr>
    </a:lvl8pPr>
    <a:lvl9pPr marL="1397045" lvl="8" algn="l" defTabSz="349261" rtl="0" eaLnBrk="1" latinLnBrk="0" hangingPunct="1">
      <a:defRPr sz="700" kern="1200">
        <a:solidFill>
          <a:schemeClr val="tx1"/>
        </a:solidFill>
        <a:latin typeface="+mn-lt"/>
        <a:ea typeface="+mn-ea"/>
        <a:cs typeface="+mn-cs"/>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622">
          <p15:clr>
            <a:srgbClr val="A4A3A4"/>
          </p15:clr>
        </p15:guide>
        <p15:guide id="2" orient="horz" pos="2459">
          <p15:clr>
            <a:srgbClr val="A4A3A4"/>
          </p15:clr>
        </p15:guide>
        <p15:guide id="3" orient="horz" pos="3140">
          <p15:clr>
            <a:srgbClr val="A4A3A4"/>
          </p15:clr>
        </p15:guide>
        <p15:guide id="4" pos="2767">
          <p15:clr>
            <a:srgbClr val="A4A3A4"/>
          </p15:clr>
        </p15:guide>
        <p15:guide id="5" pos="136">
          <p15:clr>
            <a:srgbClr val="A4A3A4"/>
          </p15:clr>
        </p15:guide>
        <p15:guide id="6" orient="horz" pos="826">
          <p15:clr>
            <a:srgbClr val="A4A3A4"/>
          </p15:clr>
        </p15:guide>
        <p15:guide id="7" orient="horz" pos="1121">
          <p15:clr>
            <a:srgbClr val="A4A3A4"/>
          </p15:clr>
        </p15:guide>
        <p15:guide id="8" orient="horz" pos="1393">
          <p15:clr>
            <a:srgbClr val="A4A3A4"/>
          </p15:clr>
        </p15:guide>
        <p15:guide id="9" orient="horz" pos="1665">
          <p15:clr>
            <a:srgbClr val="A4A3A4"/>
          </p15:clr>
        </p15:guide>
        <p15:guide id="10" orient="horz" pos="1938">
          <p15:clr>
            <a:srgbClr val="A4A3A4"/>
          </p15:clr>
        </p15:guide>
        <p15:guide id="11" orient="horz" pos="2187">
          <p15:clr>
            <a:srgbClr val="A4A3A4"/>
          </p15:clr>
        </p15:guide>
        <p15:guide id="12" orient="horz" pos="2709">
          <p15:clr>
            <a:srgbClr val="A4A3A4"/>
          </p15:clr>
        </p15:guide>
        <p15:guide id="13" orient="horz" pos="2981">
          <p15:clr>
            <a:srgbClr val="A4A3A4"/>
          </p15:clr>
        </p15:guide>
        <p15:guide id="14" pos="30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0651C3A-4460-11DB-9652-00E08161165F}">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2" d="100"/>
          <a:sy n="102" d="100"/>
        </p:scale>
        <p:origin x="-600" y="12"/>
      </p:cViewPr>
      <p:guideLst>
        <p:guide orient="horz" pos="622"/>
        <p:guide orient="horz" pos="2459"/>
        <p:guide orient="horz" pos="3140"/>
        <p:guide orient="horz" pos="826"/>
        <p:guide orient="horz" pos="1121"/>
        <p:guide orient="horz" pos="1393"/>
        <p:guide orient="horz" pos="1665"/>
        <p:guide orient="horz" pos="1938"/>
        <p:guide orient="horz" pos="2187"/>
        <p:guide orient="horz" pos="2709"/>
        <p:guide orient="horz" pos="2981"/>
        <p:guide pos="2767"/>
        <p:guide pos="136"/>
        <p:guide pos="303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6" y="0"/>
            <a:ext cx="4301753" cy="343670"/>
          </a:xfrm>
          <a:prstGeom prst="rect">
            <a:avLst/>
          </a:prstGeom>
        </p:spPr>
        <p:txBody>
          <a:bodyPr vert="horz" lIns="53806" tIns="26903" rIns="53806" bIns="26903" rtlCol="0"/>
          <a:lstStyle>
            <a:lvl1pPr algn="l">
              <a:defRPr sz="600"/>
            </a:lvl1pPr>
          </a:lstStyle>
          <a:p>
            <a:endParaRPr lang="ru-RU" dirty="0"/>
          </a:p>
        </p:txBody>
      </p:sp>
      <p:sp>
        <p:nvSpPr>
          <p:cNvPr id="3" name="Дата 2"/>
          <p:cNvSpPr>
            <a:spLocks noGrp="1"/>
          </p:cNvSpPr>
          <p:nvPr>
            <p:ph type="dt" idx="1"/>
          </p:nvPr>
        </p:nvSpPr>
        <p:spPr>
          <a:xfrm>
            <a:off x="5622538" y="0"/>
            <a:ext cx="4301753" cy="343670"/>
          </a:xfrm>
          <a:prstGeom prst="rect">
            <a:avLst/>
          </a:prstGeom>
        </p:spPr>
        <p:txBody>
          <a:bodyPr vert="horz" lIns="53806" tIns="26903" rIns="53806" bIns="26903" rtlCol="0"/>
          <a:lstStyle>
            <a:lvl1pPr algn="r">
              <a:defRPr sz="600"/>
            </a:lvl1pPr>
          </a:lstStyle>
          <a:p>
            <a:fld id="{D63B7CCF-0311-44C0-B04E-3BEADBC90B6F}" type="datetimeFigureOut">
              <a:rPr lang="ru-RU" smtClean="0"/>
              <a:t>28.12.2022</a:t>
            </a:fld>
            <a:endParaRPr lang="ru-RU" dirty="0"/>
          </a:p>
        </p:txBody>
      </p:sp>
      <p:sp>
        <p:nvSpPr>
          <p:cNvPr id="4" name="Образ слайда 3"/>
          <p:cNvSpPr>
            <a:spLocks noGrp="1" noRot="1" noChangeAspect="1"/>
          </p:cNvSpPr>
          <p:nvPr>
            <p:ph type="sldImg" idx="2"/>
          </p:nvPr>
        </p:nvSpPr>
        <p:spPr>
          <a:xfrm>
            <a:off x="2903538" y="855663"/>
            <a:ext cx="4121150" cy="2317750"/>
          </a:xfrm>
          <a:prstGeom prst="rect">
            <a:avLst/>
          </a:prstGeom>
          <a:noFill/>
          <a:ln w="12700">
            <a:solidFill>
              <a:prstClr val="black"/>
            </a:solidFill>
          </a:ln>
        </p:spPr>
        <p:txBody>
          <a:bodyPr vert="horz" lIns="53806" tIns="26903" rIns="53806" bIns="26903" rtlCol="0" anchor="ctr"/>
          <a:lstStyle/>
          <a:p>
            <a:endParaRPr lang="ru-RU" dirty="0"/>
          </a:p>
        </p:txBody>
      </p:sp>
      <p:sp>
        <p:nvSpPr>
          <p:cNvPr id="5" name="Заметки 4"/>
          <p:cNvSpPr>
            <a:spLocks noGrp="1"/>
          </p:cNvSpPr>
          <p:nvPr>
            <p:ph type="body" sz="quarter" idx="3"/>
          </p:nvPr>
        </p:nvSpPr>
        <p:spPr>
          <a:xfrm>
            <a:off x="992354" y="3300010"/>
            <a:ext cx="7941938" cy="2701229"/>
          </a:xfrm>
          <a:prstGeom prst="rect">
            <a:avLst/>
          </a:prstGeom>
        </p:spPr>
        <p:txBody>
          <a:bodyPr vert="horz" lIns="53806" tIns="26903" rIns="53806" bIns="26903"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6" y="6514334"/>
            <a:ext cx="4301753" cy="343670"/>
          </a:xfrm>
          <a:prstGeom prst="rect">
            <a:avLst/>
          </a:prstGeom>
        </p:spPr>
        <p:txBody>
          <a:bodyPr vert="horz" lIns="53806" tIns="26903" rIns="53806" bIns="26903" rtlCol="0" anchor="b"/>
          <a:lstStyle>
            <a:lvl1pPr algn="l">
              <a:defRPr sz="600"/>
            </a:lvl1pPr>
          </a:lstStyle>
          <a:p>
            <a:endParaRPr lang="ru-RU" dirty="0"/>
          </a:p>
        </p:txBody>
      </p:sp>
      <p:sp>
        <p:nvSpPr>
          <p:cNvPr id="7" name="Номер слайда 6"/>
          <p:cNvSpPr>
            <a:spLocks noGrp="1"/>
          </p:cNvSpPr>
          <p:nvPr>
            <p:ph type="sldNum" sz="quarter" idx="5"/>
          </p:nvPr>
        </p:nvSpPr>
        <p:spPr>
          <a:xfrm>
            <a:off x="5622538" y="6514334"/>
            <a:ext cx="4301753" cy="343670"/>
          </a:xfrm>
          <a:prstGeom prst="rect">
            <a:avLst/>
          </a:prstGeom>
        </p:spPr>
        <p:txBody>
          <a:bodyPr vert="horz" lIns="53806" tIns="26903" rIns="53806" bIns="26903" rtlCol="0" anchor="b"/>
          <a:lstStyle>
            <a:lvl1pPr algn="r">
              <a:defRPr sz="600"/>
            </a:lvl1pPr>
          </a:lstStyle>
          <a:p>
            <a:fld id="{848594CB-4B43-4AC5-AEFA-8E4D634FEB68}" type="slidenum">
              <a:rPr lang="ru-RU" smtClean="0"/>
              <a:t>‹#›</a:t>
            </a:fld>
            <a:endParaRPr lang="ru-RU" dirty="0"/>
          </a:p>
        </p:txBody>
      </p:sp>
    </p:spTree>
    <p:extLst>
      <p:ext uri="{BB962C8B-B14F-4D97-AF65-F5344CB8AC3E}">
        <p14:creationId xmlns:p14="http://schemas.microsoft.com/office/powerpoint/2010/main" val="1039213119"/>
      </p:ext>
    </p:extLst>
  </p:cSld>
  <p:clrMap bg1="lt1" tx1="dk1" bg2="lt2" tx2="dk2" accent1="accent1" accent2="accent2" accent3="accent3" accent4="accent4" accent5="accent5" accent6="accent6" hlink="hlink" folHlink="folHlink"/>
  <p:hf hdr="0" ftr="0" dt="0"/>
  <p:notesStyle>
    <a:lvl1pPr marL="0" algn="l" defTabSz="349261" rtl="0" eaLnBrk="1" latinLnBrk="0" hangingPunct="1">
      <a:defRPr sz="500" kern="1200">
        <a:solidFill>
          <a:schemeClr val="tx1"/>
        </a:solidFill>
        <a:latin typeface="+mn-lt"/>
        <a:ea typeface="+mn-ea"/>
        <a:cs typeface="+mn-cs"/>
      </a:defRPr>
    </a:lvl1pPr>
    <a:lvl2pPr marL="174630" algn="l" defTabSz="349261" rtl="0" eaLnBrk="1" latinLnBrk="0" hangingPunct="1">
      <a:defRPr sz="500" kern="1200">
        <a:solidFill>
          <a:schemeClr val="tx1"/>
        </a:solidFill>
        <a:latin typeface="+mn-lt"/>
        <a:ea typeface="+mn-ea"/>
        <a:cs typeface="+mn-cs"/>
      </a:defRPr>
    </a:lvl2pPr>
    <a:lvl3pPr marL="349261" algn="l" defTabSz="349261" rtl="0" eaLnBrk="1" latinLnBrk="0" hangingPunct="1">
      <a:defRPr sz="500" kern="1200">
        <a:solidFill>
          <a:schemeClr val="tx1"/>
        </a:solidFill>
        <a:latin typeface="+mn-lt"/>
        <a:ea typeface="+mn-ea"/>
        <a:cs typeface="+mn-cs"/>
      </a:defRPr>
    </a:lvl3pPr>
    <a:lvl4pPr marL="523892" algn="l" defTabSz="349261" rtl="0" eaLnBrk="1" latinLnBrk="0" hangingPunct="1">
      <a:defRPr sz="500" kern="1200">
        <a:solidFill>
          <a:schemeClr val="tx1"/>
        </a:solidFill>
        <a:latin typeface="+mn-lt"/>
        <a:ea typeface="+mn-ea"/>
        <a:cs typeface="+mn-cs"/>
      </a:defRPr>
    </a:lvl4pPr>
    <a:lvl5pPr marL="698523" algn="l" defTabSz="349261" rtl="0" eaLnBrk="1" latinLnBrk="0" hangingPunct="1">
      <a:defRPr sz="500" kern="1200">
        <a:solidFill>
          <a:schemeClr val="tx1"/>
        </a:solidFill>
        <a:latin typeface="+mn-lt"/>
        <a:ea typeface="+mn-ea"/>
        <a:cs typeface="+mn-cs"/>
      </a:defRPr>
    </a:lvl5pPr>
    <a:lvl6pPr marL="873154" algn="l" defTabSz="349261" rtl="0" eaLnBrk="1" latinLnBrk="0" hangingPunct="1">
      <a:defRPr sz="500" kern="1200">
        <a:solidFill>
          <a:schemeClr val="tx1"/>
        </a:solidFill>
        <a:latin typeface="+mn-lt"/>
        <a:ea typeface="+mn-ea"/>
        <a:cs typeface="+mn-cs"/>
      </a:defRPr>
    </a:lvl6pPr>
    <a:lvl7pPr marL="1047785" algn="l" defTabSz="349261" rtl="0" eaLnBrk="1" latinLnBrk="0" hangingPunct="1">
      <a:defRPr sz="500" kern="1200">
        <a:solidFill>
          <a:schemeClr val="tx1"/>
        </a:solidFill>
        <a:latin typeface="+mn-lt"/>
        <a:ea typeface="+mn-ea"/>
        <a:cs typeface="+mn-cs"/>
      </a:defRPr>
    </a:lvl7pPr>
    <a:lvl8pPr marL="1222415" algn="l" defTabSz="349261" rtl="0" eaLnBrk="1" latinLnBrk="0" hangingPunct="1">
      <a:defRPr sz="500" kern="1200">
        <a:solidFill>
          <a:schemeClr val="tx1"/>
        </a:solidFill>
        <a:latin typeface="+mn-lt"/>
        <a:ea typeface="+mn-ea"/>
        <a:cs typeface="+mn-cs"/>
      </a:defRPr>
    </a:lvl8pPr>
    <a:lvl9pPr marL="1397045" algn="l" defTabSz="349261" rtl="0" eaLnBrk="1" latinLnBrk="0" hangingPunct="1">
      <a:defRPr sz="5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5"/>
          </p:nvPr>
        </p:nvSpPr>
        <p:spPr/>
        <p:txBody>
          <a:bodyPr/>
          <a:lstStyle/>
          <a:p>
            <a:pPr defTabSz="438192">
              <a:defRPr/>
            </a:pPr>
            <a:fld id="{827532A2-DA06-744D-9B20-9C50BFCC3550}" type="slidenum">
              <a:rPr lang="en-US" sz="800">
                <a:solidFill>
                  <a:prstClr val="black"/>
                </a:solidFill>
                <a:latin typeface="Calibri" panose="020F0502020204030204"/>
              </a:rPr>
              <a:pPr defTabSz="438192">
                <a:defRPr/>
              </a:pPr>
              <a:t>2</a:t>
            </a:fld>
            <a:endParaRPr lang="en-US" sz="800">
              <a:solidFill>
                <a:prstClr val="black"/>
              </a:solidFill>
              <a:latin typeface="Calibri" panose="020F0502020204030204"/>
            </a:endParaRPr>
          </a:p>
        </p:txBody>
      </p:sp>
    </p:spTree>
    <p:extLst>
      <p:ext uri="{BB962C8B-B14F-4D97-AF65-F5344CB8AC3E}">
        <p14:creationId xmlns:p14="http://schemas.microsoft.com/office/powerpoint/2010/main" val="6936366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5"/>
          </p:nvPr>
        </p:nvSpPr>
        <p:spPr/>
        <p:txBody>
          <a:bodyPr/>
          <a:lstStyle/>
          <a:p>
            <a:pPr defTabSz="438192">
              <a:defRPr/>
            </a:pPr>
            <a:fld id="{827532A2-DA06-744D-9B20-9C50BFCC3550}" type="slidenum">
              <a:rPr lang="en-US" sz="800">
                <a:solidFill>
                  <a:prstClr val="black"/>
                </a:solidFill>
                <a:latin typeface="Calibri" panose="020F0502020204030204"/>
              </a:rPr>
              <a:pPr defTabSz="438192">
                <a:defRPr/>
              </a:pPr>
              <a:t>11</a:t>
            </a:fld>
            <a:endParaRPr lang="en-US" sz="800">
              <a:solidFill>
                <a:prstClr val="black"/>
              </a:solidFill>
              <a:latin typeface="Calibri" panose="020F0502020204030204"/>
            </a:endParaRPr>
          </a:p>
        </p:txBody>
      </p:sp>
    </p:spTree>
    <p:extLst>
      <p:ext uri="{BB962C8B-B14F-4D97-AF65-F5344CB8AC3E}">
        <p14:creationId xmlns:p14="http://schemas.microsoft.com/office/powerpoint/2010/main" val="38183572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5"/>
          </p:nvPr>
        </p:nvSpPr>
        <p:spPr/>
        <p:txBody>
          <a:bodyPr/>
          <a:lstStyle/>
          <a:p>
            <a:pPr defTabSz="438192">
              <a:defRPr/>
            </a:pPr>
            <a:fld id="{827532A2-DA06-744D-9B20-9C50BFCC3550}" type="slidenum">
              <a:rPr lang="en-US" sz="800">
                <a:solidFill>
                  <a:prstClr val="black"/>
                </a:solidFill>
                <a:latin typeface="Calibri" panose="020F0502020204030204"/>
              </a:rPr>
              <a:pPr defTabSz="438192">
                <a:defRPr/>
              </a:pPr>
              <a:t>12</a:t>
            </a:fld>
            <a:endParaRPr lang="en-US" sz="800">
              <a:solidFill>
                <a:prstClr val="black"/>
              </a:solidFill>
              <a:latin typeface="Calibri" panose="020F0502020204030204"/>
            </a:endParaRPr>
          </a:p>
        </p:txBody>
      </p:sp>
    </p:spTree>
    <p:extLst>
      <p:ext uri="{BB962C8B-B14F-4D97-AF65-F5344CB8AC3E}">
        <p14:creationId xmlns:p14="http://schemas.microsoft.com/office/powerpoint/2010/main" val="41463354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5"/>
          </p:nvPr>
        </p:nvSpPr>
        <p:spPr/>
        <p:txBody>
          <a:bodyPr/>
          <a:lstStyle/>
          <a:p>
            <a:pPr defTabSz="438192">
              <a:defRPr/>
            </a:pPr>
            <a:fld id="{827532A2-DA06-744D-9B20-9C50BFCC3550}" type="slidenum">
              <a:rPr lang="en-US" sz="800">
                <a:solidFill>
                  <a:prstClr val="black"/>
                </a:solidFill>
                <a:latin typeface="Calibri" panose="020F0502020204030204"/>
              </a:rPr>
              <a:pPr defTabSz="438192">
                <a:defRPr/>
              </a:pPr>
              <a:t>13</a:t>
            </a:fld>
            <a:endParaRPr lang="en-US" sz="800">
              <a:solidFill>
                <a:prstClr val="black"/>
              </a:solidFill>
              <a:latin typeface="Calibri" panose="020F0502020204030204"/>
            </a:endParaRPr>
          </a:p>
        </p:txBody>
      </p:sp>
    </p:spTree>
    <p:extLst>
      <p:ext uri="{BB962C8B-B14F-4D97-AF65-F5344CB8AC3E}">
        <p14:creationId xmlns:p14="http://schemas.microsoft.com/office/powerpoint/2010/main" val="9459703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5"/>
          </p:nvPr>
        </p:nvSpPr>
        <p:spPr/>
        <p:txBody>
          <a:bodyPr/>
          <a:lstStyle/>
          <a:p>
            <a:pPr defTabSz="438192">
              <a:defRPr/>
            </a:pPr>
            <a:fld id="{827532A2-DA06-744D-9B20-9C50BFCC3550}" type="slidenum">
              <a:rPr lang="en-US" sz="800">
                <a:solidFill>
                  <a:prstClr val="black"/>
                </a:solidFill>
                <a:latin typeface="Calibri" panose="020F0502020204030204"/>
              </a:rPr>
              <a:pPr defTabSz="438192">
                <a:defRPr/>
              </a:pPr>
              <a:t>14</a:t>
            </a:fld>
            <a:endParaRPr lang="en-US" sz="800">
              <a:solidFill>
                <a:prstClr val="black"/>
              </a:solidFill>
              <a:latin typeface="Calibri" panose="020F0502020204030204"/>
            </a:endParaRPr>
          </a:p>
        </p:txBody>
      </p:sp>
    </p:spTree>
    <p:extLst>
      <p:ext uri="{BB962C8B-B14F-4D97-AF65-F5344CB8AC3E}">
        <p14:creationId xmlns:p14="http://schemas.microsoft.com/office/powerpoint/2010/main" val="31138683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5"/>
          </p:nvPr>
        </p:nvSpPr>
        <p:spPr/>
        <p:txBody>
          <a:bodyPr/>
          <a:lstStyle/>
          <a:p>
            <a:pPr defTabSz="438192">
              <a:defRPr/>
            </a:pPr>
            <a:fld id="{827532A2-DA06-744D-9B20-9C50BFCC3550}" type="slidenum">
              <a:rPr lang="en-US" sz="800">
                <a:solidFill>
                  <a:prstClr val="black"/>
                </a:solidFill>
                <a:latin typeface="Calibri" panose="020F0502020204030204"/>
              </a:rPr>
              <a:pPr defTabSz="438192">
                <a:defRPr/>
              </a:pPr>
              <a:t>15</a:t>
            </a:fld>
            <a:endParaRPr lang="en-US" sz="800">
              <a:solidFill>
                <a:prstClr val="black"/>
              </a:solidFill>
              <a:latin typeface="Calibri" panose="020F0502020204030204"/>
            </a:endParaRPr>
          </a:p>
        </p:txBody>
      </p:sp>
    </p:spTree>
    <p:extLst>
      <p:ext uri="{BB962C8B-B14F-4D97-AF65-F5344CB8AC3E}">
        <p14:creationId xmlns:p14="http://schemas.microsoft.com/office/powerpoint/2010/main" val="42488138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5"/>
          </p:nvPr>
        </p:nvSpPr>
        <p:spPr/>
        <p:txBody>
          <a:bodyPr/>
          <a:lstStyle/>
          <a:p>
            <a:pPr defTabSz="438192">
              <a:defRPr/>
            </a:pPr>
            <a:fld id="{827532A2-DA06-744D-9B20-9C50BFCC3550}" type="slidenum">
              <a:rPr lang="en-US" sz="800">
                <a:solidFill>
                  <a:prstClr val="black"/>
                </a:solidFill>
                <a:latin typeface="Calibri" panose="020F0502020204030204"/>
              </a:rPr>
              <a:pPr defTabSz="438192">
                <a:defRPr/>
              </a:pPr>
              <a:t>16</a:t>
            </a:fld>
            <a:endParaRPr lang="en-US" sz="800">
              <a:solidFill>
                <a:prstClr val="black"/>
              </a:solidFill>
              <a:latin typeface="Calibri" panose="020F0502020204030204"/>
            </a:endParaRPr>
          </a:p>
        </p:txBody>
      </p:sp>
    </p:spTree>
    <p:extLst>
      <p:ext uri="{BB962C8B-B14F-4D97-AF65-F5344CB8AC3E}">
        <p14:creationId xmlns:p14="http://schemas.microsoft.com/office/powerpoint/2010/main" val="12556246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5"/>
          </p:nvPr>
        </p:nvSpPr>
        <p:spPr/>
        <p:txBody>
          <a:bodyPr/>
          <a:lstStyle/>
          <a:p>
            <a:pPr defTabSz="438192">
              <a:defRPr/>
            </a:pPr>
            <a:fld id="{827532A2-DA06-744D-9B20-9C50BFCC3550}" type="slidenum">
              <a:rPr lang="en-US" sz="800">
                <a:solidFill>
                  <a:prstClr val="black"/>
                </a:solidFill>
                <a:latin typeface="Calibri" panose="020F0502020204030204"/>
              </a:rPr>
              <a:pPr defTabSz="438192">
                <a:defRPr/>
              </a:pPr>
              <a:t>17</a:t>
            </a:fld>
            <a:endParaRPr lang="en-US" sz="800">
              <a:solidFill>
                <a:prstClr val="black"/>
              </a:solidFill>
              <a:latin typeface="Calibri" panose="020F0502020204030204"/>
            </a:endParaRPr>
          </a:p>
        </p:txBody>
      </p:sp>
    </p:spTree>
    <p:extLst>
      <p:ext uri="{BB962C8B-B14F-4D97-AF65-F5344CB8AC3E}">
        <p14:creationId xmlns:p14="http://schemas.microsoft.com/office/powerpoint/2010/main" val="8659196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5"/>
          </p:nvPr>
        </p:nvSpPr>
        <p:spPr/>
        <p:txBody>
          <a:bodyPr/>
          <a:lstStyle/>
          <a:p>
            <a:pPr defTabSz="438192">
              <a:defRPr/>
            </a:pPr>
            <a:fld id="{827532A2-DA06-744D-9B20-9C50BFCC3550}" type="slidenum">
              <a:rPr lang="en-US" sz="800">
                <a:solidFill>
                  <a:prstClr val="black"/>
                </a:solidFill>
                <a:latin typeface="Calibri" panose="020F0502020204030204"/>
              </a:rPr>
              <a:pPr defTabSz="438192">
                <a:defRPr/>
              </a:pPr>
              <a:t>18</a:t>
            </a:fld>
            <a:endParaRPr lang="en-US" sz="800">
              <a:solidFill>
                <a:prstClr val="black"/>
              </a:solidFill>
              <a:latin typeface="Calibri" panose="020F0502020204030204"/>
            </a:endParaRPr>
          </a:p>
        </p:txBody>
      </p:sp>
    </p:spTree>
    <p:extLst>
      <p:ext uri="{BB962C8B-B14F-4D97-AF65-F5344CB8AC3E}">
        <p14:creationId xmlns:p14="http://schemas.microsoft.com/office/powerpoint/2010/main" val="39187175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5"/>
          </p:nvPr>
        </p:nvSpPr>
        <p:spPr/>
        <p:txBody>
          <a:bodyPr/>
          <a:lstStyle/>
          <a:p>
            <a:pPr defTabSz="438192">
              <a:defRPr/>
            </a:pPr>
            <a:fld id="{827532A2-DA06-744D-9B20-9C50BFCC3550}" type="slidenum">
              <a:rPr lang="en-US" sz="800">
                <a:solidFill>
                  <a:prstClr val="black"/>
                </a:solidFill>
                <a:latin typeface="Calibri" panose="020F0502020204030204"/>
              </a:rPr>
              <a:pPr defTabSz="438192">
                <a:defRPr/>
              </a:pPr>
              <a:t>19</a:t>
            </a:fld>
            <a:endParaRPr lang="en-US" sz="800">
              <a:solidFill>
                <a:prstClr val="black"/>
              </a:solidFill>
              <a:latin typeface="Calibri" panose="020F0502020204030204"/>
            </a:endParaRPr>
          </a:p>
        </p:txBody>
      </p:sp>
    </p:spTree>
    <p:extLst>
      <p:ext uri="{BB962C8B-B14F-4D97-AF65-F5344CB8AC3E}">
        <p14:creationId xmlns:p14="http://schemas.microsoft.com/office/powerpoint/2010/main" val="13286559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5"/>
          </p:nvPr>
        </p:nvSpPr>
        <p:spPr/>
        <p:txBody>
          <a:bodyPr/>
          <a:lstStyle/>
          <a:p>
            <a:pPr defTabSz="438192">
              <a:defRPr/>
            </a:pPr>
            <a:fld id="{827532A2-DA06-744D-9B20-9C50BFCC3550}" type="slidenum">
              <a:rPr lang="en-US" sz="800">
                <a:solidFill>
                  <a:prstClr val="black"/>
                </a:solidFill>
                <a:latin typeface="Calibri" panose="020F0502020204030204"/>
              </a:rPr>
              <a:pPr defTabSz="438192">
                <a:defRPr/>
              </a:pPr>
              <a:t>20</a:t>
            </a:fld>
            <a:endParaRPr lang="en-US" sz="800">
              <a:solidFill>
                <a:prstClr val="black"/>
              </a:solidFill>
              <a:latin typeface="Calibri" panose="020F0502020204030204"/>
            </a:endParaRPr>
          </a:p>
        </p:txBody>
      </p:sp>
    </p:spTree>
    <p:extLst>
      <p:ext uri="{BB962C8B-B14F-4D97-AF65-F5344CB8AC3E}">
        <p14:creationId xmlns:p14="http://schemas.microsoft.com/office/powerpoint/2010/main" val="7617707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5"/>
          </p:nvPr>
        </p:nvSpPr>
        <p:spPr/>
        <p:txBody>
          <a:bodyPr/>
          <a:lstStyle/>
          <a:p>
            <a:pPr defTabSz="438192">
              <a:defRPr/>
            </a:pPr>
            <a:fld id="{827532A2-DA06-744D-9B20-9C50BFCC3550}" type="slidenum">
              <a:rPr lang="en-US" sz="800">
                <a:solidFill>
                  <a:prstClr val="black"/>
                </a:solidFill>
                <a:latin typeface="Calibri" panose="020F0502020204030204"/>
              </a:rPr>
              <a:pPr defTabSz="438192">
                <a:defRPr/>
              </a:pPr>
              <a:t>3</a:t>
            </a:fld>
            <a:endParaRPr lang="en-US" sz="800">
              <a:solidFill>
                <a:prstClr val="black"/>
              </a:solidFill>
              <a:latin typeface="Calibri" panose="020F0502020204030204"/>
            </a:endParaRPr>
          </a:p>
        </p:txBody>
      </p:sp>
    </p:spTree>
    <p:extLst>
      <p:ext uri="{BB962C8B-B14F-4D97-AF65-F5344CB8AC3E}">
        <p14:creationId xmlns:p14="http://schemas.microsoft.com/office/powerpoint/2010/main" val="25736489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5"/>
          </p:nvPr>
        </p:nvSpPr>
        <p:spPr/>
        <p:txBody>
          <a:bodyPr/>
          <a:lstStyle/>
          <a:p>
            <a:pPr defTabSz="438192">
              <a:defRPr/>
            </a:pPr>
            <a:fld id="{827532A2-DA06-744D-9B20-9C50BFCC3550}" type="slidenum">
              <a:rPr lang="en-US" sz="800">
                <a:solidFill>
                  <a:prstClr val="black"/>
                </a:solidFill>
                <a:latin typeface="Calibri" panose="020F0502020204030204"/>
              </a:rPr>
              <a:pPr defTabSz="438192">
                <a:defRPr/>
              </a:pPr>
              <a:t>21</a:t>
            </a:fld>
            <a:endParaRPr lang="en-US" sz="800">
              <a:solidFill>
                <a:prstClr val="black"/>
              </a:solidFill>
              <a:latin typeface="Calibri" panose="020F0502020204030204"/>
            </a:endParaRPr>
          </a:p>
        </p:txBody>
      </p:sp>
    </p:spTree>
    <p:extLst>
      <p:ext uri="{BB962C8B-B14F-4D97-AF65-F5344CB8AC3E}">
        <p14:creationId xmlns:p14="http://schemas.microsoft.com/office/powerpoint/2010/main" val="11001664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5"/>
          </p:nvPr>
        </p:nvSpPr>
        <p:spPr/>
        <p:txBody>
          <a:bodyPr/>
          <a:lstStyle/>
          <a:p>
            <a:pPr defTabSz="438192">
              <a:defRPr/>
            </a:pPr>
            <a:fld id="{827532A2-DA06-744D-9B20-9C50BFCC3550}" type="slidenum">
              <a:rPr lang="en-US" sz="800">
                <a:solidFill>
                  <a:prstClr val="black"/>
                </a:solidFill>
                <a:latin typeface="Calibri" panose="020F0502020204030204"/>
              </a:rPr>
              <a:pPr defTabSz="438192">
                <a:defRPr/>
              </a:pPr>
              <a:t>22</a:t>
            </a:fld>
            <a:endParaRPr lang="en-US" sz="800">
              <a:solidFill>
                <a:prstClr val="black"/>
              </a:solidFill>
              <a:latin typeface="Calibri" panose="020F0502020204030204"/>
            </a:endParaRPr>
          </a:p>
        </p:txBody>
      </p:sp>
    </p:spTree>
    <p:extLst>
      <p:ext uri="{BB962C8B-B14F-4D97-AF65-F5344CB8AC3E}">
        <p14:creationId xmlns:p14="http://schemas.microsoft.com/office/powerpoint/2010/main" val="41551218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5"/>
          </p:nvPr>
        </p:nvSpPr>
        <p:spPr/>
        <p:txBody>
          <a:bodyPr/>
          <a:lstStyle/>
          <a:p>
            <a:pPr defTabSz="438192">
              <a:defRPr/>
            </a:pPr>
            <a:fld id="{827532A2-DA06-744D-9B20-9C50BFCC3550}" type="slidenum">
              <a:rPr lang="en-US" sz="800">
                <a:solidFill>
                  <a:prstClr val="black"/>
                </a:solidFill>
                <a:latin typeface="Calibri" panose="020F0502020204030204"/>
              </a:rPr>
              <a:pPr defTabSz="438192">
                <a:defRPr/>
              </a:pPr>
              <a:t>23</a:t>
            </a:fld>
            <a:endParaRPr lang="en-US" sz="800">
              <a:solidFill>
                <a:prstClr val="black"/>
              </a:solidFill>
              <a:latin typeface="Calibri" panose="020F0502020204030204"/>
            </a:endParaRPr>
          </a:p>
        </p:txBody>
      </p:sp>
    </p:spTree>
    <p:extLst>
      <p:ext uri="{BB962C8B-B14F-4D97-AF65-F5344CB8AC3E}">
        <p14:creationId xmlns:p14="http://schemas.microsoft.com/office/powerpoint/2010/main" val="42249716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5"/>
          </p:nvPr>
        </p:nvSpPr>
        <p:spPr/>
        <p:txBody>
          <a:bodyPr/>
          <a:lstStyle/>
          <a:p>
            <a:pPr defTabSz="438192">
              <a:defRPr/>
            </a:pPr>
            <a:fld id="{827532A2-DA06-744D-9B20-9C50BFCC3550}" type="slidenum">
              <a:rPr lang="en-US" sz="800">
                <a:solidFill>
                  <a:prstClr val="black"/>
                </a:solidFill>
                <a:latin typeface="Calibri" panose="020F0502020204030204"/>
              </a:rPr>
              <a:pPr defTabSz="438192">
                <a:defRPr/>
              </a:pPr>
              <a:t>24</a:t>
            </a:fld>
            <a:endParaRPr lang="en-US" sz="800">
              <a:solidFill>
                <a:prstClr val="black"/>
              </a:solidFill>
              <a:latin typeface="Calibri" panose="020F0502020204030204"/>
            </a:endParaRPr>
          </a:p>
        </p:txBody>
      </p:sp>
    </p:spTree>
    <p:extLst>
      <p:ext uri="{BB962C8B-B14F-4D97-AF65-F5344CB8AC3E}">
        <p14:creationId xmlns:p14="http://schemas.microsoft.com/office/powerpoint/2010/main" val="17393630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5"/>
          </p:nvPr>
        </p:nvSpPr>
        <p:spPr/>
        <p:txBody>
          <a:bodyPr/>
          <a:lstStyle/>
          <a:p>
            <a:pPr defTabSz="438192">
              <a:defRPr/>
            </a:pPr>
            <a:fld id="{827532A2-DA06-744D-9B20-9C50BFCC3550}" type="slidenum">
              <a:rPr lang="en-US" sz="800">
                <a:solidFill>
                  <a:prstClr val="black"/>
                </a:solidFill>
                <a:latin typeface="Calibri" panose="020F0502020204030204"/>
              </a:rPr>
              <a:pPr defTabSz="438192">
                <a:defRPr/>
              </a:pPr>
              <a:t>25</a:t>
            </a:fld>
            <a:endParaRPr lang="en-US" sz="800">
              <a:solidFill>
                <a:prstClr val="black"/>
              </a:solidFill>
              <a:latin typeface="Calibri" panose="020F0502020204030204"/>
            </a:endParaRPr>
          </a:p>
        </p:txBody>
      </p:sp>
    </p:spTree>
    <p:extLst>
      <p:ext uri="{BB962C8B-B14F-4D97-AF65-F5344CB8AC3E}">
        <p14:creationId xmlns:p14="http://schemas.microsoft.com/office/powerpoint/2010/main" val="39762136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5"/>
          </p:nvPr>
        </p:nvSpPr>
        <p:spPr/>
        <p:txBody>
          <a:bodyPr/>
          <a:lstStyle/>
          <a:p>
            <a:pPr defTabSz="438192">
              <a:defRPr/>
            </a:pPr>
            <a:fld id="{827532A2-DA06-744D-9B20-9C50BFCC3550}" type="slidenum">
              <a:rPr lang="en-US" sz="800">
                <a:solidFill>
                  <a:prstClr val="black"/>
                </a:solidFill>
                <a:latin typeface="Calibri" panose="020F0502020204030204"/>
              </a:rPr>
              <a:pPr defTabSz="438192">
                <a:defRPr/>
              </a:pPr>
              <a:t>26</a:t>
            </a:fld>
            <a:endParaRPr lang="en-US" sz="800">
              <a:solidFill>
                <a:prstClr val="black"/>
              </a:solidFill>
              <a:latin typeface="Calibri" panose="020F0502020204030204"/>
            </a:endParaRPr>
          </a:p>
        </p:txBody>
      </p:sp>
    </p:spTree>
    <p:extLst>
      <p:ext uri="{BB962C8B-B14F-4D97-AF65-F5344CB8AC3E}">
        <p14:creationId xmlns:p14="http://schemas.microsoft.com/office/powerpoint/2010/main" val="15248657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5"/>
          </p:nvPr>
        </p:nvSpPr>
        <p:spPr/>
        <p:txBody>
          <a:bodyPr/>
          <a:lstStyle/>
          <a:p>
            <a:pPr defTabSz="438192">
              <a:defRPr/>
            </a:pPr>
            <a:fld id="{827532A2-DA06-744D-9B20-9C50BFCC3550}" type="slidenum">
              <a:rPr lang="en-US" sz="800">
                <a:solidFill>
                  <a:prstClr val="black"/>
                </a:solidFill>
                <a:latin typeface="Calibri" panose="020F0502020204030204"/>
              </a:rPr>
              <a:pPr defTabSz="438192">
                <a:defRPr/>
              </a:pPr>
              <a:t>27</a:t>
            </a:fld>
            <a:endParaRPr lang="en-US" sz="800">
              <a:solidFill>
                <a:prstClr val="black"/>
              </a:solidFill>
              <a:latin typeface="Calibri" panose="020F0502020204030204"/>
            </a:endParaRPr>
          </a:p>
        </p:txBody>
      </p:sp>
    </p:spTree>
    <p:extLst>
      <p:ext uri="{BB962C8B-B14F-4D97-AF65-F5344CB8AC3E}">
        <p14:creationId xmlns:p14="http://schemas.microsoft.com/office/powerpoint/2010/main" val="16938247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5"/>
          </p:nvPr>
        </p:nvSpPr>
        <p:spPr/>
        <p:txBody>
          <a:bodyPr/>
          <a:lstStyle/>
          <a:p>
            <a:pPr defTabSz="438192">
              <a:defRPr/>
            </a:pPr>
            <a:fld id="{827532A2-DA06-744D-9B20-9C50BFCC3550}" type="slidenum">
              <a:rPr lang="en-US" sz="800">
                <a:solidFill>
                  <a:prstClr val="black"/>
                </a:solidFill>
                <a:latin typeface="Calibri" panose="020F0502020204030204"/>
              </a:rPr>
              <a:pPr defTabSz="438192">
                <a:defRPr/>
              </a:pPr>
              <a:t>28</a:t>
            </a:fld>
            <a:endParaRPr lang="en-US" sz="800">
              <a:solidFill>
                <a:prstClr val="black"/>
              </a:solidFill>
              <a:latin typeface="Calibri" panose="020F0502020204030204"/>
            </a:endParaRPr>
          </a:p>
        </p:txBody>
      </p:sp>
    </p:spTree>
    <p:extLst>
      <p:ext uri="{BB962C8B-B14F-4D97-AF65-F5344CB8AC3E}">
        <p14:creationId xmlns:p14="http://schemas.microsoft.com/office/powerpoint/2010/main" val="40951307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5"/>
          </p:nvPr>
        </p:nvSpPr>
        <p:spPr/>
        <p:txBody>
          <a:bodyPr/>
          <a:lstStyle/>
          <a:p>
            <a:pPr defTabSz="438192">
              <a:defRPr/>
            </a:pPr>
            <a:fld id="{827532A2-DA06-744D-9B20-9C50BFCC3550}" type="slidenum">
              <a:rPr lang="en-US" sz="800">
                <a:solidFill>
                  <a:prstClr val="black"/>
                </a:solidFill>
                <a:latin typeface="Calibri" panose="020F0502020204030204"/>
              </a:rPr>
              <a:pPr defTabSz="438192">
                <a:defRPr/>
              </a:pPr>
              <a:t>29</a:t>
            </a:fld>
            <a:endParaRPr lang="en-US" sz="800">
              <a:solidFill>
                <a:prstClr val="black"/>
              </a:solidFill>
              <a:latin typeface="Calibri" panose="020F0502020204030204"/>
            </a:endParaRPr>
          </a:p>
        </p:txBody>
      </p:sp>
    </p:spTree>
    <p:extLst>
      <p:ext uri="{BB962C8B-B14F-4D97-AF65-F5344CB8AC3E}">
        <p14:creationId xmlns:p14="http://schemas.microsoft.com/office/powerpoint/2010/main" val="24198101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5"/>
          </p:nvPr>
        </p:nvSpPr>
        <p:spPr/>
        <p:txBody>
          <a:bodyPr/>
          <a:lstStyle/>
          <a:p>
            <a:pPr defTabSz="438192">
              <a:defRPr/>
            </a:pPr>
            <a:fld id="{827532A2-DA06-744D-9B20-9C50BFCC3550}" type="slidenum">
              <a:rPr lang="en-US" sz="800">
                <a:solidFill>
                  <a:prstClr val="black"/>
                </a:solidFill>
                <a:latin typeface="Calibri" panose="020F0502020204030204"/>
              </a:rPr>
              <a:pPr defTabSz="438192">
                <a:defRPr/>
              </a:pPr>
              <a:t>30</a:t>
            </a:fld>
            <a:endParaRPr lang="en-US" sz="800">
              <a:solidFill>
                <a:prstClr val="black"/>
              </a:solidFill>
              <a:latin typeface="Calibri" panose="020F0502020204030204"/>
            </a:endParaRPr>
          </a:p>
        </p:txBody>
      </p:sp>
    </p:spTree>
    <p:extLst>
      <p:ext uri="{BB962C8B-B14F-4D97-AF65-F5344CB8AC3E}">
        <p14:creationId xmlns:p14="http://schemas.microsoft.com/office/powerpoint/2010/main" val="1039907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5"/>
          </p:nvPr>
        </p:nvSpPr>
        <p:spPr/>
        <p:txBody>
          <a:bodyPr/>
          <a:lstStyle/>
          <a:p>
            <a:pPr defTabSz="438192">
              <a:defRPr/>
            </a:pPr>
            <a:fld id="{827532A2-DA06-744D-9B20-9C50BFCC3550}" type="slidenum">
              <a:rPr lang="en-US" sz="800">
                <a:solidFill>
                  <a:prstClr val="black"/>
                </a:solidFill>
                <a:latin typeface="Calibri" panose="020F0502020204030204"/>
              </a:rPr>
              <a:pPr defTabSz="438192">
                <a:defRPr/>
              </a:pPr>
              <a:t>4</a:t>
            </a:fld>
            <a:endParaRPr lang="en-US" sz="800">
              <a:solidFill>
                <a:prstClr val="black"/>
              </a:solidFill>
              <a:latin typeface="Calibri" panose="020F0502020204030204"/>
            </a:endParaRPr>
          </a:p>
        </p:txBody>
      </p:sp>
    </p:spTree>
    <p:extLst>
      <p:ext uri="{BB962C8B-B14F-4D97-AF65-F5344CB8AC3E}">
        <p14:creationId xmlns:p14="http://schemas.microsoft.com/office/powerpoint/2010/main" val="6174319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5"/>
          </p:nvPr>
        </p:nvSpPr>
        <p:spPr/>
        <p:txBody>
          <a:bodyPr/>
          <a:lstStyle/>
          <a:p>
            <a:pPr defTabSz="438192">
              <a:defRPr/>
            </a:pPr>
            <a:fld id="{827532A2-DA06-744D-9B20-9C50BFCC3550}" type="slidenum">
              <a:rPr lang="en-US" sz="800">
                <a:solidFill>
                  <a:prstClr val="black"/>
                </a:solidFill>
                <a:latin typeface="Calibri" panose="020F0502020204030204"/>
              </a:rPr>
              <a:pPr defTabSz="438192">
                <a:defRPr/>
              </a:pPr>
              <a:t>31</a:t>
            </a:fld>
            <a:endParaRPr lang="en-US" sz="800">
              <a:solidFill>
                <a:prstClr val="black"/>
              </a:solidFill>
              <a:latin typeface="Calibri" panose="020F0502020204030204"/>
            </a:endParaRPr>
          </a:p>
        </p:txBody>
      </p:sp>
    </p:spTree>
    <p:extLst>
      <p:ext uri="{BB962C8B-B14F-4D97-AF65-F5344CB8AC3E}">
        <p14:creationId xmlns:p14="http://schemas.microsoft.com/office/powerpoint/2010/main" val="13655860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5"/>
          </p:nvPr>
        </p:nvSpPr>
        <p:spPr/>
        <p:txBody>
          <a:bodyPr/>
          <a:lstStyle/>
          <a:p>
            <a:pPr defTabSz="438192">
              <a:defRPr/>
            </a:pPr>
            <a:fld id="{827532A2-DA06-744D-9B20-9C50BFCC3550}" type="slidenum">
              <a:rPr lang="en-US" sz="800">
                <a:solidFill>
                  <a:prstClr val="black"/>
                </a:solidFill>
                <a:latin typeface="Calibri" panose="020F0502020204030204"/>
              </a:rPr>
              <a:pPr defTabSz="438192">
                <a:defRPr/>
              </a:pPr>
              <a:t>5</a:t>
            </a:fld>
            <a:endParaRPr lang="en-US" sz="800">
              <a:solidFill>
                <a:prstClr val="black"/>
              </a:solidFill>
              <a:latin typeface="Calibri" panose="020F0502020204030204"/>
            </a:endParaRPr>
          </a:p>
        </p:txBody>
      </p:sp>
    </p:spTree>
    <p:extLst>
      <p:ext uri="{BB962C8B-B14F-4D97-AF65-F5344CB8AC3E}">
        <p14:creationId xmlns:p14="http://schemas.microsoft.com/office/powerpoint/2010/main" val="20733843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5"/>
          </p:nvPr>
        </p:nvSpPr>
        <p:spPr/>
        <p:txBody>
          <a:bodyPr/>
          <a:lstStyle/>
          <a:p>
            <a:pPr defTabSz="438192">
              <a:defRPr/>
            </a:pPr>
            <a:fld id="{827532A2-DA06-744D-9B20-9C50BFCC3550}" type="slidenum">
              <a:rPr lang="en-US" sz="800">
                <a:solidFill>
                  <a:prstClr val="black"/>
                </a:solidFill>
                <a:latin typeface="Calibri" panose="020F0502020204030204"/>
              </a:rPr>
              <a:pPr defTabSz="438192">
                <a:defRPr/>
              </a:pPr>
              <a:t>6</a:t>
            </a:fld>
            <a:endParaRPr lang="en-US" sz="800">
              <a:solidFill>
                <a:prstClr val="black"/>
              </a:solidFill>
              <a:latin typeface="Calibri" panose="020F0502020204030204"/>
            </a:endParaRPr>
          </a:p>
        </p:txBody>
      </p:sp>
    </p:spTree>
    <p:extLst>
      <p:ext uri="{BB962C8B-B14F-4D97-AF65-F5344CB8AC3E}">
        <p14:creationId xmlns:p14="http://schemas.microsoft.com/office/powerpoint/2010/main" val="26182799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5"/>
          </p:nvPr>
        </p:nvSpPr>
        <p:spPr/>
        <p:txBody>
          <a:bodyPr/>
          <a:lstStyle/>
          <a:p>
            <a:pPr defTabSz="438192">
              <a:defRPr/>
            </a:pPr>
            <a:fld id="{827532A2-DA06-744D-9B20-9C50BFCC3550}" type="slidenum">
              <a:rPr lang="en-US" sz="800">
                <a:solidFill>
                  <a:prstClr val="black"/>
                </a:solidFill>
                <a:latin typeface="Calibri" panose="020F0502020204030204"/>
              </a:rPr>
              <a:pPr defTabSz="438192">
                <a:defRPr/>
              </a:pPr>
              <a:t>7</a:t>
            </a:fld>
            <a:endParaRPr lang="en-US" sz="800">
              <a:solidFill>
                <a:prstClr val="black"/>
              </a:solidFill>
              <a:latin typeface="Calibri" panose="020F0502020204030204"/>
            </a:endParaRPr>
          </a:p>
        </p:txBody>
      </p:sp>
    </p:spTree>
    <p:extLst>
      <p:ext uri="{BB962C8B-B14F-4D97-AF65-F5344CB8AC3E}">
        <p14:creationId xmlns:p14="http://schemas.microsoft.com/office/powerpoint/2010/main" val="10140667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5"/>
          </p:nvPr>
        </p:nvSpPr>
        <p:spPr/>
        <p:txBody>
          <a:bodyPr/>
          <a:lstStyle/>
          <a:p>
            <a:pPr defTabSz="438192">
              <a:defRPr/>
            </a:pPr>
            <a:fld id="{827532A2-DA06-744D-9B20-9C50BFCC3550}" type="slidenum">
              <a:rPr lang="en-US" sz="800">
                <a:solidFill>
                  <a:prstClr val="black"/>
                </a:solidFill>
                <a:latin typeface="Calibri" panose="020F0502020204030204"/>
              </a:rPr>
              <a:pPr defTabSz="438192">
                <a:defRPr/>
              </a:pPr>
              <a:t>8</a:t>
            </a:fld>
            <a:endParaRPr lang="en-US" sz="800">
              <a:solidFill>
                <a:prstClr val="black"/>
              </a:solidFill>
              <a:latin typeface="Calibri" panose="020F0502020204030204"/>
            </a:endParaRPr>
          </a:p>
        </p:txBody>
      </p:sp>
    </p:spTree>
    <p:extLst>
      <p:ext uri="{BB962C8B-B14F-4D97-AF65-F5344CB8AC3E}">
        <p14:creationId xmlns:p14="http://schemas.microsoft.com/office/powerpoint/2010/main" val="4133151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5"/>
          </p:nvPr>
        </p:nvSpPr>
        <p:spPr/>
        <p:txBody>
          <a:bodyPr/>
          <a:lstStyle/>
          <a:p>
            <a:pPr defTabSz="438192">
              <a:defRPr/>
            </a:pPr>
            <a:fld id="{827532A2-DA06-744D-9B20-9C50BFCC3550}" type="slidenum">
              <a:rPr lang="en-US" sz="800">
                <a:solidFill>
                  <a:prstClr val="black"/>
                </a:solidFill>
                <a:latin typeface="Calibri" panose="020F0502020204030204"/>
              </a:rPr>
              <a:pPr defTabSz="438192">
                <a:defRPr/>
              </a:pPr>
              <a:t>9</a:t>
            </a:fld>
            <a:endParaRPr lang="en-US" sz="800">
              <a:solidFill>
                <a:prstClr val="black"/>
              </a:solidFill>
              <a:latin typeface="Calibri" panose="020F0502020204030204"/>
            </a:endParaRPr>
          </a:p>
        </p:txBody>
      </p:sp>
    </p:spTree>
    <p:extLst>
      <p:ext uri="{BB962C8B-B14F-4D97-AF65-F5344CB8AC3E}">
        <p14:creationId xmlns:p14="http://schemas.microsoft.com/office/powerpoint/2010/main" val="32090063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5"/>
          </p:nvPr>
        </p:nvSpPr>
        <p:spPr/>
        <p:txBody>
          <a:bodyPr/>
          <a:lstStyle/>
          <a:p>
            <a:pPr defTabSz="438192">
              <a:defRPr/>
            </a:pPr>
            <a:fld id="{827532A2-DA06-744D-9B20-9C50BFCC3550}" type="slidenum">
              <a:rPr lang="en-US" sz="800">
                <a:solidFill>
                  <a:prstClr val="black"/>
                </a:solidFill>
                <a:latin typeface="Calibri" panose="020F0502020204030204"/>
              </a:rPr>
              <a:pPr defTabSz="438192">
                <a:defRPr/>
              </a:pPr>
              <a:t>10</a:t>
            </a:fld>
            <a:endParaRPr lang="en-US" sz="800">
              <a:solidFill>
                <a:prstClr val="black"/>
              </a:solidFill>
              <a:latin typeface="Calibri" panose="020F0502020204030204"/>
            </a:endParaRPr>
          </a:p>
        </p:txBody>
      </p:sp>
    </p:spTree>
    <p:extLst>
      <p:ext uri="{BB962C8B-B14F-4D97-AF65-F5344CB8AC3E}">
        <p14:creationId xmlns:p14="http://schemas.microsoft.com/office/powerpoint/2010/main" val="327978945"/>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5.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3.sv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Титульный слайд">
    <p:bg>
      <p:bgPr>
        <a:solidFill>
          <a:srgbClr val="FFFFFF"/>
        </a:solidFill>
        <a:effectLst/>
      </p:bgPr>
    </p:bg>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 xmlns:a16="http://schemas.microsoft.com/office/drawing/2014/main" id="{32F8EDCF-3979-41F7-BD55-BB5BBB9BBD40}"/>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100000"/>
                    </a14:imgEffect>
                    <a14:imgEffect>
                      <a14:brightnessContrast bright="-3000" contrast="43000"/>
                    </a14:imgEffect>
                  </a14:imgLayer>
                </a14:imgProps>
              </a:ext>
            </a:extLst>
          </a:blip>
          <a:stretch>
            <a:fillRect/>
          </a:stretch>
        </p:blipFill>
        <p:spPr>
          <a:xfrm>
            <a:off x="1850" y="0"/>
            <a:ext cx="9140300" cy="5143500"/>
          </a:xfrm>
          <a:prstGeom prst="rect">
            <a:avLst/>
          </a:prstGeom>
        </p:spPr>
      </p:pic>
      <p:pic>
        <p:nvPicPr>
          <p:cNvPr id="31" name="Graphic 30">
            <a:extLst>
              <a:ext uri="{FF2B5EF4-FFF2-40B4-BE49-F238E27FC236}">
                <a16:creationId xmlns="" xmlns:a16="http://schemas.microsoft.com/office/drawing/2014/main" id="{600ECAF2-0587-4773-A8C1-4D6880FB46E8}"/>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rot="14862367">
            <a:off x="3553546" y="-280268"/>
            <a:ext cx="9177446" cy="5704037"/>
          </a:xfrm>
          <a:prstGeom prst="rect">
            <a:avLst/>
          </a:prstGeom>
        </p:spPr>
      </p:pic>
      <p:sp>
        <p:nvSpPr>
          <p:cNvPr id="2" name="Title 1">
            <a:extLst>
              <a:ext uri="{FF2B5EF4-FFF2-40B4-BE49-F238E27FC236}">
                <a16:creationId xmlns="" xmlns:a16="http://schemas.microsoft.com/office/drawing/2014/main" id="{90602BA8-59C4-49CA-A80E-77E37E785FB7}"/>
              </a:ext>
            </a:extLst>
          </p:cNvPr>
          <p:cNvSpPr>
            <a:spLocks noGrp="1"/>
          </p:cNvSpPr>
          <p:nvPr>
            <p:ph type="ctrTitle"/>
          </p:nvPr>
        </p:nvSpPr>
        <p:spPr>
          <a:xfrm>
            <a:off x="284389" y="1503227"/>
            <a:ext cx="4287611" cy="1611986"/>
          </a:xfrm>
        </p:spPr>
        <p:txBody>
          <a:bodyPr anchor="t">
            <a:normAutofit/>
          </a:bodyPr>
          <a:lstStyle>
            <a:lvl1pPr algn="l">
              <a:defRPr sz="2700" b="1">
                <a:solidFill>
                  <a:srgbClr val="000000"/>
                </a:solidFill>
              </a:defRPr>
            </a:lvl1pPr>
          </a:lstStyle>
          <a:p>
            <a:r>
              <a:rPr lang="en-US"/>
              <a:t>Click to edit Master title style</a:t>
            </a:r>
            <a:endParaRPr lang="ru-RU" dirty="0"/>
          </a:p>
        </p:txBody>
      </p:sp>
      <p:sp>
        <p:nvSpPr>
          <p:cNvPr id="3" name="Subtitle 2">
            <a:extLst>
              <a:ext uri="{FF2B5EF4-FFF2-40B4-BE49-F238E27FC236}">
                <a16:creationId xmlns="" xmlns:a16="http://schemas.microsoft.com/office/drawing/2014/main" id="{5589EFB6-A77C-4C11-AF39-CFE41C9D5BA4}"/>
              </a:ext>
            </a:extLst>
          </p:cNvPr>
          <p:cNvSpPr>
            <a:spLocks noGrp="1"/>
          </p:cNvSpPr>
          <p:nvPr>
            <p:ph type="subTitle" idx="1"/>
          </p:nvPr>
        </p:nvSpPr>
        <p:spPr>
          <a:xfrm>
            <a:off x="284389" y="4027885"/>
            <a:ext cx="4287611" cy="292895"/>
          </a:xfrm>
        </p:spPr>
        <p:txBody>
          <a:bodyPr>
            <a:normAutofit/>
          </a:bodyPr>
          <a:lstStyle>
            <a:lvl1pPr marL="0" indent="0" algn="l">
              <a:buNone/>
              <a:defRPr sz="1500">
                <a:solidFill>
                  <a:srgbClr val="000000"/>
                </a:solidFill>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ru-RU" dirty="0"/>
          </a:p>
        </p:txBody>
      </p:sp>
      <p:sp>
        <p:nvSpPr>
          <p:cNvPr id="10" name="Slide Number Placeholder 6">
            <a:extLst>
              <a:ext uri="{FF2B5EF4-FFF2-40B4-BE49-F238E27FC236}">
                <a16:creationId xmlns="" xmlns:a16="http://schemas.microsoft.com/office/drawing/2014/main" id="{C3617151-57D0-4441-BF23-61528D228CB2}"/>
              </a:ext>
            </a:extLst>
          </p:cNvPr>
          <p:cNvSpPr>
            <a:spLocks noGrp="1"/>
          </p:cNvSpPr>
          <p:nvPr>
            <p:ph type="sldNum" sz="quarter" idx="10"/>
          </p:nvPr>
        </p:nvSpPr>
        <p:spPr>
          <a:xfrm>
            <a:off x="6457950" y="4767263"/>
            <a:ext cx="2057400" cy="273844"/>
          </a:xfrm>
        </p:spPr>
        <p:txBody>
          <a:bodyPr/>
          <a:lstStyle>
            <a:lvl1pPr>
              <a:defRPr sz="1050" b="1">
                <a:solidFill>
                  <a:schemeClr val="bg1"/>
                </a:solidFill>
              </a:defRPr>
            </a:lvl1pPr>
          </a:lstStyle>
          <a:p>
            <a:fld id="{48F63A3B-78C7-47BE-AE5E-E10140E04643}" type="slidenum">
              <a:rPr lang="en-US" smtClean="0"/>
              <a:t>‹#›</a:t>
            </a:fld>
            <a:endParaRPr lang="en-US" dirty="0"/>
          </a:p>
        </p:txBody>
      </p:sp>
      <p:sp>
        <p:nvSpPr>
          <p:cNvPr id="15" name="Subtitle 2">
            <a:extLst>
              <a:ext uri="{FF2B5EF4-FFF2-40B4-BE49-F238E27FC236}">
                <a16:creationId xmlns="" xmlns:a16="http://schemas.microsoft.com/office/drawing/2014/main" id="{0DE5B966-1769-4475-87AC-B648616EE042}"/>
              </a:ext>
            </a:extLst>
          </p:cNvPr>
          <p:cNvSpPr txBox="1">
            <a:spLocks/>
          </p:cNvSpPr>
          <p:nvPr/>
        </p:nvSpPr>
        <p:spPr>
          <a:xfrm>
            <a:off x="284388" y="4474368"/>
            <a:ext cx="4287611" cy="292895"/>
          </a:xfrm>
          <a:prstGeom prst="rect">
            <a:avLst/>
          </a:prstGeom>
        </p:spPr>
        <p:txBody>
          <a:bodyPr vert="horz" lIns="68580" tIns="34290" rIns="68580" bIns="3429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rgbClr val="000000"/>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ru-RU" sz="1050" dirty="0"/>
          </a:p>
        </p:txBody>
      </p:sp>
      <p:sp>
        <p:nvSpPr>
          <p:cNvPr id="17" name="Text Placeholder 16">
            <a:extLst>
              <a:ext uri="{FF2B5EF4-FFF2-40B4-BE49-F238E27FC236}">
                <a16:creationId xmlns="" xmlns:a16="http://schemas.microsoft.com/office/drawing/2014/main" id="{621A0428-65CA-4233-9588-FE9A4125CB9E}"/>
              </a:ext>
            </a:extLst>
          </p:cNvPr>
          <p:cNvSpPr>
            <a:spLocks noGrp="1"/>
          </p:cNvSpPr>
          <p:nvPr>
            <p:ph type="body" sz="quarter" idx="11"/>
          </p:nvPr>
        </p:nvSpPr>
        <p:spPr>
          <a:xfrm>
            <a:off x="284388" y="4487466"/>
            <a:ext cx="4287613" cy="363141"/>
          </a:xfrm>
        </p:spPr>
        <p:txBody>
          <a:bodyPr anchor="ctr">
            <a:noAutofit/>
          </a:bodyPr>
          <a:lstStyle>
            <a:lvl1pPr marL="0" indent="0">
              <a:buNone/>
              <a:defRPr sz="1050">
                <a:solidFill>
                  <a:srgbClr val="000000"/>
                </a:solidFill>
              </a:defRPr>
            </a:lvl1pPr>
            <a:lvl2pPr marL="342900" indent="0">
              <a:buNone/>
              <a:defRPr sz="1050">
                <a:solidFill>
                  <a:srgbClr val="000000"/>
                </a:solidFill>
              </a:defRPr>
            </a:lvl2pPr>
            <a:lvl3pPr marL="685800" indent="0">
              <a:buNone/>
              <a:defRPr sz="1050">
                <a:solidFill>
                  <a:srgbClr val="000000"/>
                </a:solidFill>
              </a:defRPr>
            </a:lvl3pPr>
            <a:lvl4pPr marL="1028700" indent="0">
              <a:buNone/>
              <a:defRPr sz="1050">
                <a:solidFill>
                  <a:srgbClr val="000000"/>
                </a:solidFill>
              </a:defRPr>
            </a:lvl4pPr>
            <a:lvl5pPr marL="1371600" indent="0">
              <a:buNone/>
              <a:defRPr sz="1050">
                <a:solidFill>
                  <a:srgbClr val="000000"/>
                </a:solidFill>
              </a:defRPr>
            </a:lvl5pPr>
          </a:lstStyle>
          <a:p>
            <a:pPr lvl="0"/>
            <a:r>
              <a:rPr lang="en-US"/>
              <a:t>Click to edit Master text styles</a:t>
            </a:r>
          </a:p>
        </p:txBody>
      </p:sp>
      <p:pic>
        <p:nvPicPr>
          <p:cNvPr id="12" name="Graphic 11">
            <a:extLst>
              <a:ext uri="{FF2B5EF4-FFF2-40B4-BE49-F238E27FC236}">
                <a16:creationId xmlns="" xmlns:a16="http://schemas.microsoft.com/office/drawing/2014/main" id="{4EF3EC6F-C1C3-4A34-A49E-2140E8798FD3}"/>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5049612" y="564357"/>
            <a:ext cx="3810001" cy="3810001"/>
          </a:xfrm>
          <a:prstGeom prst="rect">
            <a:avLst/>
          </a:prstGeom>
        </p:spPr>
      </p:pic>
    </p:spTree>
    <p:extLst>
      <p:ext uri="{BB962C8B-B14F-4D97-AF65-F5344CB8AC3E}">
        <p14:creationId xmlns:p14="http://schemas.microsoft.com/office/powerpoint/2010/main" val="1615909322"/>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Текст">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FFDF5ABC-2F51-4348-936E-5C87AD6348D0}"/>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3000" contrast="18000"/>
                    </a14:imgEffect>
                  </a14:imgLayer>
                </a14:imgProps>
              </a:ext>
            </a:extLst>
          </a:blip>
          <a:srcRect l="32442"/>
          <a:stretch/>
        </p:blipFill>
        <p:spPr>
          <a:xfrm>
            <a:off x="0" y="4332184"/>
            <a:ext cx="9144000" cy="811316"/>
          </a:xfrm>
          <a:prstGeom prst="rect">
            <a:avLst/>
          </a:prstGeom>
        </p:spPr>
      </p:pic>
      <p:sp>
        <p:nvSpPr>
          <p:cNvPr id="13" name="Slide Number Placeholder 6">
            <a:extLst>
              <a:ext uri="{FF2B5EF4-FFF2-40B4-BE49-F238E27FC236}">
                <a16:creationId xmlns="" xmlns:a16="http://schemas.microsoft.com/office/drawing/2014/main" id="{C1BAB3E4-8CDB-4F6A-B3E4-6E0AAEA08B5E}"/>
              </a:ext>
            </a:extLst>
          </p:cNvPr>
          <p:cNvSpPr>
            <a:spLocks noGrp="1"/>
          </p:cNvSpPr>
          <p:nvPr>
            <p:ph type="sldNum" sz="quarter" idx="10"/>
          </p:nvPr>
        </p:nvSpPr>
        <p:spPr>
          <a:xfrm>
            <a:off x="6557962" y="4750595"/>
            <a:ext cx="2057400" cy="273844"/>
          </a:xfrm>
        </p:spPr>
        <p:txBody>
          <a:bodyPr/>
          <a:lstStyle>
            <a:lvl1pPr>
              <a:defRPr sz="1050" b="1">
                <a:solidFill>
                  <a:schemeClr val="bg1"/>
                </a:solidFill>
              </a:defRPr>
            </a:lvl1pPr>
          </a:lstStyle>
          <a:p>
            <a:fld id="{48F63A3B-78C7-47BE-AE5E-E10140E04643}" type="slidenum">
              <a:rPr lang="en-US" smtClean="0"/>
              <a:t>‹#›</a:t>
            </a:fld>
            <a:endParaRPr lang="en-US" dirty="0"/>
          </a:p>
        </p:txBody>
      </p:sp>
      <p:sp>
        <p:nvSpPr>
          <p:cNvPr id="14" name="Rectangle 13">
            <a:extLst>
              <a:ext uri="{FF2B5EF4-FFF2-40B4-BE49-F238E27FC236}">
                <a16:creationId xmlns="" xmlns:a16="http://schemas.microsoft.com/office/drawing/2014/main" id="{0E651BF2-C6BE-42E0-B646-8F3DC2D7D273}"/>
              </a:ext>
            </a:extLst>
          </p:cNvPr>
          <p:cNvSpPr/>
          <p:nvPr/>
        </p:nvSpPr>
        <p:spPr>
          <a:xfrm>
            <a:off x="0" y="0"/>
            <a:ext cx="9144000" cy="619125"/>
          </a:xfrm>
          <a:prstGeom prst="rect">
            <a:avLst/>
          </a:prstGeom>
          <a:solidFill>
            <a:schemeClr val="bg1"/>
          </a:solidFill>
          <a:ln>
            <a:noFill/>
          </a:ln>
          <a:effectLst>
            <a:outerShdw blurRad="76200" dist="38100" dir="5400000" algn="t" rotWithShape="0">
              <a:schemeClr val="tx1">
                <a:lumMod val="50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525"/>
          </a:p>
        </p:txBody>
      </p:sp>
      <p:sp>
        <p:nvSpPr>
          <p:cNvPr id="16" name="Title 2">
            <a:extLst>
              <a:ext uri="{FF2B5EF4-FFF2-40B4-BE49-F238E27FC236}">
                <a16:creationId xmlns="" xmlns:a16="http://schemas.microsoft.com/office/drawing/2014/main" id="{74242212-74B6-428E-A4FD-D6259025E325}"/>
              </a:ext>
            </a:extLst>
          </p:cNvPr>
          <p:cNvSpPr>
            <a:spLocks noGrp="1"/>
          </p:cNvSpPr>
          <p:nvPr>
            <p:ph type="title"/>
          </p:nvPr>
        </p:nvSpPr>
        <p:spPr>
          <a:xfrm>
            <a:off x="721519" y="1"/>
            <a:ext cx="7900988" cy="628649"/>
          </a:xfrm>
        </p:spPr>
        <p:txBody>
          <a:bodyPr anchor="ctr">
            <a:normAutofit/>
          </a:bodyPr>
          <a:lstStyle>
            <a:lvl1pPr>
              <a:tabLst>
                <a:tab pos="607219" algn="l"/>
              </a:tabLst>
              <a:defRPr sz="1800" b="1">
                <a:solidFill>
                  <a:schemeClr val="tx2"/>
                </a:solidFill>
              </a:defRPr>
            </a:lvl1pPr>
          </a:lstStyle>
          <a:p>
            <a:pPr>
              <a:tabLst>
                <a:tab pos="809625" algn="l"/>
              </a:tabLst>
            </a:pPr>
            <a:r>
              <a:rPr lang="en-US"/>
              <a:t>Click to edit Master title style</a:t>
            </a:r>
            <a:endParaRPr lang="ru-RU" dirty="0"/>
          </a:p>
        </p:txBody>
      </p:sp>
      <p:sp>
        <p:nvSpPr>
          <p:cNvPr id="19" name="Text Placeholder 18">
            <a:extLst>
              <a:ext uri="{FF2B5EF4-FFF2-40B4-BE49-F238E27FC236}">
                <a16:creationId xmlns="" xmlns:a16="http://schemas.microsoft.com/office/drawing/2014/main" id="{BE3871F9-012E-4CA1-B5B3-003F9F793BA7}"/>
              </a:ext>
            </a:extLst>
          </p:cNvPr>
          <p:cNvSpPr>
            <a:spLocks noGrp="1"/>
          </p:cNvSpPr>
          <p:nvPr>
            <p:ph type="body" sz="quarter" idx="11"/>
          </p:nvPr>
        </p:nvSpPr>
        <p:spPr>
          <a:xfrm>
            <a:off x="721518" y="992981"/>
            <a:ext cx="7893844" cy="3671888"/>
          </a:xfrm>
        </p:spPr>
        <p:txBody>
          <a:bodyPr>
            <a:normAutofit/>
          </a:bodyPr>
          <a:lstStyle>
            <a:lvl1pPr marL="171450" indent="-171450">
              <a:lnSpc>
                <a:spcPct val="100000"/>
              </a:lnSpc>
              <a:spcAft>
                <a:spcPts val="450"/>
              </a:spcAft>
              <a:buClr>
                <a:schemeClr val="tx2"/>
              </a:buClr>
              <a:buFont typeface="Arial" panose="020B0604020202020204" pitchFamily="34" charset="0"/>
              <a:buChar char="•"/>
              <a:defRPr sz="1350">
                <a:solidFill>
                  <a:srgbClr val="000000"/>
                </a:solidFill>
              </a:defRPr>
            </a:lvl1pPr>
            <a:lvl2pPr marL="514350" indent="-171450">
              <a:lnSpc>
                <a:spcPct val="100000"/>
              </a:lnSpc>
              <a:spcAft>
                <a:spcPts val="450"/>
              </a:spcAft>
              <a:buClr>
                <a:schemeClr val="tx2"/>
              </a:buClr>
              <a:buFont typeface="Arial" panose="020B0604020202020204" pitchFamily="34" charset="0"/>
              <a:buChar char="•"/>
              <a:defRPr sz="1350">
                <a:solidFill>
                  <a:srgbClr val="000000"/>
                </a:solidFill>
              </a:defRPr>
            </a:lvl2pPr>
            <a:lvl3pPr marL="857250" indent="-171450">
              <a:lnSpc>
                <a:spcPct val="100000"/>
              </a:lnSpc>
              <a:spcAft>
                <a:spcPts val="450"/>
              </a:spcAft>
              <a:buClr>
                <a:schemeClr val="tx2"/>
              </a:buClr>
              <a:buFont typeface="Arial" panose="020B0604020202020204" pitchFamily="34" charset="0"/>
              <a:buChar char="•"/>
              <a:defRPr sz="1350">
                <a:solidFill>
                  <a:srgbClr val="000000"/>
                </a:solidFill>
              </a:defRPr>
            </a:lvl3pPr>
            <a:lvl4pPr marL="1200150" indent="-171450">
              <a:lnSpc>
                <a:spcPct val="100000"/>
              </a:lnSpc>
              <a:spcAft>
                <a:spcPts val="450"/>
              </a:spcAft>
              <a:buClr>
                <a:schemeClr val="tx2"/>
              </a:buClr>
              <a:buFont typeface="Arial" panose="020B0604020202020204" pitchFamily="34" charset="0"/>
              <a:buChar char="•"/>
              <a:defRPr sz="1350">
                <a:solidFill>
                  <a:srgbClr val="000000"/>
                </a:solidFill>
              </a:defRPr>
            </a:lvl4pPr>
            <a:lvl5pPr marL="1543050" indent="-171450">
              <a:lnSpc>
                <a:spcPct val="100000"/>
              </a:lnSpc>
              <a:spcAft>
                <a:spcPts val="450"/>
              </a:spcAft>
              <a:buClr>
                <a:schemeClr val="tx2"/>
              </a:buClr>
              <a:buFont typeface="Arial" panose="020B0604020202020204" pitchFamily="34" charset="0"/>
              <a:buChar char="•"/>
              <a:defRPr sz="1350">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dirty="0"/>
          </a:p>
        </p:txBody>
      </p:sp>
      <p:pic>
        <p:nvPicPr>
          <p:cNvPr id="3" name="Graphic 2">
            <a:extLst>
              <a:ext uri="{FF2B5EF4-FFF2-40B4-BE49-F238E27FC236}">
                <a16:creationId xmlns="" xmlns:a16="http://schemas.microsoft.com/office/drawing/2014/main" id="{9B7282BB-B59B-48E2-AF8B-BEEF0562D3C8}"/>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171281" y="150330"/>
            <a:ext cx="321807" cy="324605"/>
          </a:xfrm>
          <a:prstGeom prst="rect">
            <a:avLst/>
          </a:prstGeom>
        </p:spPr>
      </p:pic>
    </p:spTree>
    <p:extLst>
      <p:ext uri="{BB962C8B-B14F-4D97-AF65-F5344CB8AC3E}">
        <p14:creationId xmlns:p14="http://schemas.microsoft.com/office/powerpoint/2010/main" val="1835101898"/>
      </p:ext>
    </p:extLst>
  </p:cSld>
  <p:clrMapOvr>
    <a:masterClrMapping/>
  </p:clrMapOvr>
  <p:hf hdr="0" ftr="0" dt="0"/>
  <p:extLst>
    <p:ext uri="{DCECCB84-F9BA-43D5-87BE-67443E8EF086}">
      <p15:sldGuideLst xmlns:p15="http://schemas.microsoft.com/office/powerpoint/2012/main" xmlns="">
        <p15:guide id="1" pos="7242">
          <p15:clr>
            <a:srgbClr val="FBAE40"/>
          </p15:clr>
        </p15:guide>
        <p15:guide id="2" pos="597">
          <p15:clr>
            <a:srgbClr val="FBAE40"/>
          </p15:clr>
        </p15:guide>
        <p15:guide id="3" pos="279">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2_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ru-RU"/>
              <a:t>Образец заголовка</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0B8A8A57-0D5A-4E1B-A70B-130B2E6E4A7F}" type="datetime1">
              <a:rPr lang="ru-RU" smtClean="0"/>
              <a:t>28.12.2022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2844BF3-3CCC-724F-86E6-470E5984A0EA}" type="slidenum">
              <a:rPr lang="ru-RU" smtClean="0"/>
              <a:t>‹#›</a:t>
            </a:fld>
            <a:endParaRPr lang="ru-RU"/>
          </a:p>
        </p:txBody>
      </p:sp>
    </p:spTree>
    <p:extLst>
      <p:ext uri="{BB962C8B-B14F-4D97-AF65-F5344CB8AC3E}">
        <p14:creationId xmlns:p14="http://schemas.microsoft.com/office/powerpoint/2010/main" val="30386669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Текст">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FFDF5ABC-2F51-4348-936E-5C87AD6348D0}"/>
              </a:ext>
            </a:extLst>
          </p:cNvPr>
          <p:cNvPicPr>
            <a:picLocks noChangeAspect="1"/>
          </p:cNvPicPr>
          <p:nvPr/>
        </p:nvPicPr>
        <p:blipFill rotWithShape="1">
          <a:blip r:embed="rId2"/>
          <a:srcRect l="32442"/>
          <a:stretch/>
        </p:blipFill>
        <p:spPr>
          <a:xfrm>
            <a:off x="0" y="4332184"/>
            <a:ext cx="9144000" cy="811316"/>
          </a:xfrm>
          <a:prstGeom prst="rect">
            <a:avLst/>
          </a:prstGeom>
        </p:spPr>
      </p:pic>
      <p:sp>
        <p:nvSpPr>
          <p:cNvPr id="13" name="Slide Number Placeholder 6">
            <a:extLst>
              <a:ext uri="{FF2B5EF4-FFF2-40B4-BE49-F238E27FC236}">
                <a16:creationId xmlns="" xmlns:a16="http://schemas.microsoft.com/office/drawing/2014/main" id="{C1BAB3E4-8CDB-4F6A-B3E4-6E0AAEA08B5E}"/>
              </a:ext>
            </a:extLst>
          </p:cNvPr>
          <p:cNvSpPr>
            <a:spLocks noGrp="1"/>
          </p:cNvSpPr>
          <p:nvPr>
            <p:ph type="sldNum" sz="quarter" idx="10"/>
          </p:nvPr>
        </p:nvSpPr>
        <p:spPr>
          <a:xfrm>
            <a:off x="6557962" y="4750595"/>
            <a:ext cx="2057400" cy="273844"/>
          </a:xfrm>
        </p:spPr>
        <p:txBody>
          <a:bodyPr/>
          <a:lstStyle>
            <a:lvl1pPr>
              <a:defRPr sz="1050" b="1">
                <a:solidFill>
                  <a:schemeClr val="bg1"/>
                </a:solidFill>
              </a:defRPr>
            </a:lvl1pPr>
          </a:lstStyle>
          <a:p>
            <a:fld id="{48F63A3B-78C7-47BE-AE5E-E10140E04643}" type="slidenum">
              <a:rPr lang="en-US" smtClean="0"/>
              <a:t>‹#›</a:t>
            </a:fld>
            <a:endParaRPr lang="en-US" dirty="0"/>
          </a:p>
        </p:txBody>
      </p:sp>
      <p:sp>
        <p:nvSpPr>
          <p:cNvPr id="14" name="Rectangle 13">
            <a:extLst>
              <a:ext uri="{FF2B5EF4-FFF2-40B4-BE49-F238E27FC236}">
                <a16:creationId xmlns="" xmlns:a16="http://schemas.microsoft.com/office/drawing/2014/main" id="{0E651BF2-C6BE-42E0-B646-8F3DC2D7D273}"/>
              </a:ext>
            </a:extLst>
          </p:cNvPr>
          <p:cNvSpPr/>
          <p:nvPr/>
        </p:nvSpPr>
        <p:spPr>
          <a:xfrm>
            <a:off x="0" y="0"/>
            <a:ext cx="9144000" cy="619125"/>
          </a:xfrm>
          <a:prstGeom prst="rect">
            <a:avLst/>
          </a:prstGeom>
          <a:solidFill>
            <a:schemeClr val="bg1"/>
          </a:solidFill>
          <a:ln>
            <a:noFill/>
          </a:ln>
          <a:effectLst>
            <a:outerShdw blurRad="76200" dist="38100" dir="5400000" algn="t" rotWithShape="0">
              <a:schemeClr val="tx1">
                <a:lumMod val="50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525" dirty="0"/>
          </a:p>
        </p:txBody>
      </p:sp>
      <p:sp>
        <p:nvSpPr>
          <p:cNvPr id="16" name="Title 2">
            <a:extLst>
              <a:ext uri="{FF2B5EF4-FFF2-40B4-BE49-F238E27FC236}">
                <a16:creationId xmlns="" xmlns:a16="http://schemas.microsoft.com/office/drawing/2014/main" id="{74242212-74B6-428E-A4FD-D6259025E325}"/>
              </a:ext>
            </a:extLst>
          </p:cNvPr>
          <p:cNvSpPr>
            <a:spLocks noGrp="1"/>
          </p:cNvSpPr>
          <p:nvPr>
            <p:ph type="title"/>
          </p:nvPr>
        </p:nvSpPr>
        <p:spPr>
          <a:xfrm>
            <a:off x="721519" y="2"/>
            <a:ext cx="7900988" cy="619124"/>
          </a:xfrm>
        </p:spPr>
        <p:txBody>
          <a:bodyPr anchor="ctr">
            <a:normAutofit/>
          </a:bodyPr>
          <a:lstStyle>
            <a:lvl1pPr>
              <a:tabLst>
                <a:tab pos="607219" algn="l"/>
              </a:tabLst>
              <a:defRPr sz="1800" b="1">
                <a:solidFill>
                  <a:schemeClr val="tx2"/>
                </a:solidFill>
              </a:defRPr>
            </a:lvl1pPr>
          </a:lstStyle>
          <a:p>
            <a:pPr>
              <a:tabLst>
                <a:tab pos="809625" algn="l"/>
              </a:tabLst>
            </a:pPr>
            <a:r>
              <a:rPr lang="en-US"/>
              <a:t>Click to edit Master title style</a:t>
            </a:r>
            <a:endParaRPr lang="ru-RU" dirty="0"/>
          </a:p>
        </p:txBody>
      </p:sp>
      <p:sp>
        <p:nvSpPr>
          <p:cNvPr id="19" name="Text Placeholder 18">
            <a:extLst>
              <a:ext uri="{FF2B5EF4-FFF2-40B4-BE49-F238E27FC236}">
                <a16:creationId xmlns="" xmlns:a16="http://schemas.microsoft.com/office/drawing/2014/main" id="{BE3871F9-012E-4CA1-B5B3-003F9F793BA7}"/>
              </a:ext>
            </a:extLst>
          </p:cNvPr>
          <p:cNvSpPr>
            <a:spLocks noGrp="1"/>
          </p:cNvSpPr>
          <p:nvPr>
            <p:ph type="body" sz="quarter" idx="11"/>
          </p:nvPr>
        </p:nvSpPr>
        <p:spPr>
          <a:xfrm>
            <a:off x="721518" y="992981"/>
            <a:ext cx="7893844" cy="3671888"/>
          </a:xfrm>
        </p:spPr>
        <p:txBody>
          <a:bodyPr>
            <a:normAutofit/>
          </a:bodyPr>
          <a:lstStyle>
            <a:lvl1pPr marL="171450" indent="-171450">
              <a:lnSpc>
                <a:spcPct val="100000"/>
              </a:lnSpc>
              <a:spcAft>
                <a:spcPts val="450"/>
              </a:spcAft>
              <a:buClr>
                <a:schemeClr val="tx2"/>
              </a:buClr>
              <a:buFont typeface="Arial" panose="020B0604020202020204" pitchFamily="34" charset="0"/>
              <a:buChar char="•"/>
              <a:defRPr sz="1350">
                <a:solidFill>
                  <a:srgbClr val="000000"/>
                </a:solidFill>
              </a:defRPr>
            </a:lvl1pPr>
            <a:lvl2pPr marL="514350" indent="-171450">
              <a:lnSpc>
                <a:spcPct val="100000"/>
              </a:lnSpc>
              <a:spcAft>
                <a:spcPts val="450"/>
              </a:spcAft>
              <a:buClr>
                <a:schemeClr val="tx2"/>
              </a:buClr>
              <a:buFont typeface="Arial" panose="020B0604020202020204" pitchFamily="34" charset="0"/>
              <a:buChar char="•"/>
              <a:defRPr sz="1350">
                <a:solidFill>
                  <a:srgbClr val="000000"/>
                </a:solidFill>
              </a:defRPr>
            </a:lvl2pPr>
            <a:lvl3pPr marL="857250" indent="-171450">
              <a:lnSpc>
                <a:spcPct val="100000"/>
              </a:lnSpc>
              <a:spcAft>
                <a:spcPts val="450"/>
              </a:spcAft>
              <a:buClr>
                <a:schemeClr val="tx2"/>
              </a:buClr>
              <a:buFont typeface="Arial" panose="020B0604020202020204" pitchFamily="34" charset="0"/>
              <a:buChar char="•"/>
              <a:defRPr sz="1350">
                <a:solidFill>
                  <a:srgbClr val="000000"/>
                </a:solidFill>
              </a:defRPr>
            </a:lvl3pPr>
            <a:lvl4pPr marL="1200150" indent="-171450">
              <a:lnSpc>
                <a:spcPct val="100000"/>
              </a:lnSpc>
              <a:spcAft>
                <a:spcPts val="450"/>
              </a:spcAft>
              <a:buClr>
                <a:schemeClr val="tx2"/>
              </a:buClr>
              <a:buFont typeface="Arial" panose="020B0604020202020204" pitchFamily="34" charset="0"/>
              <a:buChar char="•"/>
              <a:defRPr sz="1350">
                <a:solidFill>
                  <a:srgbClr val="000000"/>
                </a:solidFill>
              </a:defRPr>
            </a:lvl4pPr>
            <a:lvl5pPr marL="1543050" indent="-171450">
              <a:lnSpc>
                <a:spcPct val="100000"/>
              </a:lnSpc>
              <a:spcAft>
                <a:spcPts val="450"/>
              </a:spcAft>
              <a:buClr>
                <a:schemeClr val="tx2"/>
              </a:buClr>
              <a:buFont typeface="Arial" panose="020B0604020202020204" pitchFamily="34" charset="0"/>
              <a:buChar char="•"/>
              <a:defRPr sz="1350">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dirty="0"/>
          </a:p>
        </p:txBody>
      </p:sp>
      <p:pic>
        <p:nvPicPr>
          <p:cNvPr id="3" name="Graphic 2">
            <a:extLst>
              <a:ext uri="{FF2B5EF4-FFF2-40B4-BE49-F238E27FC236}">
                <a16:creationId xmlns="" xmlns:a16="http://schemas.microsoft.com/office/drawing/2014/main" id="{9B7282BB-B59B-48E2-AF8B-BEEF0562D3C8}"/>
              </a:ext>
            </a:extLst>
          </p:cNvPr>
          <p:cNvPicPr>
            <a:picLocks noChangeAspect="1"/>
          </p:cNvPicPr>
          <p:nvPr/>
        </p:nvPicPr>
        <p:blipFill>
          <a:blip r:embed="rId3"/>
          <a:stretch>
            <a:fillRect/>
          </a:stretch>
        </p:blipFill>
        <p:spPr>
          <a:xfrm>
            <a:off x="171281" y="150330"/>
            <a:ext cx="321807" cy="324605"/>
          </a:xfrm>
          <a:prstGeom prst="rect">
            <a:avLst/>
          </a:prstGeom>
        </p:spPr>
      </p:pic>
    </p:spTree>
    <p:extLst>
      <p:ext uri="{BB962C8B-B14F-4D97-AF65-F5344CB8AC3E}">
        <p14:creationId xmlns:p14="http://schemas.microsoft.com/office/powerpoint/2010/main" val="1123848822"/>
      </p:ext>
    </p:extLst>
  </p:cSld>
  <p:clrMapOvr>
    <a:masterClrMapping/>
  </p:clrMapOvr>
  <p:hf hdr="0" ftr="0" dt="0"/>
  <p:extLst>
    <p:ext uri="{DCECCB84-F9BA-43D5-87BE-67443E8EF086}">
      <p15:sldGuideLst xmlns:p15="http://schemas.microsoft.com/office/powerpoint/2012/main" xmlns="">
        <p15:guide id="1" pos="7242">
          <p15:clr>
            <a:srgbClr val="FBAE40"/>
          </p15:clr>
        </p15:guide>
        <p15:guide id="2" pos="597">
          <p15:clr>
            <a:srgbClr val="FBAE40"/>
          </p15:clr>
        </p15:guide>
        <p15:guide id="3" pos="279">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4_Текст">
    <p:spTree>
      <p:nvGrpSpPr>
        <p:cNvPr id="1" name=""/>
        <p:cNvGrpSpPr/>
        <p:nvPr/>
      </p:nvGrpSpPr>
      <p:grpSpPr>
        <a:xfrm>
          <a:off x="0" y="0"/>
          <a:ext cx="0" cy="0"/>
          <a:chOff x="0" y="0"/>
          <a:chExt cx="0" cy="0"/>
        </a:xfrm>
      </p:grpSpPr>
      <p:sp>
        <p:nvSpPr>
          <p:cNvPr id="13" name="Slide Number Placeholder 6">
            <a:extLst>
              <a:ext uri="{FF2B5EF4-FFF2-40B4-BE49-F238E27FC236}">
                <a16:creationId xmlns="" xmlns:a16="http://schemas.microsoft.com/office/drawing/2014/main" id="{C1BAB3E4-8CDB-4F6A-B3E4-6E0AAEA08B5E}"/>
              </a:ext>
            </a:extLst>
          </p:cNvPr>
          <p:cNvSpPr>
            <a:spLocks noGrp="1"/>
          </p:cNvSpPr>
          <p:nvPr>
            <p:ph type="sldNum" sz="quarter" idx="10"/>
          </p:nvPr>
        </p:nvSpPr>
        <p:spPr>
          <a:xfrm>
            <a:off x="6557962" y="4750595"/>
            <a:ext cx="2057400" cy="273844"/>
          </a:xfrm>
        </p:spPr>
        <p:txBody>
          <a:bodyPr/>
          <a:lstStyle>
            <a:lvl1pPr>
              <a:defRPr sz="1050" b="1">
                <a:solidFill>
                  <a:schemeClr val="tx2"/>
                </a:solidFill>
              </a:defRPr>
            </a:lvl1pPr>
          </a:lstStyle>
          <a:p>
            <a:fld id="{48F63A3B-78C7-47BE-AE5E-E10140E04643}" type="slidenum">
              <a:rPr lang="en-US" smtClean="0"/>
              <a:pPr/>
              <a:t>‹#›</a:t>
            </a:fld>
            <a:endParaRPr lang="en-US" dirty="0"/>
          </a:p>
        </p:txBody>
      </p:sp>
      <p:sp>
        <p:nvSpPr>
          <p:cNvPr id="14" name="Rectangle 13">
            <a:extLst>
              <a:ext uri="{FF2B5EF4-FFF2-40B4-BE49-F238E27FC236}">
                <a16:creationId xmlns="" xmlns:a16="http://schemas.microsoft.com/office/drawing/2014/main" id="{0E651BF2-C6BE-42E0-B646-8F3DC2D7D273}"/>
              </a:ext>
            </a:extLst>
          </p:cNvPr>
          <p:cNvSpPr/>
          <p:nvPr/>
        </p:nvSpPr>
        <p:spPr>
          <a:xfrm>
            <a:off x="0" y="0"/>
            <a:ext cx="9144000" cy="619125"/>
          </a:xfrm>
          <a:prstGeom prst="rect">
            <a:avLst/>
          </a:prstGeom>
          <a:solidFill>
            <a:schemeClr val="bg1"/>
          </a:solidFill>
          <a:ln>
            <a:noFill/>
          </a:ln>
          <a:effectLst>
            <a:outerShdw blurRad="76200" dist="38100" dir="5400000" algn="t" rotWithShape="0">
              <a:schemeClr val="tx1">
                <a:lumMod val="50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525"/>
          </a:p>
        </p:txBody>
      </p:sp>
      <p:sp>
        <p:nvSpPr>
          <p:cNvPr id="16" name="Title 2">
            <a:extLst>
              <a:ext uri="{FF2B5EF4-FFF2-40B4-BE49-F238E27FC236}">
                <a16:creationId xmlns="" xmlns:a16="http://schemas.microsoft.com/office/drawing/2014/main" id="{74242212-74B6-428E-A4FD-D6259025E325}"/>
              </a:ext>
            </a:extLst>
          </p:cNvPr>
          <p:cNvSpPr>
            <a:spLocks noGrp="1"/>
          </p:cNvSpPr>
          <p:nvPr>
            <p:ph type="title"/>
          </p:nvPr>
        </p:nvSpPr>
        <p:spPr>
          <a:xfrm>
            <a:off x="721519" y="1"/>
            <a:ext cx="7900988" cy="628649"/>
          </a:xfrm>
        </p:spPr>
        <p:txBody>
          <a:bodyPr anchor="ctr">
            <a:normAutofit/>
          </a:bodyPr>
          <a:lstStyle>
            <a:lvl1pPr>
              <a:tabLst>
                <a:tab pos="607219" algn="l"/>
              </a:tabLst>
              <a:defRPr sz="1800" b="1">
                <a:solidFill>
                  <a:schemeClr val="tx2"/>
                </a:solidFill>
              </a:defRPr>
            </a:lvl1pPr>
          </a:lstStyle>
          <a:p>
            <a:pPr>
              <a:tabLst>
                <a:tab pos="809625" algn="l"/>
              </a:tabLst>
            </a:pPr>
            <a:r>
              <a:rPr lang="en-US"/>
              <a:t>Click to edit Master title style</a:t>
            </a:r>
            <a:endParaRPr lang="ru-RU" dirty="0"/>
          </a:p>
        </p:txBody>
      </p:sp>
      <p:sp>
        <p:nvSpPr>
          <p:cNvPr id="19" name="Text Placeholder 18">
            <a:extLst>
              <a:ext uri="{FF2B5EF4-FFF2-40B4-BE49-F238E27FC236}">
                <a16:creationId xmlns="" xmlns:a16="http://schemas.microsoft.com/office/drawing/2014/main" id="{BE3871F9-012E-4CA1-B5B3-003F9F793BA7}"/>
              </a:ext>
            </a:extLst>
          </p:cNvPr>
          <p:cNvSpPr>
            <a:spLocks noGrp="1"/>
          </p:cNvSpPr>
          <p:nvPr>
            <p:ph type="body" sz="quarter" idx="11"/>
          </p:nvPr>
        </p:nvSpPr>
        <p:spPr>
          <a:xfrm>
            <a:off x="721518" y="992981"/>
            <a:ext cx="7893844" cy="3671888"/>
          </a:xfrm>
        </p:spPr>
        <p:txBody>
          <a:bodyPr>
            <a:normAutofit/>
          </a:bodyPr>
          <a:lstStyle>
            <a:lvl1pPr marL="171450" indent="-171450">
              <a:lnSpc>
                <a:spcPct val="100000"/>
              </a:lnSpc>
              <a:spcAft>
                <a:spcPts val="450"/>
              </a:spcAft>
              <a:buClr>
                <a:schemeClr val="tx2"/>
              </a:buClr>
              <a:buFont typeface="Arial" panose="020B0604020202020204" pitchFamily="34" charset="0"/>
              <a:buChar char="•"/>
              <a:defRPr sz="1350">
                <a:solidFill>
                  <a:srgbClr val="000000"/>
                </a:solidFill>
              </a:defRPr>
            </a:lvl1pPr>
            <a:lvl2pPr marL="514350" indent="-171450">
              <a:lnSpc>
                <a:spcPct val="100000"/>
              </a:lnSpc>
              <a:spcAft>
                <a:spcPts val="450"/>
              </a:spcAft>
              <a:buClr>
                <a:schemeClr val="tx2"/>
              </a:buClr>
              <a:buFont typeface="Arial" panose="020B0604020202020204" pitchFamily="34" charset="0"/>
              <a:buChar char="•"/>
              <a:defRPr sz="1350">
                <a:solidFill>
                  <a:srgbClr val="000000"/>
                </a:solidFill>
              </a:defRPr>
            </a:lvl2pPr>
            <a:lvl3pPr marL="857250" indent="-171450">
              <a:lnSpc>
                <a:spcPct val="100000"/>
              </a:lnSpc>
              <a:spcAft>
                <a:spcPts val="450"/>
              </a:spcAft>
              <a:buClr>
                <a:schemeClr val="tx2"/>
              </a:buClr>
              <a:buFont typeface="Arial" panose="020B0604020202020204" pitchFamily="34" charset="0"/>
              <a:buChar char="•"/>
              <a:defRPr sz="1350">
                <a:solidFill>
                  <a:srgbClr val="000000"/>
                </a:solidFill>
              </a:defRPr>
            </a:lvl3pPr>
            <a:lvl4pPr marL="1200150" indent="-171450">
              <a:lnSpc>
                <a:spcPct val="100000"/>
              </a:lnSpc>
              <a:spcAft>
                <a:spcPts val="450"/>
              </a:spcAft>
              <a:buClr>
                <a:schemeClr val="tx2"/>
              </a:buClr>
              <a:buFont typeface="Arial" panose="020B0604020202020204" pitchFamily="34" charset="0"/>
              <a:buChar char="•"/>
              <a:defRPr sz="1350">
                <a:solidFill>
                  <a:srgbClr val="000000"/>
                </a:solidFill>
              </a:defRPr>
            </a:lvl4pPr>
            <a:lvl5pPr marL="1543050" indent="-171450">
              <a:lnSpc>
                <a:spcPct val="100000"/>
              </a:lnSpc>
              <a:spcAft>
                <a:spcPts val="450"/>
              </a:spcAft>
              <a:buClr>
                <a:schemeClr val="tx2"/>
              </a:buClr>
              <a:buFont typeface="Arial" panose="020B0604020202020204" pitchFamily="34" charset="0"/>
              <a:buChar char="•"/>
              <a:defRPr sz="1350">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dirty="0"/>
          </a:p>
        </p:txBody>
      </p:sp>
      <p:pic>
        <p:nvPicPr>
          <p:cNvPr id="3" name="Graphic 2">
            <a:extLst>
              <a:ext uri="{FF2B5EF4-FFF2-40B4-BE49-F238E27FC236}">
                <a16:creationId xmlns="" xmlns:a16="http://schemas.microsoft.com/office/drawing/2014/main" id="{9B7282BB-B59B-48E2-AF8B-BEEF0562D3C8}"/>
              </a:ext>
            </a:extLst>
          </p:cNvPr>
          <p:cNvPicPr>
            <a:picLocks noChangeAspect="1"/>
          </p:cNvPicPr>
          <p:nvPr/>
        </p:nvPicPr>
        <p:blipFill>
          <a:blip r:embed="rId2"/>
          <a:stretch>
            <a:fillRect/>
          </a:stretch>
        </p:blipFill>
        <p:spPr>
          <a:xfrm>
            <a:off x="171281" y="150330"/>
            <a:ext cx="321807" cy="324605"/>
          </a:xfrm>
          <a:prstGeom prst="rect">
            <a:avLst/>
          </a:prstGeom>
        </p:spPr>
      </p:pic>
    </p:spTree>
    <p:extLst>
      <p:ext uri="{BB962C8B-B14F-4D97-AF65-F5344CB8AC3E}">
        <p14:creationId xmlns:p14="http://schemas.microsoft.com/office/powerpoint/2010/main" val="1230037599"/>
      </p:ext>
    </p:extLst>
  </p:cSld>
  <p:clrMapOvr>
    <a:masterClrMapping/>
  </p:clrMapOvr>
  <p:hf hdr="0" ftr="0" dt="0"/>
  <p:extLst>
    <p:ext uri="{DCECCB84-F9BA-43D5-87BE-67443E8EF086}">
      <p15:sldGuideLst xmlns:p15="http://schemas.microsoft.com/office/powerpoint/2012/main" xmlns="">
        <p15:guide id="1" pos="7242">
          <p15:clr>
            <a:srgbClr val="FBAE40"/>
          </p15:clr>
        </p15:guide>
        <p15:guide id="2" pos="597">
          <p15:clr>
            <a:srgbClr val="FBAE40"/>
          </p15:clr>
        </p15:guide>
        <p15:guide id="3" pos="279">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40C3A8DB-8D2E-4F36-89EA-DE508D23806D}"/>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ru-RU"/>
          </a:p>
        </p:txBody>
      </p:sp>
      <p:sp>
        <p:nvSpPr>
          <p:cNvPr id="3" name="Text Placeholder 2">
            <a:extLst>
              <a:ext uri="{FF2B5EF4-FFF2-40B4-BE49-F238E27FC236}">
                <a16:creationId xmlns="" xmlns:a16="http://schemas.microsoft.com/office/drawing/2014/main" id="{713A8A89-8EE1-4F25-BE9D-C81F741D2127}"/>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dirty="0"/>
          </a:p>
        </p:txBody>
      </p:sp>
      <p:sp>
        <p:nvSpPr>
          <p:cNvPr id="6" name="Slide Number Placeholder 5">
            <a:extLst>
              <a:ext uri="{FF2B5EF4-FFF2-40B4-BE49-F238E27FC236}">
                <a16:creationId xmlns="" xmlns:a16="http://schemas.microsoft.com/office/drawing/2014/main" id="{DA6289DB-0BAB-4325-829F-1D846B3E9A4E}"/>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35ACA335-37F7-42C7-872A-92C3D7072F89}" type="slidenum">
              <a:rPr lang="ru-RU" smtClean="0"/>
              <a:t>‹#›</a:t>
            </a:fld>
            <a:endParaRPr lang="ru-RU"/>
          </a:p>
        </p:txBody>
      </p:sp>
    </p:spTree>
    <p:extLst>
      <p:ext uri="{BB962C8B-B14F-4D97-AF65-F5344CB8AC3E}">
        <p14:creationId xmlns:p14="http://schemas.microsoft.com/office/powerpoint/2010/main" val="4181134075"/>
      </p:ext>
    </p:extLst>
  </p:cSld>
  <p:clrMap bg1="lt1" tx1="dk1" bg2="lt2" tx2="dk2" accent1="accent1" accent2="accent2" accent3="accent3" accent4="accent4" accent5="accent5" accent6="accent6" hlink="hlink" folHlink="folHlink"/>
  <p:sldLayoutIdLst>
    <p:sldLayoutId id="2147484261" r:id="rId1"/>
    <p:sldLayoutId id="2147484264" r:id="rId2"/>
    <p:sldLayoutId id="2147484278" r:id="rId3"/>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ru-R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40C3A8DB-8D2E-4F36-89EA-DE508D23806D}"/>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ru-RU"/>
          </a:p>
        </p:txBody>
      </p:sp>
      <p:sp>
        <p:nvSpPr>
          <p:cNvPr id="3" name="Text Placeholder 2">
            <a:extLst>
              <a:ext uri="{FF2B5EF4-FFF2-40B4-BE49-F238E27FC236}">
                <a16:creationId xmlns="" xmlns:a16="http://schemas.microsoft.com/office/drawing/2014/main" id="{713A8A89-8EE1-4F25-BE9D-C81F741D2127}"/>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dirty="0"/>
          </a:p>
        </p:txBody>
      </p:sp>
      <p:sp>
        <p:nvSpPr>
          <p:cNvPr id="6" name="Slide Number Placeholder 5">
            <a:extLst>
              <a:ext uri="{FF2B5EF4-FFF2-40B4-BE49-F238E27FC236}">
                <a16:creationId xmlns="" xmlns:a16="http://schemas.microsoft.com/office/drawing/2014/main" id="{DA6289DB-0BAB-4325-829F-1D846B3E9A4E}"/>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35ACA335-37F7-42C7-872A-92C3D7072F89}" type="slidenum">
              <a:rPr lang="ru-RU" smtClean="0"/>
              <a:t>‹#›</a:t>
            </a:fld>
            <a:endParaRPr lang="ru-RU"/>
          </a:p>
        </p:txBody>
      </p:sp>
    </p:spTree>
    <p:extLst>
      <p:ext uri="{BB962C8B-B14F-4D97-AF65-F5344CB8AC3E}">
        <p14:creationId xmlns:p14="http://schemas.microsoft.com/office/powerpoint/2010/main" val="221316428"/>
      </p:ext>
    </p:extLst>
  </p:cSld>
  <p:clrMap bg1="lt1" tx1="dk1" bg2="lt2" tx2="dk2" accent1="accent1" accent2="accent2" accent3="accent3" accent4="accent4" accent5="accent5" accent6="accent6" hlink="hlink" folHlink="folHlink"/>
  <p:sldLayoutIdLst>
    <p:sldLayoutId id="2147484284" r:id="rId1"/>
    <p:sldLayoutId id="2147484285" r:id="rId2"/>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ru-R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12.svg"/></Relationships>
</file>

<file path=ppt/slides/_rels/slide10.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16.svg"/><Relationship Id="rId5" Type="http://schemas.openxmlformats.org/officeDocument/2006/relationships/image" Target="../media/image10.png"/><Relationship Id="rId4" Type="http://schemas.openxmlformats.org/officeDocument/2006/relationships/image" Target="../media/image14.svg"/></Relationships>
</file>

<file path=ppt/slides/_rels/slide11.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16.svg"/><Relationship Id="rId5" Type="http://schemas.openxmlformats.org/officeDocument/2006/relationships/image" Target="../media/image10.png"/><Relationship Id="rId4" Type="http://schemas.openxmlformats.org/officeDocument/2006/relationships/image" Target="../media/image14.svg"/></Relationships>
</file>

<file path=ppt/slides/_rels/slide12.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16.svg"/><Relationship Id="rId5" Type="http://schemas.openxmlformats.org/officeDocument/2006/relationships/image" Target="../media/image10.png"/><Relationship Id="rId4" Type="http://schemas.openxmlformats.org/officeDocument/2006/relationships/image" Target="../media/image14.svg"/></Relationships>
</file>

<file path=ppt/slides/_rels/slide13.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16.svg"/><Relationship Id="rId5" Type="http://schemas.openxmlformats.org/officeDocument/2006/relationships/image" Target="../media/image10.png"/><Relationship Id="rId4" Type="http://schemas.openxmlformats.org/officeDocument/2006/relationships/image" Target="../media/image14.svg"/></Relationships>
</file>

<file path=ppt/slides/_rels/slide14.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16.svg"/><Relationship Id="rId5" Type="http://schemas.openxmlformats.org/officeDocument/2006/relationships/image" Target="../media/image10.png"/><Relationship Id="rId4" Type="http://schemas.openxmlformats.org/officeDocument/2006/relationships/image" Target="../media/image14.svg"/></Relationships>
</file>

<file path=ppt/slides/_rels/slide15.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16.svg"/><Relationship Id="rId5" Type="http://schemas.openxmlformats.org/officeDocument/2006/relationships/image" Target="../media/image10.png"/><Relationship Id="rId4" Type="http://schemas.openxmlformats.org/officeDocument/2006/relationships/image" Target="../media/image14.svg"/></Relationships>
</file>

<file path=ppt/slides/_rels/slide16.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16.svg"/><Relationship Id="rId5" Type="http://schemas.openxmlformats.org/officeDocument/2006/relationships/image" Target="../media/image10.png"/><Relationship Id="rId4" Type="http://schemas.openxmlformats.org/officeDocument/2006/relationships/image" Target="../media/image14.svg"/></Relationships>
</file>

<file path=ppt/slides/_rels/slide17.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16.svg"/><Relationship Id="rId5" Type="http://schemas.openxmlformats.org/officeDocument/2006/relationships/image" Target="../media/image10.png"/><Relationship Id="rId4" Type="http://schemas.openxmlformats.org/officeDocument/2006/relationships/image" Target="../media/image14.svg"/></Relationships>
</file>

<file path=ppt/slides/_rels/slide18.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16.svg"/><Relationship Id="rId5" Type="http://schemas.openxmlformats.org/officeDocument/2006/relationships/image" Target="../media/image10.png"/><Relationship Id="rId4" Type="http://schemas.openxmlformats.org/officeDocument/2006/relationships/image" Target="../media/image14.svg"/></Relationships>
</file>

<file path=ppt/slides/_rels/slide19.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16.svg"/><Relationship Id="rId5" Type="http://schemas.openxmlformats.org/officeDocument/2006/relationships/image" Target="../media/image10.png"/><Relationship Id="rId4" Type="http://schemas.openxmlformats.org/officeDocument/2006/relationships/image" Target="../media/image14.svg"/></Relationships>
</file>

<file path=ppt/slides/_rels/slide2.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16.svg"/><Relationship Id="rId5" Type="http://schemas.openxmlformats.org/officeDocument/2006/relationships/image" Target="../media/image10.png"/><Relationship Id="rId4" Type="http://schemas.openxmlformats.org/officeDocument/2006/relationships/image" Target="../media/image14.svg"/></Relationships>
</file>

<file path=ppt/slides/_rels/slide20.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16.svg"/><Relationship Id="rId5" Type="http://schemas.openxmlformats.org/officeDocument/2006/relationships/image" Target="../media/image10.png"/><Relationship Id="rId4" Type="http://schemas.openxmlformats.org/officeDocument/2006/relationships/image" Target="../media/image14.svg"/></Relationships>
</file>

<file path=ppt/slides/_rels/slide21.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16.svg"/><Relationship Id="rId5" Type="http://schemas.openxmlformats.org/officeDocument/2006/relationships/image" Target="../media/image10.png"/><Relationship Id="rId4" Type="http://schemas.openxmlformats.org/officeDocument/2006/relationships/image" Target="../media/image14.svg"/></Relationships>
</file>

<file path=ppt/slides/_rels/slide22.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image" Target="../media/image16.svg"/><Relationship Id="rId5" Type="http://schemas.openxmlformats.org/officeDocument/2006/relationships/image" Target="../media/image10.png"/><Relationship Id="rId4" Type="http://schemas.openxmlformats.org/officeDocument/2006/relationships/image" Target="../media/image14.svg"/></Relationships>
</file>

<file path=ppt/slides/_rels/slide23.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image" Target="../media/image16.svg"/><Relationship Id="rId5" Type="http://schemas.openxmlformats.org/officeDocument/2006/relationships/image" Target="../media/image10.png"/><Relationship Id="rId4" Type="http://schemas.openxmlformats.org/officeDocument/2006/relationships/image" Target="../media/image14.svg"/></Relationships>
</file>

<file path=ppt/slides/_rels/slide24.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image" Target="../media/image16.svg"/><Relationship Id="rId5" Type="http://schemas.openxmlformats.org/officeDocument/2006/relationships/image" Target="../media/image10.png"/><Relationship Id="rId4" Type="http://schemas.openxmlformats.org/officeDocument/2006/relationships/image" Target="../media/image14.svg"/></Relationships>
</file>

<file path=ppt/slides/_rels/slide25.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image" Target="../media/image16.svg"/><Relationship Id="rId5" Type="http://schemas.openxmlformats.org/officeDocument/2006/relationships/image" Target="../media/image10.png"/><Relationship Id="rId4" Type="http://schemas.openxmlformats.org/officeDocument/2006/relationships/image" Target="../media/image14.svg"/></Relationships>
</file>

<file path=ppt/slides/_rels/slide26.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image" Target="../media/image16.svg"/><Relationship Id="rId5" Type="http://schemas.openxmlformats.org/officeDocument/2006/relationships/image" Target="../media/image10.png"/><Relationship Id="rId4" Type="http://schemas.openxmlformats.org/officeDocument/2006/relationships/image" Target="../media/image14.svg"/></Relationships>
</file>

<file path=ppt/slides/_rels/slide27.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4.xml"/><Relationship Id="rId6" Type="http://schemas.openxmlformats.org/officeDocument/2006/relationships/image" Target="../media/image16.svg"/><Relationship Id="rId5" Type="http://schemas.openxmlformats.org/officeDocument/2006/relationships/image" Target="../media/image10.png"/><Relationship Id="rId4" Type="http://schemas.openxmlformats.org/officeDocument/2006/relationships/image" Target="../media/image14.svg"/></Relationships>
</file>

<file path=ppt/slides/_rels/slide28.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4.xml"/><Relationship Id="rId6" Type="http://schemas.openxmlformats.org/officeDocument/2006/relationships/image" Target="../media/image16.svg"/><Relationship Id="rId5" Type="http://schemas.openxmlformats.org/officeDocument/2006/relationships/image" Target="../media/image10.png"/><Relationship Id="rId4" Type="http://schemas.openxmlformats.org/officeDocument/2006/relationships/image" Target="../media/image14.svg"/></Relationships>
</file>

<file path=ppt/slides/_rels/slide29.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image" Target="../media/image16.svg"/><Relationship Id="rId5" Type="http://schemas.openxmlformats.org/officeDocument/2006/relationships/image" Target="../media/image10.png"/><Relationship Id="rId4" Type="http://schemas.openxmlformats.org/officeDocument/2006/relationships/image" Target="../media/image14.svg"/></Relationships>
</file>

<file path=ppt/slides/_rels/slide3.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6.svg"/><Relationship Id="rId5" Type="http://schemas.openxmlformats.org/officeDocument/2006/relationships/image" Target="../media/image10.png"/><Relationship Id="rId4" Type="http://schemas.openxmlformats.org/officeDocument/2006/relationships/image" Target="../media/image14.svg"/></Relationships>
</file>

<file path=ppt/slides/_rels/slide30.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4.xml"/><Relationship Id="rId6" Type="http://schemas.openxmlformats.org/officeDocument/2006/relationships/image" Target="../media/image16.svg"/><Relationship Id="rId5" Type="http://schemas.openxmlformats.org/officeDocument/2006/relationships/image" Target="../media/image10.png"/><Relationship Id="rId4" Type="http://schemas.openxmlformats.org/officeDocument/2006/relationships/image" Target="../media/image14.svg"/></Relationships>
</file>

<file path=ppt/slides/_rels/slide31.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notesSlide" Target="../notesSlides/notesSlide30.xml"/><Relationship Id="rId1" Type="http://schemas.openxmlformats.org/officeDocument/2006/relationships/slideLayout" Target="../slideLayouts/slideLayout4.xml"/><Relationship Id="rId6" Type="http://schemas.openxmlformats.org/officeDocument/2006/relationships/image" Target="../media/image16.svg"/><Relationship Id="rId5" Type="http://schemas.openxmlformats.org/officeDocument/2006/relationships/image" Target="../media/image10.png"/><Relationship Id="rId4" Type="http://schemas.openxmlformats.org/officeDocument/2006/relationships/image" Target="../media/image14.svg"/></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image" Target="../media/image12.emf"/><Relationship Id="rId1" Type="http://schemas.openxmlformats.org/officeDocument/2006/relationships/slideLayout" Target="../slideLayouts/slideLayout3.xml"/><Relationship Id="rId6" Type="http://schemas.openxmlformats.org/officeDocument/2006/relationships/image" Target="../media/image12.svg"/><Relationship Id="rId5" Type="http://schemas.openxmlformats.org/officeDocument/2006/relationships/image" Target="../media/image8.png"/><Relationship Id="rId4" Type="http://schemas.openxmlformats.org/officeDocument/2006/relationships/image" Target="../media/image14.emf"/></Relationships>
</file>

<file path=ppt/slides/_rels/slide4.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6.svg"/><Relationship Id="rId5" Type="http://schemas.openxmlformats.org/officeDocument/2006/relationships/image" Target="../media/image10.png"/><Relationship Id="rId4" Type="http://schemas.openxmlformats.org/officeDocument/2006/relationships/image" Target="../media/image14.svg"/></Relationships>
</file>

<file path=ppt/slides/_rels/slide5.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6.svg"/><Relationship Id="rId5" Type="http://schemas.openxmlformats.org/officeDocument/2006/relationships/image" Target="../media/image10.png"/><Relationship Id="rId4" Type="http://schemas.openxmlformats.org/officeDocument/2006/relationships/image" Target="../media/image14.svg"/></Relationships>
</file>

<file path=ppt/slides/_rels/slide6.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6.svg"/><Relationship Id="rId5" Type="http://schemas.openxmlformats.org/officeDocument/2006/relationships/image" Target="../media/image10.png"/><Relationship Id="rId4" Type="http://schemas.openxmlformats.org/officeDocument/2006/relationships/image" Target="../media/image14.svg"/></Relationships>
</file>

<file path=ppt/slides/_rels/slide7.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6.svg"/><Relationship Id="rId5" Type="http://schemas.openxmlformats.org/officeDocument/2006/relationships/image" Target="../media/image10.png"/><Relationship Id="rId4" Type="http://schemas.openxmlformats.org/officeDocument/2006/relationships/image" Target="../media/image14.svg"/></Relationships>
</file>

<file path=ppt/slides/_rels/slide8.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6.svg"/><Relationship Id="rId5" Type="http://schemas.openxmlformats.org/officeDocument/2006/relationships/image" Target="../media/image10.png"/><Relationship Id="rId4" Type="http://schemas.openxmlformats.org/officeDocument/2006/relationships/image" Target="../media/image14.svg"/></Relationships>
</file>

<file path=ppt/slides/_rels/slide9.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6.svg"/><Relationship Id="rId5" Type="http://schemas.openxmlformats.org/officeDocument/2006/relationships/image" Target="../media/image10.png"/><Relationship Id="rId4" Type="http://schemas.openxmlformats.org/officeDocument/2006/relationships/image" Target="../media/image1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4B436E1-75B9-494C-A8E2-2C1DA0749C8E}"/>
              </a:ext>
            </a:extLst>
          </p:cNvPr>
          <p:cNvSpPr>
            <a:spLocks noGrp="1"/>
          </p:cNvSpPr>
          <p:nvPr>
            <p:ph type="ctrTitle"/>
          </p:nvPr>
        </p:nvSpPr>
        <p:spPr>
          <a:xfrm>
            <a:off x="314827" y="1527616"/>
            <a:ext cx="4086762" cy="1464415"/>
          </a:xfrm>
        </p:spPr>
        <p:txBody>
          <a:bodyPr>
            <a:normAutofit fontScale="90000"/>
          </a:bodyPr>
          <a:lstStyle/>
          <a:p>
            <a:pPr algn="ctr"/>
            <a:r>
              <a:rPr lang="ru-RU" sz="2200" dirty="0">
                <a:ln w="6600">
                  <a:solidFill>
                    <a:schemeClr val="accent2"/>
                  </a:solidFill>
                  <a:prstDash val="solid"/>
                </a:ln>
                <a:solidFill>
                  <a:schemeClr val="accent4">
                    <a:lumMod val="50000"/>
                  </a:schemeClr>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Тема доклада: </a:t>
            </a:r>
            <a:br>
              <a:rPr lang="ru-RU" sz="2200" dirty="0">
                <a:ln w="6600">
                  <a:solidFill>
                    <a:schemeClr val="accent2"/>
                  </a:solidFill>
                  <a:prstDash val="solid"/>
                </a:ln>
                <a:solidFill>
                  <a:schemeClr val="accent4">
                    <a:lumMod val="50000"/>
                  </a:schemeClr>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br>
            <a:r>
              <a:rPr lang="ru-RU" sz="2200" dirty="0">
                <a:ln w="6600">
                  <a:solidFill>
                    <a:schemeClr val="accent2"/>
                  </a:solidFill>
                  <a:prstDash val="solid"/>
                </a:ln>
                <a:solidFill>
                  <a:schemeClr val="accent4">
                    <a:lumMod val="50000"/>
                  </a:schemeClr>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Изменения в законодательстве Российской Федерации о регистрации недвижимости </a:t>
            </a:r>
            <a:br>
              <a:rPr lang="ru-RU" sz="2200" dirty="0">
                <a:ln w="6600">
                  <a:solidFill>
                    <a:schemeClr val="accent2"/>
                  </a:solidFill>
                  <a:prstDash val="solid"/>
                </a:ln>
                <a:solidFill>
                  <a:schemeClr val="accent4">
                    <a:lumMod val="50000"/>
                  </a:schemeClr>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br>
            <a:r>
              <a:rPr lang="ru-RU" sz="2200" dirty="0">
                <a:ln w="6600">
                  <a:solidFill>
                    <a:schemeClr val="accent2"/>
                  </a:solidFill>
                  <a:prstDash val="solid"/>
                </a:ln>
                <a:solidFill>
                  <a:schemeClr val="accent4">
                    <a:lumMod val="50000"/>
                  </a:schemeClr>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по итогам 2022 г. </a:t>
            </a:r>
            <a:r>
              <a:rPr lang="ru-RU" sz="2000" dirty="0">
                <a:ln w="6600">
                  <a:solidFill>
                    <a:schemeClr val="accent2"/>
                  </a:solidFill>
                  <a:prstDash val="solid"/>
                </a:ln>
                <a:solidFill>
                  <a:schemeClr val="accent4">
                    <a:lumMod val="50000"/>
                  </a:schemeClr>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
            </a:r>
            <a:br>
              <a:rPr lang="ru-RU" sz="2000" dirty="0">
                <a:ln w="6600">
                  <a:solidFill>
                    <a:schemeClr val="accent2"/>
                  </a:solidFill>
                  <a:prstDash val="solid"/>
                </a:ln>
                <a:solidFill>
                  <a:schemeClr val="accent4">
                    <a:lumMod val="50000"/>
                  </a:schemeClr>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br>
            <a:endParaRPr lang="ru-RU" sz="2000" dirty="0">
              <a:ln w="6600">
                <a:solidFill>
                  <a:schemeClr val="accent2"/>
                </a:solidFill>
                <a:prstDash val="solid"/>
              </a:ln>
              <a:solidFill>
                <a:schemeClr val="accent4">
                  <a:lumMod val="50000"/>
                </a:schemeClr>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 xmlns:a16="http://schemas.microsoft.com/office/drawing/2014/main" id="{A91585E4-9E37-4E33-B120-8950B1C1AC7B}"/>
              </a:ext>
            </a:extLst>
          </p:cNvPr>
          <p:cNvSpPr>
            <a:spLocks noGrp="1"/>
          </p:cNvSpPr>
          <p:nvPr>
            <p:ph type="subTitle" idx="1"/>
          </p:nvPr>
        </p:nvSpPr>
        <p:spPr>
          <a:xfrm>
            <a:off x="113978" y="3798067"/>
            <a:ext cx="4141763" cy="982292"/>
          </a:xfrm>
        </p:spPr>
        <p:txBody>
          <a:bodyPr>
            <a:noAutofit/>
          </a:bodyPr>
          <a:lstStyle/>
          <a:p>
            <a:pPr>
              <a:lnSpc>
                <a:spcPct val="0"/>
              </a:lnSpc>
            </a:pPr>
            <a:endParaRPr lang="ru-RU" sz="1400" b="1" dirty="0">
              <a:latin typeface="Times New Roman" panose="02020603050405020304" pitchFamily="18" charset="0"/>
              <a:cs typeface="Times New Roman" panose="02020603050405020304" pitchFamily="18" charset="0"/>
            </a:endParaRPr>
          </a:p>
          <a:p>
            <a:pPr>
              <a:lnSpc>
                <a:spcPct val="0"/>
              </a:lnSpc>
            </a:pPr>
            <a:endParaRPr lang="ru-RU" sz="1400" b="1" dirty="0">
              <a:latin typeface="Times New Roman" panose="02020603050405020304" pitchFamily="18" charset="0"/>
              <a:cs typeface="Times New Roman" panose="02020603050405020304" pitchFamily="18" charset="0"/>
            </a:endParaRPr>
          </a:p>
          <a:p>
            <a:pPr>
              <a:lnSpc>
                <a:spcPct val="100000"/>
              </a:lnSpc>
              <a:spcBef>
                <a:spcPts val="800"/>
              </a:spcBef>
            </a:pPr>
            <a:r>
              <a:rPr lang="ru-RU" sz="1200" dirty="0" smtClean="0">
                <a:latin typeface="Times New Roman" panose="02020603050405020304" pitchFamily="18" charset="0"/>
                <a:cs typeface="Times New Roman" panose="02020603050405020304" pitchFamily="18" charset="0"/>
              </a:rPr>
              <a:t>Управление </a:t>
            </a:r>
            <a:r>
              <a:rPr lang="ru-RU" sz="1200" dirty="0">
                <a:latin typeface="Times New Roman" panose="02020603050405020304" pitchFamily="18" charset="0"/>
                <a:cs typeface="Times New Roman" panose="02020603050405020304" pitchFamily="18" charset="0"/>
              </a:rPr>
              <a:t>Росреестра по Ленинградской области</a:t>
            </a:r>
          </a:p>
          <a:p>
            <a:endParaRPr lang="ru-RU" sz="1350" b="1" dirty="0"/>
          </a:p>
          <a:p>
            <a:endParaRPr lang="ru-RU" sz="1350" dirty="0"/>
          </a:p>
        </p:txBody>
      </p:sp>
      <p:sp>
        <p:nvSpPr>
          <p:cNvPr id="4" name="Text Placeholder 3">
            <a:extLst>
              <a:ext uri="{FF2B5EF4-FFF2-40B4-BE49-F238E27FC236}">
                <a16:creationId xmlns="" xmlns:a16="http://schemas.microsoft.com/office/drawing/2014/main" id="{6899D8CA-4E5C-4A48-B708-EEEDBA134B16}"/>
              </a:ext>
            </a:extLst>
          </p:cNvPr>
          <p:cNvSpPr>
            <a:spLocks noGrp="1"/>
          </p:cNvSpPr>
          <p:nvPr>
            <p:ph type="body" sz="quarter" idx="11"/>
          </p:nvPr>
        </p:nvSpPr>
        <p:spPr>
          <a:xfrm>
            <a:off x="113978" y="4780359"/>
            <a:ext cx="4287613" cy="363141"/>
          </a:xfrm>
        </p:spPr>
        <p:txBody>
          <a:bodyPr/>
          <a:lstStyle/>
          <a:p>
            <a:r>
              <a:rPr lang="ru-RU" dirty="0">
                <a:latin typeface="Times New Roman" panose="02020603050405020304" pitchFamily="18" charset="0"/>
                <a:cs typeface="Times New Roman" panose="02020603050405020304" pitchFamily="18" charset="0"/>
              </a:rPr>
              <a:t>Декабрь 2022</a:t>
            </a:r>
          </a:p>
        </p:txBody>
      </p:sp>
      <p:pic>
        <p:nvPicPr>
          <p:cNvPr id="6" name="Рисунок 5">
            <a:extLst>
              <a:ext uri="{FF2B5EF4-FFF2-40B4-BE49-F238E27FC236}">
                <a16:creationId xmlns="" xmlns:a16="http://schemas.microsoft.com/office/drawing/2014/main" id="{0BCC0FD2-7060-3070-3710-3ED7A02D515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978" y="113037"/>
            <a:ext cx="1654175" cy="608543"/>
          </a:xfrm>
          <a:prstGeom prst="rect">
            <a:avLst/>
          </a:prstGeom>
        </p:spPr>
      </p:pic>
      <p:pic>
        <p:nvPicPr>
          <p:cNvPr id="10" name="Graphic 317">
            <a:extLst>
              <a:ext uri="{FF2B5EF4-FFF2-40B4-BE49-F238E27FC236}">
                <a16:creationId xmlns="" xmlns:a16="http://schemas.microsoft.com/office/drawing/2014/main" id="{B1468CE2-69DC-E827-DB72-382268DD4BB3}"/>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5855608" y="1347788"/>
            <a:ext cx="2194433" cy="2194433"/>
          </a:xfrm>
          <a:prstGeom prst="rect">
            <a:avLst/>
          </a:prstGeom>
          <a:effectLst>
            <a:outerShdw blurRad="50800" dist="38100" dir="2700000" algn="tl" rotWithShape="0">
              <a:prstClr val="black">
                <a:alpha val="22137"/>
              </a:prstClr>
            </a:outerShdw>
          </a:effectLst>
        </p:spPr>
      </p:pic>
    </p:spTree>
    <p:extLst>
      <p:ext uri="{BB962C8B-B14F-4D97-AF65-F5344CB8AC3E}">
        <p14:creationId xmlns:p14="http://schemas.microsoft.com/office/powerpoint/2010/main" val="377181435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39F09F66-1085-4855-8DC5-F9637EFDA1FB}"/>
              </a:ext>
            </a:extLst>
          </p:cNvPr>
          <p:cNvSpPr>
            <a:spLocks noGrp="1"/>
          </p:cNvSpPr>
          <p:nvPr>
            <p:ph type="title"/>
          </p:nvPr>
        </p:nvSpPr>
        <p:spPr>
          <a:xfrm>
            <a:off x="533441" y="22861"/>
            <a:ext cx="8517309" cy="619124"/>
          </a:xfrm>
        </p:spPr>
        <p:txBody>
          <a:bodyPr>
            <a:noAutofit/>
          </a:bodyPr>
          <a:lstStyle/>
          <a:p>
            <a:pPr algn="ctr"/>
            <a:r>
              <a:rPr lang="ru-RU" dirty="0"/>
              <a:t>Изменения в законодательстве Российской Федерации о регистрации </a:t>
            </a:r>
            <a:br>
              <a:rPr lang="ru-RU" dirty="0"/>
            </a:br>
            <a:r>
              <a:rPr lang="ru-RU" dirty="0"/>
              <a:t>недвижимости по итогам 2022 г.</a:t>
            </a:r>
          </a:p>
        </p:txBody>
      </p:sp>
      <p:sp>
        <p:nvSpPr>
          <p:cNvPr id="40" name="Slide Number Placeholder 6">
            <a:extLst>
              <a:ext uri="{FF2B5EF4-FFF2-40B4-BE49-F238E27FC236}">
                <a16:creationId xmlns="" xmlns:a16="http://schemas.microsoft.com/office/drawing/2014/main" id="{49AA9F89-8FE7-453C-8FBE-FAF4AE20A961}"/>
              </a:ext>
            </a:extLst>
          </p:cNvPr>
          <p:cNvSpPr>
            <a:spLocks noGrp="1"/>
          </p:cNvSpPr>
          <p:nvPr>
            <p:ph type="sldNum" sz="quarter" idx="10"/>
          </p:nvPr>
        </p:nvSpPr>
        <p:spPr bwMode="auto">
          <a:xfrm>
            <a:off x="5998104" y="4778375"/>
            <a:ext cx="2743200" cy="365125"/>
          </a:xfrm>
        </p:spPr>
        <p:txBody>
          <a:bodyPr/>
          <a:lstStyle/>
          <a:p>
            <a:pPr marL="0" marR="0" lvl="0" indent="0" algn="r" defTabSz="349261" rtl="0" eaLnBrk="1" fontAlgn="auto" latinLnBrk="0" hangingPunct="1">
              <a:lnSpc>
                <a:spcPct val="100000"/>
              </a:lnSpc>
              <a:spcBef>
                <a:spcPts val="0"/>
              </a:spcBef>
              <a:spcAft>
                <a:spcPts val="0"/>
              </a:spcAft>
              <a:buClrTx/>
              <a:buSzTx/>
              <a:buFontTx/>
              <a:buNone/>
              <a:tabLst/>
              <a:defRPr/>
            </a:pPr>
            <a:fld id="{35ACA335-37F7-42C7-872A-92C3D7072F89}" type="slidenum">
              <a:rPr kumimoji="0" lang="ru-RU" sz="1050" b="1" i="0" u="none" strike="noStrike" kern="1200" cap="none" spc="0" normalizeH="0" baseline="0" noProof="0" smtClean="0">
                <a:ln>
                  <a:noFill/>
                </a:ln>
                <a:solidFill>
                  <a:srgbClr val="FFFFFF"/>
                </a:solidFill>
                <a:effectLst/>
                <a:uLnTx/>
                <a:uFillTx/>
                <a:latin typeface="Arial"/>
                <a:ea typeface="+mn-ea"/>
                <a:cs typeface="+mn-cs"/>
              </a:rPr>
              <a:pPr marL="0" marR="0" lvl="0" indent="0" algn="r" defTabSz="349261" rtl="0" eaLnBrk="1" fontAlgn="auto" latinLnBrk="0" hangingPunct="1">
                <a:lnSpc>
                  <a:spcPct val="100000"/>
                </a:lnSpc>
                <a:spcBef>
                  <a:spcPts val="0"/>
                </a:spcBef>
                <a:spcAft>
                  <a:spcPts val="0"/>
                </a:spcAft>
                <a:buClrTx/>
                <a:buSzTx/>
                <a:buFontTx/>
                <a:buNone/>
                <a:tabLst/>
                <a:defRPr/>
              </a:pPr>
              <a:t>10</a:t>
            </a:fld>
            <a:endParaRPr kumimoji="0" lang="ru-RU" sz="1050" b="1" i="0" u="none" strike="noStrike" kern="1200" cap="none" spc="0" normalizeH="0" baseline="0" noProof="0" dirty="0">
              <a:ln>
                <a:noFill/>
              </a:ln>
              <a:solidFill>
                <a:srgbClr val="FFFFFF"/>
              </a:solidFill>
              <a:effectLst/>
              <a:uLnTx/>
              <a:uFillTx/>
              <a:latin typeface="Arial"/>
              <a:ea typeface="+mn-ea"/>
              <a:cs typeface="+mn-cs"/>
            </a:endParaRPr>
          </a:p>
        </p:txBody>
      </p:sp>
      <p:sp>
        <p:nvSpPr>
          <p:cNvPr id="2" name="Скругленный прямоугольник 1">
            <a:extLst>
              <a:ext uri="{FF2B5EF4-FFF2-40B4-BE49-F238E27FC236}">
                <a16:creationId xmlns="" xmlns:a16="http://schemas.microsoft.com/office/drawing/2014/main" id="{8EE32405-F3A9-4E48-BFCD-1D38B0919076}"/>
              </a:ext>
            </a:extLst>
          </p:cNvPr>
          <p:cNvSpPr/>
          <p:nvPr/>
        </p:nvSpPr>
        <p:spPr>
          <a:xfrm>
            <a:off x="891252" y="809319"/>
            <a:ext cx="1678328" cy="514209"/>
          </a:xfrm>
          <a:prstGeom prst="roundRect">
            <a:avLst/>
          </a:prstGeom>
          <a:solidFill>
            <a:srgbClr val="1890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5" name="Скругленный прямоугольник 74">
            <a:extLst>
              <a:ext uri="{FF2B5EF4-FFF2-40B4-BE49-F238E27FC236}">
                <a16:creationId xmlns="" xmlns:a16="http://schemas.microsoft.com/office/drawing/2014/main" id="{C62CC7CE-93ED-2CA2-4A69-B2023875A0C1}"/>
              </a:ext>
            </a:extLst>
          </p:cNvPr>
          <p:cNvSpPr/>
          <p:nvPr/>
        </p:nvSpPr>
        <p:spPr>
          <a:xfrm>
            <a:off x="3900670" y="809319"/>
            <a:ext cx="1504708" cy="514209"/>
          </a:xfrm>
          <a:prstGeom prst="roundRect">
            <a:avLst/>
          </a:prstGeom>
          <a:solidFill>
            <a:srgbClr val="1890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9" name="Скругленный прямоугольник 78">
            <a:extLst>
              <a:ext uri="{FF2B5EF4-FFF2-40B4-BE49-F238E27FC236}">
                <a16:creationId xmlns="" xmlns:a16="http://schemas.microsoft.com/office/drawing/2014/main" id="{410033BD-75B3-11A7-E662-601CFB608AAA}"/>
              </a:ext>
            </a:extLst>
          </p:cNvPr>
          <p:cNvSpPr/>
          <p:nvPr/>
        </p:nvSpPr>
        <p:spPr>
          <a:xfrm>
            <a:off x="6832994" y="815888"/>
            <a:ext cx="2257386" cy="514209"/>
          </a:xfrm>
          <a:prstGeom prst="roundRect">
            <a:avLst/>
          </a:prstGeom>
          <a:solidFill>
            <a:srgbClr val="1890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p:nvSpPr>
        <p:spPr>
          <a:xfrm>
            <a:off x="1572419" y="919760"/>
            <a:ext cx="854931" cy="306467"/>
          </a:xfrm>
          <a:prstGeom prst="roundRect">
            <a:avLst/>
          </a:prstGeom>
          <a:noFill/>
          <a:ln w="28575">
            <a:noFill/>
          </a:ln>
        </p:spPr>
        <p:txBody>
          <a:bodyPr wrap="square">
            <a:spAutoFit/>
          </a:bodyPr>
          <a:lstStyle/>
          <a:p>
            <a:pPr marL="0" marR="0" lvl="0" indent="0" algn="l" defTabSz="349261" rtl="0" eaLnBrk="1" fontAlgn="auto" latinLnBrk="0" hangingPunct="1">
              <a:lnSpc>
                <a:spcPct val="100000"/>
              </a:lnSpc>
              <a:spcBef>
                <a:spcPts val="0"/>
              </a:spcBef>
              <a:spcAft>
                <a:spcPts val="0"/>
              </a:spcAft>
              <a:buClrTx/>
              <a:buSzTx/>
              <a:buFontTx/>
              <a:buNone/>
              <a:tabLst/>
              <a:defRPr/>
            </a:pPr>
            <a:r>
              <a:rPr kumimoji="0" lang="ru-RU" sz="1200" b="1" i="0" u="none" strike="noStrike" kern="1200" cap="none" spc="0" normalizeH="0" baseline="0" noProof="0" dirty="0">
                <a:ln>
                  <a:noFill/>
                </a:ln>
                <a:solidFill>
                  <a:schemeClr val="bg1"/>
                </a:solidFill>
                <a:effectLst/>
                <a:uLnTx/>
                <a:uFillTx/>
                <a:latin typeface="Arial"/>
                <a:ea typeface="Times New Roman" panose="02020603050405020304" pitchFamily="18" charset="0"/>
                <a:cs typeface="Arial" panose="020B0604020202020204" pitchFamily="34" charset="0"/>
              </a:rPr>
              <a:t>БЫЛО</a:t>
            </a:r>
            <a:endParaRPr kumimoji="0" lang="ru-RU" sz="1200" b="1" i="0" u="none" strike="noStrike" kern="1200" cap="none" spc="0" normalizeH="0" baseline="0" noProof="0" dirty="0">
              <a:ln>
                <a:noFill/>
              </a:ln>
              <a:solidFill>
                <a:schemeClr val="bg1"/>
              </a:solidFill>
              <a:effectLst/>
              <a:uLnTx/>
              <a:uFillTx/>
              <a:latin typeface="Arial"/>
              <a:ea typeface="+mn-ea"/>
              <a:cs typeface="Arial" panose="020B0604020202020204" pitchFamily="34" charset="0"/>
            </a:endParaRPr>
          </a:p>
        </p:txBody>
      </p:sp>
      <p:sp>
        <p:nvSpPr>
          <p:cNvPr id="30" name="Прямоугольник 29"/>
          <p:cNvSpPr/>
          <p:nvPr/>
        </p:nvSpPr>
        <p:spPr>
          <a:xfrm>
            <a:off x="4528028" y="919760"/>
            <a:ext cx="1013635" cy="306467"/>
          </a:xfrm>
          <a:prstGeom prst="roundRect">
            <a:avLst/>
          </a:prstGeom>
          <a:noFill/>
          <a:ln w="28575">
            <a:noFill/>
          </a:ln>
        </p:spPr>
        <p:txBody>
          <a:bodyPr wrap="square">
            <a:spAutoFit/>
          </a:bodyPr>
          <a:lstStyle/>
          <a:p>
            <a:pPr marL="0" marR="0" lvl="0" indent="0" algn="l" defTabSz="349261" rtl="0" eaLnBrk="1" fontAlgn="auto" latinLnBrk="0" hangingPunct="1">
              <a:lnSpc>
                <a:spcPct val="100000"/>
              </a:lnSpc>
              <a:spcBef>
                <a:spcPts val="0"/>
              </a:spcBef>
              <a:spcAft>
                <a:spcPts val="0"/>
              </a:spcAft>
              <a:buClrTx/>
              <a:buSzTx/>
              <a:buFontTx/>
              <a:buNone/>
              <a:tabLst/>
              <a:defRPr/>
            </a:pPr>
            <a:r>
              <a:rPr kumimoji="0" lang="ru-RU" sz="1200" b="1" i="0" u="none" strike="noStrike" kern="1200" cap="none" spc="0" normalizeH="0" baseline="0" noProof="0" dirty="0">
                <a:ln>
                  <a:noFill/>
                </a:ln>
                <a:solidFill>
                  <a:schemeClr val="bg1"/>
                </a:solidFill>
                <a:effectLst/>
                <a:uLnTx/>
                <a:uFillTx/>
                <a:latin typeface="Arial"/>
                <a:ea typeface="Times New Roman" panose="02020603050405020304" pitchFamily="18" charset="0"/>
                <a:cs typeface="Arial" panose="020B0604020202020204" pitchFamily="34" charset="0"/>
              </a:rPr>
              <a:t>СТАЛО</a:t>
            </a:r>
            <a:endParaRPr kumimoji="0" lang="ru-RU" sz="1200" b="1" i="0" u="none" strike="noStrike" kern="1200" cap="none" spc="0" normalizeH="0" baseline="0" noProof="0" dirty="0">
              <a:ln>
                <a:noFill/>
              </a:ln>
              <a:solidFill>
                <a:schemeClr val="bg1"/>
              </a:solidFill>
              <a:effectLst/>
              <a:uLnTx/>
              <a:uFillTx/>
              <a:latin typeface="Arial"/>
              <a:ea typeface="+mn-ea"/>
              <a:cs typeface="Arial" panose="020B0604020202020204" pitchFamily="34" charset="0"/>
            </a:endParaRPr>
          </a:p>
        </p:txBody>
      </p:sp>
      <p:sp>
        <p:nvSpPr>
          <p:cNvPr id="59" name="Прямоугольник 29">
            <a:extLst>
              <a:ext uri="{FF2B5EF4-FFF2-40B4-BE49-F238E27FC236}">
                <a16:creationId xmlns="" xmlns:a16="http://schemas.microsoft.com/office/drawing/2014/main" id="{C30E7A41-5720-E9B3-7C76-4BE41AE2B33C}"/>
              </a:ext>
            </a:extLst>
          </p:cNvPr>
          <p:cNvSpPr/>
          <p:nvPr/>
        </p:nvSpPr>
        <p:spPr>
          <a:xfrm>
            <a:off x="7318107" y="839702"/>
            <a:ext cx="1732642" cy="476726"/>
          </a:xfrm>
          <a:prstGeom prst="roundRect">
            <a:avLst/>
          </a:prstGeom>
          <a:noFill/>
          <a:ln w="28575">
            <a:noFill/>
          </a:ln>
        </p:spPr>
        <p:txBody>
          <a:bodyPr wrap="square">
            <a:spAutoFit/>
          </a:bodyPr>
          <a:lstStyle/>
          <a:p>
            <a:pPr marL="0" marR="0" lvl="0" indent="0" algn="l" defTabSz="349261" rtl="0" eaLnBrk="1" fontAlgn="auto" latinLnBrk="0" hangingPunct="1">
              <a:lnSpc>
                <a:spcPct val="100000"/>
              </a:lnSpc>
              <a:spcBef>
                <a:spcPts val="0"/>
              </a:spcBef>
              <a:spcAft>
                <a:spcPts val="0"/>
              </a:spcAft>
              <a:buClrTx/>
              <a:buSzTx/>
              <a:buFontTx/>
              <a:buNone/>
              <a:tabLst/>
              <a:defRPr/>
            </a:pPr>
            <a:r>
              <a:rPr kumimoji="0" lang="ru-RU" sz="1100" b="1" i="0" u="none" strike="noStrike" kern="1200" cap="none" spc="0" normalizeH="0" baseline="0" noProof="0" dirty="0">
                <a:ln>
                  <a:noFill/>
                </a:ln>
                <a:solidFill>
                  <a:schemeClr val="bg1"/>
                </a:solidFill>
                <a:effectLst/>
                <a:uLnTx/>
                <a:uFillTx/>
                <a:latin typeface="Arial"/>
                <a:ea typeface="+mn-ea"/>
                <a:cs typeface="Arial" panose="020B0604020202020204" pitchFamily="34" charset="0"/>
              </a:rPr>
              <a:t>СОЦИАЛЬНО-ЗНАЧИМЫЙ ЭФФЕКТ</a:t>
            </a:r>
          </a:p>
        </p:txBody>
      </p:sp>
      <p:pic>
        <p:nvPicPr>
          <p:cNvPr id="81" name="Graphic 285">
            <a:extLst>
              <a:ext uri="{FF2B5EF4-FFF2-40B4-BE49-F238E27FC236}">
                <a16:creationId xmlns="" xmlns:a16="http://schemas.microsoft.com/office/drawing/2014/main" id="{3C0CAB6F-6988-D781-FA46-2A2DC167416F}"/>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1163106" y="863280"/>
            <a:ext cx="348116" cy="348116"/>
          </a:xfrm>
          <a:prstGeom prst="rect">
            <a:avLst/>
          </a:prstGeom>
          <a:effectLst>
            <a:outerShdw blurRad="50800" dist="38100" dir="2700000" algn="tl" rotWithShape="0">
              <a:prstClr val="black">
                <a:alpha val="7000"/>
              </a:prstClr>
            </a:outerShdw>
          </a:effectLst>
        </p:spPr>
      </p:pic>
      <p:pic>
        <p:nvPicPr>
          <p:cNvPr id="82" name="Graphic 381">
            <a:extLst>
              <a:ext uri="{FF2B5EF4-FFF2-40B4-BE49-F238E27FC236}">
                <a16:creationId xmlns="" xmlns:a16="http://schemas.microsoft.com/office/drawing/2014/main" id="{EC9DFA82-EE2C-4CE7-C47F-25DAB94C36F3}"/>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4146798" y="874691"/>
            <a:ext cx="320022" cy="363414"/>
          </a:xfrm>
          <a:prstGeom prst="rect">
            <a:avLst/>
          </a:prstGeom>
          <a:effectLst>
            <a:outerShdw blurRad="50800" dist="38100" dir="2700000" algn="tl" rotWithShape="0">
              <a:prstClr val="black">
                <a:alpha val="7000"/>
              </a:prstClr>
            </a:outerShdw>
          </a:effectLst>
        </p:spPr>
      </p:pic>
      <p:pic>
        <p:nvPicPr>
          <p:cNvPr id="83" name="Graphic 377">
            <a:extLst>
              <a:ext uri="{FF2B5EF4-FFF2-40B4-BE49-F238E27FC236}">
                <a16:creationId xmlns="" xmlns:a16="http://schemas.microsoft.com/office/drawing/2014/main" id="{C303A3F4-27B0-F8A3-851F-D616AF1224E9}"/>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6953385" y="851523"/>
            <a:ext cx="416319" cy="409750"/>
          </a:xfrm>
          <a:prstGeom prst="rect">
            <a:avLst/>
          </a:prstGeom>
          <a:effectLst>
            <a:outerShdw blurRad="50800" dist="38100" dir="2700000" algn="tl" rotWithShape="0">
              <a:prstClr val="black">
                <a:alpha val="7000"/>
              </a:prstClr>
            </a:outerShdw>
          </a:effectLst>
        </p:spPr>
      </p:pic>
      <p:graphicFrame>
        <p:nvGraphicFramePr>
          <p:cNvPr id="5" name="Таблица 4"/>
          <p:cNvGraphicFramePr>
            <a:graphicFrameLocks noGrp="1"/>
          </p:cNvGraphicFramePr>
          <p:nvPr>
            <p:extLst>
              <p:ext uri="{D42A27DB-BD31-4B8C-83A1-F6EECF244321}">
                <p14:modId xmlns:p14="http://schemas.microsoft.com/office/powerpoint/2010/main" val="3851638589"/>
              </p:ext>
            </p:extLst>
          </p:nvPr>
        </p:nvGraphicFramePr>
        <p:xfrm>
          <a:off x="67165" y="1395469"/>
          <a:ext cx="8983584" cy="2720340"/>
        </p:xfrm>
        <a:graphic>
          <a:graphicData uri="http://schemas.openxmlformats.org/drawingml/2006/table">
            <a:tbl>
              <a:tblPr firstRow="1" bandRow="1">
                <a:tableStyleId>{2D5ABB26-0587-4C30-8999-92F81FD0307C}</a:tableStyleId>
              </a:tblPr>
              <a:tblGrid>
                <a:gridCol w="342486">
                  <a:extLst>
                    <a:ext uri="{9D8B030D-6E8A-4147-A177-3AD203B41FA5}">
                      <a16:colId xmlns="" xmlns:a16="http://schemas.microsoft.com/office/drawing/2014/main" val="2994255182"/>
                    </a:ext>
                  </a:extLst>
                </a:gridCol>
                <a:gridCol w="2345124">
                  <a:extLst>
                    <a:ext uri="{9D8B030D-6E8A-4147-A177-3AD203B41FA5}">
                      <a16:colId xmlns="" xmlns:a16="http://schemas.microsoft.com/office/drawing/2014/main" val="620969615"/>
                    </a:ext>
                  </a:extLst>
                </a:gridCol>
                <a:gridCol w="4016415">
                  <a:extLst>
                    <a:ext uri="{9D8B030D-6E8A-4147-A177-3AD203B41FA5}">
                      <a16:colId xmlns="" xmlns:a16="http://schemas.microsoft.com/office/drawing/2014/main" val="1396959813"/>
                    </a:ext>
                  </a:extLst>
                </a:gridCol>
                <a:gridCol w="2279559">
                  <a:extLst>
                    <a:ext uri="{9D8B030D-6E8A-4147-A177-3AD203B41FA5}">
                      <a16:colId xmlns="" xmlns:a16="http://schemas.microsoft.com/office/drawing/2014/main" val="261090574"/>
                    </a:ext>
                  </a:extLst>
                </a:gridCol>
              </a:tblGrid>
              <a:tr h="2715491">
                <a:tc>
                  <a:txBody>
                    <a:bodyPr/>
                    <a:lstStyle/>
                    <a:p>
                      <a:pPr indent="0" algn="ctr">
                        <a:lnSpc>
                          <a:spcPts val="900"/>
                        </a:lnSpc>
                        <a:spcBef>
                          <a:spcPts val="0"/>
                        </a:spcBef>
                        <a:spcAft>
                          <a:spcPts val="0"/>
                        </a:spcAft>
                      </a:pPr>
                      <a:r>
                        <a:rPr lang="ru-RU" sz="1000" dirty="0">
                          <a:latin typeface="+mn-lt"/>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defTabSz="685800" rtl="0" eaLnBrk="1" latinLnBrk="0" hangingPunct="1">
                        <a:lnSpc>
                          <a:spcPts val="900"/>
                        </a:lnSpc>
                        <a:spcBef>
                          <a:spcPts val="0"/>
                        </a:spcBef>
                        <a:spcAft>
                          <a:spcPts val="0"/>
                        </a:spcAft>
                      </a:pPr>
                      <a:r>
                        <a:rPr lang="ru-RU" sz="1000" kern="1200" dirty="0">
                          <a:solidFill>
                            <a:schemeClr val="tx1"/>
                          </a:solidFill>
                          <a:latin typeface="+mn-lt"/>
                          <a:ea typeface="+mn-ea"/>
                          <a:cs typeface="Times New Roman" panose="02020603050405020304" pitchFamily="18" charset="0"/>
                        </a:rPr>
                        <a:t>Сроки выполнения кадастровых работ на «бытовую недвижимость» не урегулированы.</a:t>
                      </a:r>
                    </a:p>
                    <a:p>
                      <a:pPr marL="0" marR="0" lvl="0" indent="0" algn="ctr" defTabSz="685800" rtl="0" eaLnBrk="1" fontAlgn="auto" latinLnBrk="0" hangingPunct="1">
                        <a:lnSpc>
                          <a:spcPts val="900"/>
                        </a:lnSpc>
                        <a:spcBef>
                          <a:spcPts val="0"/>
                        </a:spcBef>
                        <a:spcAft>
                          <a:spcPts val="0"/>
                        </a:spcAft>
                        <a:buClrTx/>
                        <a:buSzTx/>
                        <a:buFontTx/>
                        <a:buNone/>
                        <a:tabLst/>
                        <a:defRPr/>
                      </a:pPr>
                      <a:r>
                        <a:rPr lang="ru-RU" sz="1000" kern="1200" dirty="0">
                          <a:solidFill>
                            <a:schemeClr val="tx1"/>
                          </a:solidFill>
                          <a:latin typeface="+mn-lt"/>
                          <a:ea typeface="+mn-ea"/>
                          <a:cs typeface="Times New Roman" panose="02020603050405020304" pitchFamily="18" charset="0"/>
                        </a:rPr>
                        <a:t>Не предусмотрена</a:t>
                      </a:r>
                      <a:r>
                        <a:rPr lang="ru-RU" sz="1000" kern="1200" baseline="0" dirty="0">
                          <a:solidFill>
                            <a:schemeClr val="tx1"/>
                          </a:solidFill>
                          <a:latin typeface="+mn-lt"/>
                          <a:ea typeface="+mn-ea"/>
                          <a:cs typeface="Times New Roman" panose="02020603050405020304" pitchFamily="18" charset="0"/>
                        </a:rPr>
                        <a:t> </a:t>
                      </a:r>
                      <a:r>
                        <a:rPr lang="ru-RU" sz="1000" kern="1200" dirty="0">
                          <a:solidFill>
                            <a:schemeClr val="tx1"/>
                          </a:solidFill>
                          <a:latin typeface="+mn-lt"/>
                          <a:ea typeface="+mn-ea"/>
                          <a:cs typeface="Times New Roman" panose="02020603050405020304" pitchFamily="18" charset="0"/>
                        </a:rPr>
                        <a:t>возможность ГКУ при реконструкции части линейного объекта и после его</a:t>
                      </a:r>
                      <a:r>
                        <a:rPr lang="ru-RU" sz="1000" kern="1200" baseline="0" dirty="0">
                          <a:solidFill>
                            <a:schemeClr val="tx1"/>
                          </a:solidFill>
                          <a:latin typeface="+mn-lt"/>
                          <a:ea typeface="+mn-ea"/>
                          <a:cs typeface="Times New Roman" panose="02020603050405020304" pitchFamily="18" charset="0"/>
                        </a:rPr>
                        <a:t> капитального ремонта. </a:t>
                      </a:r>
                      <a:endParaRPr lang="ru-RU" sz="1000" kern="1200" dirty="0">
                        <a:solidFill>
                          <a:schemeClr val="tx1"/>
                        </a:solidFill>
                        <a:latin typeface="+mn-lt"/>
                        <a:ea typeface="+mn-ea"/>
                        <a:cs typeface="Times New Roman" panose="02020603050405020304" pitchFamily="18" charset="0"/>
                      </a:endParaRPr>
                    </a:p>
                    <a:p>
                      <a:pPr marL="0" marR="0" lvl="0" indent="0" algn="ctr" defTabSz="685800" rtl="0" eaLnBrk="1" fontAlgn="auto" latinLnBrk="0" hangingPunct="1">
                        <a:lnSpc>
                          <a:spcPts val="900"/>
                        </a:lnSpc>
                        <a:spcBef>
                          <a:spcPts val="0"/>
                        </a:spcBef>
                        <a:spcAft>
                          <a:spcPts val="0"/>
                        </a:spcAft>
                        <a:buClrTx/>
                        <a:buSzTx/>
                        <a:buFontTx/>
                        <a:buNone/>
                        <a:tabLst/>
                        <a:defRPr/>
                      </a:pPr>
                      <a:r>
                        <a:rPr lang="ru-RU" sz="1000" kern="1200" dirty="0">
                          <a:solidFill>
                            <a:schemeClr val="tx1"/>
                          </a:solidFill>
                          <a:latin typeface="+mn-lt"/>
                          <a:ea typeface="+mn-ea"/>
                          <a:cs typeface="Times New Roman" panose="02020603050405020304" pitchFamily="18" charset="0"/>
                        </a:rPr>
                        <a:t>Отсутствует возможность осуществления ГКУ и ГРП в отношении объектов недвижимости для строительства, которых не требуется разрешение на строительство, в случае истечения срока договора аренды.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defTabSz="685800" rtl="0" eaLnBrk="1" latinLnBrk="0" hangingPunct="1">
                        <a:lnSpc>
                          <a:spcPts val="900"/>
                        </a:lnSpc>
                        <a:spcBef>
                          <a:spcPts val="0"/>
                        </a:spcBef>
                        <a:spcAft>
                          <a:spcPts val="0"/>
                        </a:spcAft>
                      </a:pPr>
                      <a:r>
                        <a:rPr lang="ru-RU" sz="1000" dirty="0">
                          <a:latin typeface="+mn-lt"/>
                          <a:cs typeface="Times New Roman" panose="02020603050405020304" pitchFamily="18" charset="0"/>
                        </a:rPr>
                        <a:t>Установлен срок выполнения кадастровых работ на «бытовую недвижимость»</a:t>
                      </a:r>
                      <a:r>
                        <a:rPr lang="ru-RU" sz="1000" baseline="0" dirty="0">
                          <a:latin typeface="+mn-lt"/>
                          <a:cs typeface="Times New Roman" panose="02020603050405020304" pitchFamily="18" charset="0"/>
                        </a:rPr>
                        <a:t> </a:t>
                      </a:r>
                      <a:r>
                        <a:rPr lang="ru-RU" sz="1000" kern="1200" dirty="0">
                          <a:solidFill>
                            <a:schemeClr val="tx1"/>
                          </a:solidFill>
                          <a:latin typeface="+mn-lt"/>
                          <a:ea typeface="+mn-ea"/>
                          <a:cs typeface="Times New Roman" panose="02020603050405020304" pitchFamily="18" charset="0"/>
                        </a:rPr>
                        <a:t>(ЗУ для ИЖС, ведения ЛПХ, садоводства/огородничества, строительства гаражей, и расположенных на таких земельных участках ОН) – </a:t>
                      </a:r>
                      <a:r>
                        <a:rPr lang="ru-RU" sz="1000" b="1" kern="1200" dirty="0">
                          <a:solidFill>
                            <a:schemeClr val="tx1"/>
                          </a:solidFill>
                          <a:latin typeface="+mn-lt"/>
                          <a:ea typeface="+mn-ea"/>
                          <a:cs typeface="Times New Roman" panose="02020603050405020304" pitchFamily="18" charset="0"/>
                        </a:rPr>
                        <a:t>3 ДНЯ.</a:t>
                      </a:r>
                      <a:endParaRPr lang="ru-RU" sz="1000" dirty="0">
                        <a:latin typeface="+mn-lt"/>
                        <a:cs typeface="Times New Roman" panose="02020603050405020304" pitchFamily="18" charset="0"/>
                      </a:endParaRPr>
                    </a:p>
                    <a:p>
                      <a:pPr marL="0" indent="0" algn="ctr" defTabSz="685800" rtl="0" eaLnBrk="1" latinLnBrk="0" hangingPunct="1">
                        <a:lnSpc>
                          <a:spcPts val="900"/>
                        </a:lnSpc>
                        <a:spcBef>
                          <a:spcPts val="0"/>
                        </a:spcBef>
                        <a:spcAft>
                          <a:spcPts val="0"/>
                        </a:spcAft>
                      </a:pPr>
                      <a:r>
                        <a:rPr lang="ru-RU" sz="1000" kern="1200" dirty="0">
                          <a:solidFill>
                            <a:schemeClr val="tx1"/>
                          </a:solidFill>
                          <a:latin typeface="+mn-lt"/>
                          <a:ea typeface="+mn-ea"/>
                          <a:cs typeface="Times New Roman" panose="02020603050405020304" pitchFamily="18" charset="0"/>
                        </a:rPr>
                        <a:t>Сокращены сроки осуществления ГКУ и ГРП на «бытовую недвижимость»: </a:t>
                      </a:r>
                      <a:r>
                        <a:rPr lang="ru-RU" sz="1000" b="1" kern="1200" dirty="0">
                          <a:solidFill>
                            <a:schemeClr val="tx1"/>
                          </a:solidFill>
                          <a:latin typeface="+mn-lt"/>
                          <a:ea typeface="+mn-ea"/>
                          <a:cs typeface="Times New Roman" panose="02020603050405020304" pitchFamily="18" charset="0"/>
                        </a:rPr>
                        <a:t>3 ДНЯ и </a:t>
                      </a:r>
                      <a:r>
                        <a:rPr lang="ru-RU" sz="1000" kern="1200" dirty="0">
                          <a:solidFill>
                            <a:schemeClr val="tx1"/>
                          </a:solidFill>
                          <a:latin typeface="+mn-lt"/>
                          <a:ea typeface="+mn-ea"/>
                          <a:cs typeface="Times New Roman" panose="02020603050405020304" pitchFamily="18" charset="0"/>
                        </a:rPr>
                        <a:t> </a:t>
                      </a:r>
                      <a:r>
                        <a:rPr lang="ru-RU" sz="1000" b="1" kern="1200" dirty="0">
                          <a:solidFill>
                            <a:schemeClr val="tx1"/>
                          </a:solidFill>
                          <a:latin typeface="+mn-lt"/>
                          <a:ea typeface="+mn-ea"/>
                          <a:cs typeface="Times New Roman" panose="02020603050405020304" pitchFamily="18" charset="0"/>
                        </a:rPr>
                        <a:t>5 ДНЕЙ</a:t>
                      </a:r>
                      <a:r>
                        <a:rPr lang="ru-RU" sz="1000" kern="1200" dirty="0">
                          <a:solidFill>
                            <a:schemeClr val="tx1"/>
                          </a:solidFill>
                          <a:latin typeface="+mn-lt"/>
                          <a:ea typeface="+mn-ea"/>
                          <a:cs typeface="Times New Roman" panose="02020603050405020304" pitchFamily="18" charset="0"/>
                        </a:rPr>
                        <a:t> через МФЦ.</a:t>
                      </a:r>
                    </a:p>
                    <a:p>
                      <a:pPr indent="0" algn="ctr" defTabSz="685800" rtl="0" eaLnBrk="1" latinLnBrk="0" hangingPunct="1">
                        <a:lnSpc>
                          <a:spcPts val="900"/>
                        </a:lnSpc>
                        <a:spcBef>
                          <a:spcPts val="0"/>
                        </a:spcBef>
                        <a:spcAft>
                          <a:spcPts val="0"/>
                        </a:spcAft>
                        <a:buFontTx/>
                      </a:pPr>
                      <a:r>
                        <a:rPr lang="ru-RU" sz="1000" kern="1200" dirty="0">
                          <a:solidFill>
                            <a:schemeClr val="tx1"/>
                          </a:solidFill>
                          <a:latin typeface="+mn-lt"/>
                          <a:ea typeface="+mn-ea"/>
                          <a:cs typeface="Times New Roman" panose="02020603050405020304" pitchFamily="18" charset="0"/>
                        </a:rPr>
                        <a:t>Установлен порядок учтено-регистрационных</a:t>
                      </a:r>
                      <a:r>
                        <a:rPr lang="ru-RU" sz="1000" kern="1200" baseline="0" dirty="0">
                          <a:solidFill>
                            <a:schemeClr val="tx1"/>
                          </a:solidFill>
                          <a:latin typeface="+mn-lt"/>
                          <a:ea typeface="+mn-ea"/>
                          <a:cs typeface="Times New Roman" panose="02020603050405020304" pitchFamily="18" charset="0"/>
                        </a:rPr>
                        <a:t> действий </a:t>
                      </a:r>
                      <a:r>
                        <a:rPr lang="ru-RU" sz="1000" kern="1200" dirty="0">
                          <a:solidFill>
                            <a:schemeClr val="tx1"/>
                          </a:solidFill>
                          <a:latin typeface="+mn-lt"/>
                          <a:ea typeface="+mn-ea"/>
                          <a:cs typeface="Times New Roman" panose="02020603050405020304" pitchFamily="18" charset="0"/>
                        </a:rPr>
                        <a:t>при реконструкции части (участка) линейного объекта: допустимо определение местоположения на земельном участке и указание в техническом плане списка координат только в отношении такой части или участка.</a:t>
                      </a:r>
                    </a:p>
                    <a:p>
                      <a:pPr indent="0" algn="ctr" defTabSz="685800" rtl="0" eaLnBrk="1" latinLnBrk="0" hangingPunct="1">
                        <a:lnSpc>
                          <a:spcPts val="900"/>
                        </a:lnSpc>
                        <a:spcBef>
                          <a:spcPts val="0"/>
                        </a:spcBef>
                        <a:spcAft>
                          <a:spcPts val="0"/>
                        </a:spcAft>
                        <a:buFontTx/>
                      </a:pPr>
                      <a:r>
                        <a:rPr lang="ru-RU" sz="1000" kern="1200" dirty="0">
                          <a:solidFill>
                            <a:schemeClr val="tx1"/>
                          </a:solidFill>
                          <a:latin typeface="+mn-lt"/>
                          <a:ea typeface="+mn-ea"/>
                          <a:cs typeface="Times New Roman" panose="02020603050405020304" pitchFamily="18" charset="0"/>
                        </a:rPr>
                        <a:t>Регламентирован порядок учета изменений характеристик при капитальном ремонте.</a:t>
                      </a:r>
                    </a:p>
                    <a:p>
                      <a:pPr indent="0" algn="ctr" defTabSz="685800" rtl="0" eaLnBrk="1" latinLnBrk="0" hangingPunct="1">
                        <a:lnSpc>
                          <a:spcPts val="900"/>
                        </a:lnSpc>
                        <a:spcBef>
                          <a:spcPts val="0"/>
                        </a:spcBef>
                        <a:spcAft>
                          <a:spcPts val="0"/>
                        </a:spcAft>
                        <a:buFontTx/>
                      </a:pPr>
                      <a:r>
                        <a:rPr lang="ru-RU" sz="1000" kern="1200" dirty="0">
                          <a:solidFill>
                            <a:schemeClr val="tx1"/>
                          </a:solidFill>
                          <a:latin typeface="+mn-lt"/>
                          <a:ea typeface="+mn-ea"/>
                          <a:cs typeface="Times New Roman" panose="02020603050405020304" pitchFamily="18" charset="0"/>
                        </a:rPr>
                        <a:t>ГКУ и ГРП осуществляется в случае истечения срока договора аренды и безвозмездного пользования, если для строительства объекта, не требуется получения разрешения на строительство </a:t>
                      </a:r>
                      <a:br>
                        <a:rPr lang="ru-RU" sz="1000" kern="1200" dirty="0">
                          <a:solidFill>
                            <a:schemeClr val="tx1"/>
                          </a:solidFill>
                          <a:latin typeface="+mn-lt"/>
                          <a:ea typeface="+mn-ea"/>
                          <a:cs typeface="Times New Roman" panose="02020603050405020304" pitchFamily="18" charset="0"/>
                        </a:rPr>
                      </a:br>
                      <a:r>
                        <a:rPr lang="ru-RU" sz="1000" b="0" kern="1200" dirty="0">
                          <a:solidFill>
                            <a:schemeClr val="tx1"/>
                          </a:solidFill>
                          <a:latin typeface="+mn-lt"/>
                          <a:ea typeface="+mn-ea"/>
                          <a:cs typeface="Times New Roman" panose="02020603050405020304" pitchFamily="18" charset="0"/>
                        </a:rPr>
                        <a:t>и на момент окончания строительства такие договоры действовали </a:t>
                      </a:r>
                      <a:r>
                        <a:rPr lang="ru-RU" sz="1000" kern="1200" dirty="0">
                          <a:solidFill>
                            <a:schemeClr val="tx1"/>
                          </a:solidFill>
                          <a:latin typeface="+mn-lt"/>
                          <a:ea typeface="+mn-ea"/>
                          <a:cs typeface="Times New Roman" panose="02020603050405020304" pitchFamily="18" charset="0"/>
                        </a:rPr>
                        <a:t>(ФЗ № 124-ФЗ от 01.05.2022).</a:t>
                      </a:r>
                    </a:p>
                    <a:p>
                      <a:pPr marL="0" marR="0" lvl="0" indent="0" algn="ctr" defTabSz="685800" rtl="0" eaLnBrk="1" fontAlgn="auto" latinLnBrk="0" hangingPunct="1">
                        <a:lnSpc>
                          <a:spcPts val="900"/>
                        </a:lnSpc>
                        <a:spcBef>
                          <a:spcPts val="0"/>
                        </a:spcBef>
                        <a:spcAft>
                          <a:spcPts val="0"/>
                        </a:spcAft>
                        <a:buClrTx/>
                        <a:buSzTx/>
                        <a:buFontTx/>
                        <a:buNone/>
                        <a:tabLst/>
                        <a:defRPr/>
                      </a:pPr>
                      <a:r>
                        <a:rPr lang="ru-RU" sz="1000" kern="1200" dirty="0">
                          <a:solidFill>
                            <a:schemeClr val="tx1"/>
                          </a:solidFill>
                          <a:latin typeface="+mn-lt"/>
                          <a:ea typeface="+mn-ea"/>
                          <a:cs typeface="Times New Roman" panose="02020603050405020304" pitchFamily="18" charset="0"/>
                        </a:rPr>
                        <a:t>ГКУ и ГРП на объекты недвижимости, созданные до дня вступления в силу постановления Верховного Совета от 27.12.1991 № 3020-1, осуществляются на основании технического плана, подготовленного на основании декларации об объекте недвижимости.</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defTabSz="685800" rtl="0" eaLnBrk="1" latinLnBrk="0" hangingPunct="1">
                        <a:lnSpc>
                          <a:spcPts val="900"/>
                        </a:lnSpc>
                        <a:spcBef>
                          <a:spcPts val="0"/>
                        </a:spcBef>
                        <a:spcAft>
                          <a:spcPts val="0"/>
                        </a:spcAft>
                      </a:pPr>
                      <a:r>
                        <a:rPr lang="ru-RU" sz="1000" kern="1200" dirty="0">
                          <a:solidFill>
                            <a:schemeClr val="tx1"/>
                          </a:solidFill>
                          <a:latin typeface="+mn-lt"/>
                          <a:ea typeface="+mn-ea"/>
                          <a:cs typeface="Times New Roman" panose="02020603050405020304" pitchFamily="18" charset="0"/>
                        </a:rPr>
                        <a:t>- Ускорение введения в оборот «бытовой недвижимости».</a:t>
                      </a:r>
                    </a:p>
                    <a:p>
                      <a:pPr marL="0" indent="0" algn="ctr" defTabSz="685800" rtl="0" eaLnBrk="1" latinLnBrk="0" hangingPunct="1">
                        <a:lnSpc>
                          <a:spcPts val="900"/>
                        </a:lnSpc>
                        <a:spcBef>
                          <a:spcPts val="0"/>
                        </a:spcBef>
                        <a:spcAft>
                          <a:spcPts val="0"/>
                        </a:spcAft>
                      </a:pPr>
                      <a:r>
                        <a:rPr lang="ru-RU" sz="1000" kern="1200" dirty="0">
                          <a:solidFill>
                            <a:schemeClr val="tx1"/>
                          </a:solidFill>
                          <a:latin typeface="+mn-lt"/>
                          <a:ea typeface="+mn-ea"/>
                          <a:cs typeface="Times New Roman" panose="02020603050405020304" pitchFamily="18" charset="0"/>
                        </a:rPr>
                        <a:t>- Повышение удовлетворенности качеством государственных</a:t>
                      </a:r>
                      <a:r>
                        <a:rPr lang="ru-RU" sz="1000" kern="1200" baseline="0" dirty="0">
                          <a:solidFill>
                            <a:schemeClr val="tx1"/>
                          </a:solidFill>
                          <a:latin typeface="+mn-lt"/>
                          <a:ea typeface="+mn-ea"/>
                          <a:cs typeface="Times New Roman" panose="02020603050405020304" pitchFamily="18" charset="0"/>
                        </a:rPr>
                        <a:t> услуг со стороны граждан.</a:t>
                      </a:r>
                      <a:endParaRPr lang="ru-RU" sz="1000" kern="1200" dirty="0">
                        <a:solidFill>
                          <a:schemeClr val="tx1"/>
                        </a:solidFill>
                        <a:latin typeface="+mn-lt"/>
                        <a:ea typeface="+mn-ea"/>
                        <a:cs typeface="Times New Roman" panose="02020603050405020304" pitchFamily="18" charset="0"/>
                      </a:endParaRPr>
                    </a:p>
                    <a:p>
                      <a:pPr marL="0" indent="0" algn="ctr" defTabSz="685800" rtl="0" eaLnBrk="1" latinLnBrk="0" hangingPunct="1">
                        <a:lnSpc>
                          <a:spcPts val="900"/>
                        </a:lnSpc>
                        <a:spcBef>
                          <a:spcPts val="0"/>
                        </a:spcBef>
                        <a:spcAft>
                          <a:spcPts val="0"/>
                        </a:spcAft>
                      </a:pPr>
                      <a:r>
                        <a:rPr lang="ru-RU" sz="1000" kern="1200" dirty="0">
                          <a:solidFill>
                            <a:schemeClr val="tx1"/>
                          </a:solidFill>
                          <a:latin typeface="+mn-lt"/>
                          <a:ea typeface="+mn-ea"/>
                          <a:cs typeface="Times New Roman" panose="02020603050405020304" pitchFamily="18" charset="0"/>
                        </a:rPr>
                        <a:t>- Снижены затраты застройщиков.</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319436484"/>
                  </a:ext>
                </a:extLst>
              </a:tr>
            </a:tbl>
          </a:graphicData>
        </a:graphic>
      </p:graphicFrame>
    </p:spTree>
    <p:extLst>
      <p:ext uri="{BB962C8B-B14F-4D97-AF65-F5344CB8AC3E}">
        <p14:creationId xmlns:p14="http://schemas.microsoft.com/office/powerpoint/2010/main" val="401737316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39F09F66-1085-4855-8DC5-F9637EFDA1FB}"/>
              </a:ext>
            </a:extLst>
          </p:cNvPr>
          <p:cNvSpPr>
            <a:spLocks noGrp="1"/>
          </p:cNvSpPr>
          <p:nvPr>
            <p:ph type="title"/>
          </p:nvPr>
        </p:nvSpPr>
        <p:spPr>
          <a:xfrm>
            <a:off x="533441" y="22861"/>
            <a:ext cx="8517309" cy="619124"/>
          </a:xfrm>
        </p:spPr>
        <p:txBody>
          <a:bodyPr>
            <a:noAutofit/>
          </a:bodyPr>
          <a:lstStyle/>
          <a:p>
            <a:pPr algn="ctr"/>
            <a:r>
              <a:rPr lang="ru-RU" dirty="0"/>
              <a:t>Изменения в законодательстве Российской Федерации о регистрации </a:t>
            </a:r>
            <a:br>
              <a:rPr lang="ru-RU" dirty="0"/>
            </a:br>
            <a:r>
              <a:rPr lang="ru-RU" dirty="0"/>
              <a:t>недвижимости по итогам 2022 г.</a:t>
            </a:r>
            <a:endParaRPr lang="ru-RU" sz="1500" dirty="0"/>
          </a:p>
        </p:txBody>
      </p:sp>
      <p:sp>
        <p:nvSpPr>
          <p:cNvPr id="40" name="Slide Number Placeholder 6">
            <a:extLst>
              <a:ext uri="{FF2B5EF4-FFF2-40B4-BE49-F238E27FC236}">
                <a16:creationId xmlns="" xmlns:a16="http://schemas.microsoft.com/office/drawing/2014/main" id="{49AA9F89-8FE7-453C-8FBE-FAF4AE20A961}"/>
              </a:ext>
            </a:extLst>
          </p:cNvPr>
          <p:cNvSpPr>
            <a:spLocks noGrp="1"/>
          </p:cNvSpPr>
          <p:nvPr>
            <p:ph type="sldNum" sz="quarter" idx="10"/>
          </p:nvPr>
        </p:nvSpPr>
        <p:spPr bwMode="auto">
          <a:xfrm>
            <a:off x="5998104" y="4778375"/>
            <a:ext cx="2743200" cy="365125"/>
          </a:xfrm>
        </p:spPr>
        <p:txBody>
          <a:bodyPr/>
          <a:lstStyle/>
          <a:p>
            <a:pPr marL="0" marR="0" lvl="0" indent="0" algn="r" defTabSz="349261" rtl="0" eaLnBrk="1" fontAlgn="auto" latinLnBrk="0" hangingPunct="1">
              <a:lnSpc>
                <a:spcPct val="100000"/>
              </a:lnSpc>
              <a:spcBef>
                <a:spcPts val="0"/>
              </a:spcBef>
              <a:spcAft>
                <a:spcPts val="0"/>
              </a:spcAft>
              <a:buClrTx/>
              <a:buSzTx/>
              <a:buFontTx/>
              <a:buNone/>
              <a:tabLst/>
              <a:defRPr/>
            </a:pPr>
            <a:fld id="{35ACA335-37F7-42C7-872A-92C3D7072F89}" type="slidenum">
              <a:rPr kumimoji="0" lang="ru-RU" sz="1050" b="1" i="0" u="none" strike="noStrike" kern="1200" cap="none" spc="0" normalizeH="0" baseline="0" noProof="0" smtClean="0">
                <a:ln>
                  <a:noFill/>
                </a:ln>
                <a:solidFill>
                  <a:srgbClr val="FFFFFF"/>
                </a:solidFill>
                <a:effectLst/>
                <a:uLnTx/>
                <a:uFillTx/>
                <a:latin typeface="Arial"/>
                <a:ea typeface="+mn-ea"/>
                <a:cs typeface="+mn-cs"/>
              </a:rPr>
              <a:pPr marL="0" marR="0" lvl="0" indent="0" algn="r" defTabSz="349261" rtl="0" eaLnBrk="1" fontAlgn="auto" latinLnBrk="0" hangingPunct="1">
                <a:lnSpc>
                  <a:spcPct val="100000"/>
                </a:lnSpc>
                <a:spcBef>
                  <a:spcPts val="0"/>
                </a:spcBef>
                <a:spcAft>
                  <a:spcPts val="0"/>
                </a:spcAft>
                <a:buClrTx/>
                <a:buSzTx/>
                <a:buFontTx/>
                <a:buNone/>
                <a:tabLst/>
                <a:defRPr/>
              </a:pPr>
              <a:t>11</a:t>
            </a:fld>
            <a:endParaRPr kumimoji="0" lang="ru-RU" sz="1050" b="1" i="0" u="none" strike="noStrike" kern="1200" cap="none" spc="0" normalizeH="0" baseline="0" noProof="0" dirty="0">
              <a:ln>
                <a:noFill/>
              </a:ln>
              <a:solidFill>
                <a:srgbClr val="FFFFFF"/>
              </a:solidFill>
              <a:effectLst/>
              <a:uLnTx/>
              <a:uFillTx/>
              <a:latin typeface="Arial"/>
              <a:ea typeface="+mn-ea"/>
              <a:cs typeface="+mn-cs"/>
            </a:endParaRPr>
          </a:p>
        </p:txBody>
      </p:sp>
      <p:sp>
        <p:nvSpPr>
          <p:cNvPr id="2" name="Скругленный прямоугольник 1">
            <a:extLst>
              <a:ext uri="{FF2B5EF4-FFF2-40B4-BE49-F238E27FC236}">
                <a16:creationId xmlns="" xmlns:a16="http://schemas.microsoft.com/office/drawing/2014/main" id="{8EE32405-F3A9-4E48-BFCD-1D38B0919076}"/>
              </a:ext>
            </a:extLst>
          </p:cNvPr>
          <p:cNvSpPr/>
          <p:nvPr/>
        </p:nvSpPr>
        <p:spPr>
          <a:xfrm>
            <a:off x="891252" y="809319"/>
            <a:ext cx="1678328" cy="514209"/>
          </a:xfrm>
          <a:prstGeom prst="roundRect">
            <a:avLst/>
          </a:prstGeom>
          <a:solidFill>
            <a:srgbClr val="1890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5" name="Скругленный прямоугольник 74">
            <a:extLst>
              <a:ext uri="{FF2B5EF4-FFF2-40B4-BE49-F238E27FC236}">
                <a16:creationId xmlns="" xmlns:a16="http://schemas.microsoft.com/office/drawing/2014/main" id="{C62CC7CE-93ED-2CA2-4A69-B2023875A0C1}"/>
              </a:ext>
            </a:extLst>
          </p:cNvPr>
          <p:cNvSpPr/>
          <p:nvPr/>
        </p:nvSpPr>
        <p:spPr>
          <a:xfrm>
            <a:off x="3900670" y="809319"/>
            <a:ext cx="1504708" cy="514209"/>
          </a:xfrm>
          <a:prstGeom prst="roundRect">
            <a:avLst/>
          </a:prstGeom>
          <a:solidFill>
            <a:srgbClr val="1890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9" name="Скругленный прямоугольник 78">
            <a:extLst>
              <a:ext uri="{FF2B5EF4-FFF2-40B4-BE49-F238E27FC236}">
                <a16:creationId xmlns="" xmlns:a16="http://schemas.microsoft.com/office/drawing/2014/main" id="{410033BD-75B3-11A7-E662-601CFB608AAA}"/>
              </a:ext>
            </a:extLst>
          </p:cNvPr>
          <p:cNvSpPr/>
          <p:nvPr/>
        </p:nvSpPr>
        <p:spPr>
          <a:xfrm>
            <a:off x="6832994" y="815888"/>
            <a:ext cx="2257386" cy="514209"/>
          </a:xfrm>
          <a:prstGeom prst="roundRect">
            <a:avLst/>
          </a:prstGeom>
          <a:solidFill>
            <a:srgbClr val="1890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p:nvSpPr>
        <p:spPr>
          <a:xfrm>
            <a:off x="1572419" y="919760"/>
            <a:ext cx="854931" cy="306467"/>
          </a:xfrm>
          <a:prstGeom prst="roundRect">
            <a:avLst/>
          </a:prstGeom>
          <a:noFill/>
          <a:ln w="28575">
            <a:noFill/>
          </a:ln>
        </p:spPr>
        <p:txBody>
          <a:bodyPr wrap="square">
            <a:spAutoFit/>
          </a:bodyPr>
          <a:lstStyle/>
          <a:p>
            <a:pPr marL="0" marR="0" lvl="0" indent="0" algn="l" defTabSz="349261" rtl="0" eaLnBrk="1" fontAlgn="auto" latinLnBrk="0" hangingPunct="1">
              <a:lnSpc>
                <a:spcPct val="100000"/>
              </a:lnSpc>
              <a:spcBef>
                <a:spcPts val="0"/>
              </a:spcBef>
              <a:spcAft>
                <a:spcPts val="0"/>
              </a:spcAft>
              <a:buClrTx/>
              <a:buSzTx/>
              <a:buFontTx/>
              <a:buNone/>
              <a:tabLst/>
              <a:defRPr/>
            </a:pPr>
            <a:r>
              <a:rPr kumimoji="0" lang="ru-RU" sz="1200" b="1" i="0" u="none" strike="noStrike" kern="1200" cap="none" spc="0" normalizeH="0" baseline="0" noProof="0" dirty="0">
                <a:ln>
                  <a:noFill/>
                </a:ln>
                <a:solidFill>
                  <a:schemeClr val="bg1"/>
                </a:solidFill>
                <a:effectLst/>
                <a:uLnTx/>
                <a:uFillTx/>
                <a:latin typeface="Arial"/>
                <a:ea typeface="Times New Roman" panose="02020603050405020304" pitchFamily="18" charset="0"/>
                <a:cs typeface="Arial" panose="020B0604020202020204" pitchFamily="34" charset="0"/>
              </a:rPr>
              <a:t>БЫЛО</a:t>
            </a:r>
            <a:endParaRPr kumimoji="0" lang="ru-RU" sz="1200" b="1" i="0" u="none" strike="noStrike" kern="1200" cap="none" spc="0" normalizeH="0" baseline="0" noProof="0" dirty="0">
              <a:ln>
                <a:noFill/>
              </a:ln>
              <a:solidFill>
                <a:schemeClr val="bg1"/>
              </a:solidFill>
              <a:effectLst/>
              <a:uLnTx/>
              <a:uFillTx/>
              <a:latin typeface="Arial"/>
              <a:ea typeface="+mn-ea"/>
              <a:cs typeface="Arial" panose="020B0604020202020204" pitchFamily="34" charset="0"/>
            </a:endParaRPr>
          </a:p>
        </p:txBody>
      </p:sp>
      <p:sp>
        <p:nvSpPr>
          <p:cNvPr id="30" name="Прямоугольник 29"/>
          <p:cNvSpPr/>
          <p:nvPr/>
        </p:nvSpPr>
        <p:spPr>
          <a:xfrm>
            <a:off x="4528028" y="919760"/>
            <a:ext cx="1013635" cy="306467"/>
          </a:xfrm>
          <a:prstGeom prst="roundRect">
            <a:avLst/>
          </a:prstGeom>
          <a:noFill/>
          <a:ln w="28575">
            <a:noFill/>
          </a:ln>
        </p:spPr>
        <p:txBody>
          <a:bodyPr wrap="square">
            <a:spAutoFit/>
          </a:bodyPr>
          <a:lstStyle/>
          <a:p>
            <a:pPr marL="0" marR="0" lvl="0" indent="0" algn="l" defTabSz="349261" rtl="0" eaLnBrk="1" fontAlgn="auto" latinLnBrk="0" hangingPunct="1">
              <a:lnSpc>
                <a:spcPct val="100000"/>
              </a:lnSpc>
              <a:spcBef>
                <a:spcPts val="0"/>
              </a:spcBef>
              <a:spcAft>
                <a:spcPts val="0"/>
              </a:spcAft>
              <a:buClrTx/>
              <a:buSzTx/>
              <a:buFontTx/>
              <a:buNone/>
              <a:tabLst/>
              <a:defRPr/>
            </a:pPr>
            <a:r>
              <a:rPr kumimoji="0" lang="ru-RU" sz="1200" b="1" i="0" u="none" strike="noStrike" kern="1200" cap="none" spc="0" normalizeH="0" baseline="0" noProof="0" dirty="0">
                <a:ln>
                  <a:noFill/>
                </a:ln>
                <a:solidFill>
                  <a:schemeClr val="bg1"/>
                </a:solidFill>
                <a:effectLst/>
                <a:uLnTx/>
                <a:uFillTx/>
                <a:latin typeface="Arial"/>
                <a:ea typeface="Times New Roman" panose="02020603050405020304" pitchFamily="18" charset="0"/>
                <a:cs typeface="Arial" panose="020B0604020202020204" pitchFamily="34" charset="0"/>
              </a:rPr>
              <a:t>СТАЛО</a:t>
            </a:r>
            <a:endParaRPr kumimoji="0" lang="ru-RU" sz="1200" b="1" i="0" u="none" strike="noStrike" kern="1200" cap="none" spc="0" normalizeH="0" baseline="0" noProof="0" dirty="0">
              <a:ln>
                <a:noFill/>
              </a:ln>
              <a:solidFill>
                <a:schemeClr val="bg1"/>
              </a:solidFill>
              <a:effectLst/>
              <a:uLnTx/>
              <a:uFillTx/>
              <a:latin typeface="Arial"/>
              <a:ea typeface="+mn-ea"/>
              <a:cs typeface="Arial" panose="020B0604020202020204" pitchFamily="34" charset="0"/>
            </a:endParaRPr>
          </a:p>
        </p:txBody>
      </p:sp>
      <p:sp>
        <p:nvSpPr>
          <p:cNvPr id="59" name="Прямоугольник 29">
            <a:extLst>
              <a:ext uri="{FF2B5EF4-FFF2-40B4-BE49-F238E27FC236}">
                <a16:creationId xmlns="" xmlns:a16="http://schemas.microsoft.com/office/drawing/2014/main" id="{C30E7A41-5720-E9B3-7C76-4BE41AE2B33C}"/>
              </a:ext>
            </a:extLst>
          </p:cNvPr>
          <p:cNvSpPr/>
          <p:nvPr/>
        </p:nvSpPr>
        <p:spPr>
          <a:xfrm>
            <a:off x="7318107" y="839702"/>
            <a:ext cx="1732642" cy="476726"/>
          </a:xfrm>
          <a:prstGeom prst="roundRect">
            <a:avLst/>
          </a:prstGeom>
          <a:noFill/>
          <a:ln w="28575">
            <a:noFill/>
          </a:ln>
        </p:spPr>
        <p:txBody>
          <a:bodyPr wrap="square">
            <a:spAutoFit/>
          </a:bodyPr>
          <a:lstStyle/>
          <a:p>
            <a:pPr marL="0" marR="0" lvl="0" indent="0" algn="l" defTabSz="349261" rtl="0" eaLnBrk="1" fontAlgn="auto" latinLnBrk="0" hangingPunct="1">
              <a:lnSpc>
                <a:spcPct val="100000"/>
              </a:lnSpc>
              <a:spcBef>
                <a:spcPts val="0"/>
              </a:spcBef>
              <a:spcAft>
                <a:spcPts val="0"/>
              </a:spcAft>
              <a:buClrTx/>
              <a:buSzTx/>
              <a:buFontTx/>
              <a:buNone/>
              <a:tabLst/>
              <a:defRPr/>
            </a:pPr>
            <a:r>
              <a:rPr kumimoji="0" lang="ru-RU" sz="1100" b="1" i="0" u="none" strike="noStrike" kern="1200" cap="none" spc="0" normalizeH="0" baseline="0" noProof="0" dirty="0">
                <a:ln>
                  <a:noFill/>
                </a:ln>
                <a:solidFill>
                  <a:schemeClr val="bg1"/>
                </a:solidFill>
                <a:effectLst/>
                <a:uLnTx/>
                <a:uFillTx/>
                <a:latin typeface="Arial"/>
                <a:ea typeface="+mn-ea"/>
                <a:cs typeface="Arial" panose="020B0604020202020204" pitchFamily="34" charset="0"/>
              </a:rPr>
              <a:t>СОЦИАЛЬНО-ЗНАЧИМЫЙ ЭФФЕКТ</a:t>
            </a:r>
          </a:p>
        </p:txBody>
      </p:sp>
      <p:pic>
        <p:nvPicPr>
          <p:cNvPr id="81" name="Graphic 285">
            <a:extLst>
              <a:ext uri="{FF2B5EF4-FFF2-40B4-BE49-F238E27FC236}">
                <a16:creationId xmlns="" xmlns:a16="http://schemas.microsoft.com/office/drawing/2014/main" id="{3C0CAB6F-6988-D781-FA46-2A2DC167416F}"/>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1163106" y="863280"/>
            <a:ext cx="348116" cy="348116"/>
          </a:xfrm>
          <a:prstGeom prst="rect">
            <a:avLst/>
          </a:prstGeom>
          <a:effectLst>
            <a:outerShdw blurRad="50800" dist="38100" dir="2700000" algn="tl" rotWithShape="0">
              <a:prstClr val="black">
                <a:alpha val="7000"/>
              </a:prstClr>
            </a:outerShdw>
          </a:effectLst>
        </p:spPr>
      </p:pic>
      <p:pic>
        <p:nvPicPr>
          <p:cNvPr id="82" name="Graphic 381">
            <a:extLst>
              <a:ext uri="{FF2B5EF4-FFF2-40B4-BE49-F238E27FC236}">
                <a16:creationId xmlns="" xmlns:a16="http://schemas.microsoft.com/office/drawing/2014/main" id="{EC9DFA82-EE2C-4CE7-C47F-25DAB94C36F3}"/>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4146798" y="874691"/>
            <a:ext cx="320022" cy="363414"/>
          </a:xfrm>
          <a:prstGeom prst="rect">
            <a:avLst/>
          </a:prstGeom>
          <a:effectLst>
            <a:outerShdw blurRad="50800" dist="38100" dir="2700000" algn="tl" rotWithShape="0">
              <a:prstClr val="black">
                <a:alpha val="7000"/>
              </a:prstClr>
            </a:outerShdw>
          </a:effectLst>
        </p:spPr>
      </p:pic>
      <p:pic>
        <p:nvPicPr>
          <p:cNvPr id="83" name="Graphic 377">
            <a:extLst>
              <a:ext uri="{FF2B5EF4-FFF2-40B4-BE49-F238E27FC236}">
                <a16:creationId xmlns="" xmlns:a16="http://schemas.microsoft.com/office/drawing/2014/main" id="{C303A3F4-27B0-F8A3-851F-D616AF1224E9}"/>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6953385" y="851523"/>
            <a:ext cx="416319" cy="409750"/>
          </a:xfrm>
          <a:prstGeom prst="rect">
            <a:avLst/>
          </a:prstGeom>
          <a:effectLst>
            <a:outerShdw blurRad="50800" dist="38100" dir="2700000" algn="tl" rotWithShape="0">
              <a:prstClr val="black">
                <a:alpha val="7000"/>
              </a:prstClr>
            </a:outerShdw>
          </a:effectLst>
        </p:spPr>
      </p:pic>
      <p:graphicFrame>
        <p:nvGraphicFramePr>
          <p:cNvPr id="5" name="Таблица 4"/>
          <p:cNvGraphicFramePr>
            <a:graphicFrameLocks noGrp="1"/>
          </p:cNvGraphicFramePr>
          <p:nvPr>
            <p:extLst>
              <p:ext uri="{D42A27DB-BD31-4B8C-83A1-F6EECF244321}">
                <p14:modId xmlns:p14="http://schemas.microsoft.com/office/powerpoint/2010/main" val="2859753929"/>
              </p:ext>
            </p:extLst>
          </p:nvPr>
        </p:nvGraphicFramePr>
        <p:xfrm>
          <a:off x="106796" y="1462969"/>
          <a:ext cx="8983584" cy="2606040"/>
        </p:xfrm>
        <a:graphic>
          <a:graphicData uri="http://schemas.openxmlformats.org/drawingml/2006/table">
            <a:tbl>
              <a:tblPr firstRow="1" bandRow="1">
                <a:tableStyleId>{2D5ABB26-0587-4C30-8999-92F81FD0307C}</a:tableStyleId>
              </a:tblPr>
              <a:tblGrid>
                <a:gridCol w="364432">
                  <a:extLst>
                    <a:ext uri="{9D8B030D-6E8A-4147-A177-3AD203B41FA5}">
                      <a16:colId xmlns="" xmlns:a16="http://schemas.microsoft.com/office/drawing/2014/main" val="2994255182"/>
                    </a:ext>
                  </a:extLst>
                </a:gridCol>
                <a:gridCol w="2323178">
                  <a:extLst>
                    <a:ext uri="{9D8B030D-6E8A-4147-A177-3AD203B41FA5}">
                      <a16:colId xmlns="" xmlns:a16="http://schemas.microsoft.com/office/drawing/2014/main" val="620969615"/>
                    </a:ext>
                  </a:extLst>
                </a:gridCol>
                <a:gridCol w="4016415">
                  <a:extLst>
                    <a:ext uri="{9D8B030D-6E8A-4147-A177-3AD203B41FA5}">
                      <a16:colId xmlns="" xmlns:a16="http://schemas.microsoft.com/office/drawing/2014/main" val="1396959813"/>
                    </a:ext>
                  </a:extLst>
                </a:gridCol>
                <a:gridCol w="2279559">
                  <a:extLst>
                    <a:ext uri="{9D8B030D-6E8A-4147-A177-3AD203B41FA5}">
                      <a16:colId xmlns="" xmlns:a16="http://schemas.microsoft.com/office/drawing/2014/main" val="261090574"/>
                    </a:ext>
                  </a:extLst>
                </a:gridCol>
              </a:tblGrid>
              <a:tr h="2316800">
                <a:tc>
                  <a:txBody>
                    <a:bodyPr/>
                    <a:lstStyle/>
                    <a:p>
                      <a:pPr marL="0" indent="0" algn="ctr">
                        <a:lnSpc>
                          <a:spcPts val="900"/>
                        </a:lnSpc>
                        <a:spcBef>
                          <a:spcPts val="0"/>
                        </a:spcBef>
                        <a:spcAft>
                          <a:spcPts val="0"/>
                        </a:spcAft>
                      </a:pPr>
                      <a:r>
                        <a:rPr lang="ru-RU" sz="1000" dirty="0">
                          <a:latin typeface="+mn-lt"/>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defTabSz="685800" rtl="0" eaLnBrk="1" latinLnBrk="0" hangingPunct="1">
                        <a:lnSpc>
                          <a:spcPts val="900"/>
                        </a:lnSpc>
                        <a:spcBef>
                          <a:spcPts val="0"/>
                        </a:spcBef>
                        <a:spcAft>
                          <a:spcPts val="0"/>
                        </a:spcAft>
                        <a:buFontTx/>
                        <a:buNone/>
                      </a:pPr>
                      <a:r>
                        <a:rPr lang="ru-RU" sz="1000" kern="1200" baseline="0" dirty="0">
                          <a:solidFill>
                            <a:schemeClr val="tx1"/>
                          </a:solidFill>
                          <a:latin typeface="+mn-lt"/>
                          <a:ea typeface="+mn-ea"/>
                          <a:cs typeface="Times New Roman" panose="02020603050405020304" pitchFamily="18" charset="0"/>
                        </a:rPr>
                        <a:t>Т</a:t>
                      </a:r>
                      <a:r>
                        <a:rPr lang="ru-RU" sz="1000" kern="1200" dirty="0">
                          <a:solidFill>
                            <a:schemeClr val="tx1"/>
                          </a:solidFill>
                          <a:latin typeface="+mn-lt"/>
                          <a:ea typeface="+mn-ea"/>
                          <a:cs typeface="Times New Roman" panose="02020603050405020304" pitchFamily="18" charset="0"/>
                        </a:rPr>
                        <a:t>ребования к подготовке межевого плана не обеспечивали возможность подготовки межевого плана в соответствии с действующими положениями федеральных законов.</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defTabSz="685800" rtl="0" eaLnBrk="1" latinLnBrk="0" hangingPunct="1">
                        <a:lnSpc>
                          <a:spcPts val="900"/>
                        </a:lnSpc>
                        <a:spcBef>
                          <a:spcPts val="0"/>
                        </a:spcBef>
                        <a:spcAft>
                          <a:spcPts val="0"/>
                        </a:spcAft>
                      </a:pPr>
                      <a:r>
                        <a:rPr lang="ru-RU" sz="1000" b="1" kern="1200" dirty="0">
                          <a:solidFill>
                            <a:schemeClr val="tx1"/>
                          </a:solidFill>
                          <a:latin typeface="+mn-lt"/>
                          <a:ea typeface="+mn-ea"/>
                          <a:cs typeface="Times New Roman" panose="02020603050405020304" pitchFamily="18" charset="0"/>
                        </a:rPr>
                        <a:t>Новый межевой план:</a:t>
                      </a:r>
                    </a:p>
                    <a:p>
                      <a:pPr marL="0" indent="0" algn="ctr" defTabSz="685800" rtl="0" eaLnBrk="1" latinLnBrk="0" hangingPunct="1">
                        <a:lnSpc>
                          <a:spcPts val="900"/>
                        </a:lnSpc>
                        <a:spcBef>
                          <a:spcPts val="0"/>
                        </a:spcBef>
                        <a:spcAft>
                          <a:spcPts val="0"/>
                        </a:spcAft>
                      </a:pPr>
                      <a:r>
                        <a:rPr lang="ru-RU" sz="1000" kern="1200" dirty="0">
                          <a:solidFill>
                            <a:schemeClr val="tx1"/>
                          </a:solidFill>
                          <a:latin typeface="+mn-lt"/>
                          <a:ea typeface="+mn-ea"/>
                          <a:cs typeface="Times New Roman" panose="02020603050405020304" pitchFamily="18" charset="0"/>
                        </a:rPr>
                        <a:t>-</a:t>
                      </a:r>
                      <a:r>
                        <a:rPr lang="ru-RU" sz="1000" kern="1200" baseline="0" dirty="0">
                          <a:solidFill>
                            <a:schemeClr val="tx1"/>
                          </a:solidFill>
                          <a:latin typeface="+mn-lt"/>
                          <a:ea typeface="+mn-ea"/>
                          <a:cs typeface="Times New Roman" panose="02020603050405020304" pitchFamily="18" charset="0"/>
                        </a:rPr>
                        <a:t> у</a:t>
                      </a:r>
                      <a:r>
                        <a:rPr lang="ru-RU" sz="1000" kern="1200" dirty="0">
                          <a:solidFill>
                            <a:schemeClr val="tx1"/>
                          </a:solidFill>
                          <a:latin typeface="+mn-lt"/>
                          <a:ea typeface="+mn-ea"/>
                          <a:cs typeface="Times New Roman" panose="02020603050405020304" pitchFamily="18" charset="0"/>
                        </a:rPr>
                        <a:t>становлена возможность проведения согласования местоположения границ земельных участков в электронном виде;</a:t>
                      </a:r>
                    </a:p>
                    <a:p>
                      <a:pPr marL="0" indent="0" algn="ctr" defTabSz="685800" rtl="0" eaLnBrk="1" latinLnBrk="0" hangingPunct="1">
                        <a:lnSpc>
                          <a:spcPts val="900"/>
                        </a:lnSpc>
                        <a:spcBef>
                          <a:spcPts val="0"/>
                        </a:spcBef>
                        <a:spcAft>
                          <a:spcPts val="0"/>
                        </a:spcAft>
                      </a:pPr>
                      <a:r>
                        <a:rPr lang="ru-RU" sz="1000" kern="1200" dirty="0">
                          <a:solidFill>
                            <a:schemeClr val="tx1"/>
                          </a:solidFill>
                          <a:latin typeface="+mn-lt"/>
                          <a:ea typeface="+mn-ea"/>
                          <a:cs typeface="Times New Roman" panose="02020603050405020304" pitchFamily="18" charset="0"/>
                        </a:rPr>
                        <a:t>- определены случаи, при которых допускается подготовка межевого плана в связи с образованием земельных участков без выполнения кадастровых работ по предварительному уточнению местоположения границ исходного земельного участка;</a:t>
                      </a:r>
                    </a:p>
                    <a:p>
                      <a:pPr marL="0" indent="0" algn="ctr" defTabSz="685800" rtl="0" eaLnBrk="1" latinLnBrk="0" hangingPunct="1">
                        <a:lnSpc>
                          <a:spcPts val="900"/>
                        </a:lnSpc>
                        <a:spcBef>
                          <a:spcPts val="0"/>
                        </a:spcBef>
                        <a:spcAft>
                          <a:spcPts val="0"/>
                        </a:spcAft>
                        <a:buFontTx/>
                        <a:buNone/>
                      </a:pPr>
                      <a:r>
                        <a:rPr lang="ru-RU" sz="1000" kern="1200" dirty="0">
                          <a:solidFill>
                            <a:schemeClr val="tx1"/>
                          </a:solidFill>
                          <a:latin typeface="+mn-lt"/>
                          <a:ea typeface="+mn-ea"/>
                          <a:cs typeface="Times New Roman" panose="02020603050405020304" pitchFamily="18" charset="0"/>
                        </a:rPr>
                        <a:t>-</a:t>
                      </a:r>
                      <a:r>
                        <a:rPr lang="ru-RU" sz="1000" kern="1200" baseline="0" dirty="0">
                          <a:solidFill>
                            <a:schemeClr val="tx1"/>
                          </a:solidFill>
                          <a:latin typeface="+mn-lt"/>
                          <a:ea typeface="+mn-ea"/>
                          <a:cs typeface="Times New Roman" panose="02020603050405020304" pitchFamily="18" charset="0"/>
                        </a:rPr>
                        <a:t> </a:t>
                      </a:r>
                      <a:r>
                        <a:rPr lang="ru-RU" sz="1000" kern="1200" dirty="0">
                          <a:solidFill>
                            <a:schemeClr val="tx1"/>
                          </a:solidFill>
                          <a:latin typeface="+mn-lt"/>
                          <a:ea typeface="+mn-ea"/>
                          <a:cs typeface="Times New Roman" panose="02020603050405020304" pitchFamily="18" charset="0"/>
                        </a:rPr>
                        <a:t>установлена возможность подготовки одного межевого плана в отношении смежных и несмежных земельных участков для осуществления государственного кадастрового учета нескольких земельных участков на основании одного заявления, в том числе в связи с исправлением ошибок</a:t>
                      </a:r>
                    </a:p>
                    <a:p>
                      <a:pPr marL="0" marR="0" indent="0" algn="ctr" defTabSz="685800" rtl="0" eaLnBrk="1" fontAlgn="auto" latinLnBrk="0" hangingPunct="1">
                        <a:lnSpc>
                          <a:spcPts val="900"/>
                        </a:lnSpc>
                        <a:spcBef>
                          <a:spcPts val="0"/>
                        </a:spcBef>
                        <a:spcAft>
                          <a:spcPts val="0"/>
                        </a:spcAft>
                        <a:buClrTx/>
                        <a:buSzTx/>
                        <a:buFontTx/>
                        <a:buChar char="-"/>
                        <a:tabLst/>
                        <a:defRPr/>
                      </a:pPr>
                      <a:r>
                        <a:rPr lang="ru-RU" sz="1000" kern="1200" dirty="0">
                          <a:solidFill>
                            <a:schemeClr val="tx1"/>
                          </a:solidFill>
                          <a:latin typeface="+mn-lt"/>
                          <a:ea typeface="+mn-ea"/>
                          <a:cs typeface="Times New Roman" panose="02020603050405020304" pitchFamily="18" charset="0"/>
                        </a:rPr>
                        <a:t> обобщен перечень документов, подтверждающих существование границ земельных участков на местности 15 лет и более при уточнении их местоположения, а также упрощен порядок уточнения местоположения границ земельного участка в отсутствие документов, необходимых для определения его границ.</a:t>
                      </a:r>
                    </a:p>
                    <a:p>
                      <a:pPr marL="0" indent="0" algn="ctr" defTabSz="685800" rtl="0" eaLnBrk="1" latinLnBrk="0" hangingPunct="1">
                        <a:lnSpc>
                          <a:spcPts val="900"/>
                        </a:lnSpc>
                        <a:spcBef>
                          <a:spcPts val="0"/>
                        </a:spcBef>
                        <a:spcAft>
                          <a:spcPts val="0"/>
                        </a:spcAft>
                      </a:pPr>
                      <a:endParaRPr lang="ru-RU" sz="1000" kern="1200" dirty="0">
                        <a:solidFill>
                          <a:schemeClr val="tx1"/>
                        </a:solidFill>
                        <a:latin typeface="+mn-lt"/>
                        <a:ea typeface="+mn-ea"/>
                        <a:cs typeface="Times New Roman" panose="02020603050405020304" pitchFamily="18" charset="0"/>
                      </a:endParaRPr>
                    </a:p>
                    <a:p>
                      <a:pPr marL="0" indent="0" algn="ctr" defTabSz="685800" rtl="0" eaLnBrk="1" latinLnBrk="0" hangingPunct="1">
                        <a:lnSpc>
                          <a:spcPts val="900"/>
                        </a:lnSpc>
                        <a:spcBef>
                          <a:spcPts val="0"/>
                        </a:spcBef>
                        <a:spcAft>
                          <a:spcPts val="0"/>
                        </a:spcAft>
                      </a:pPr>
                      <a:r>
                        <a:rPr lang="ru-RU" sz="1000" kern="1200" dirty="0">
                          <a:solidFill>
                            <a:schemeClr val="tx1"/>
                          </a:solidFill>
                          <a:latin typeface="+mn-lt"/>
                          <a:ea typeface="+mn-ea"/>
                          <a:cs typeface="Times New Roman" panose="02020603050405020304" pitchFamily="18" charset="0"/>
                        </a:rPr>
                        <a:t>(приказ Росреестра от 14.12.2021 № П/0592).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defTabSz="685800" rtl="0" eaLnBrk="1" latinLnBrk="0" hangingPunct="1">
                        <a:lnSpc>
                          <a:spcPts val="900"/>
                        </a:lnSpc>
                        <a:spcBef>
                          <a:spcPts val="0"/>
                        </a:spcBef>
                        <a:spcAft>
                          <a:spcPts val="0"/>
                        </a:spcAft>
                      </a:pPr>
                      <a:r>
                        <a:rPr lang="ru-RU" sz="1000" kern="1200" dirty="0">
                          <a:solidFill>
                            <a:schemeClr val="tx1"/>
                          </a:solidFill>
                          <a:latin typeface="+mn-lt"/>
                          <a:ea typeface="+mn-ea"/>
                          <a:cs typeface="Times New Roman" panose="02020603050405020304" pitchFamily="18" charset="0"/>
                        </a:rPr>
                        <a:t>- Повышение</a:t>
                      </a:r>
                      <a:r>
                        <a:rPr lang="ru-RU" sz="1000" kern="1200" baseline="0" dirty="0">
                          <a:solidFill>
                            <a:schemeClr val="tx1"/>
                          </a:solidFill>
                          <a:latin typeface="+mn-lt"/>
                          <a:ea typeface="+mn-ea"/>
                          <a:cs typeface="Times New Roman" panose="02020603050405020304" pitchFamily="18" charset="0"/>
                        </a:rPr>
                        <a:t> доступности услуг Росреестра.</a:t>
                      </a:r>
                    </a:p>
                    <a:p>
                      <a:pPr marL="0" indent="0" algn="ctr" defTabSz="685800" rtl="0" eaLnBrk="1" latinLnBrk="0" hangingPunct="1">
                        <a:lnSpc>
                          <a:spcPts val="900"/>
                        </a:lnSpc>
                        <a:spcBef>
                          <a:spcPts val="0"/>
                        </a:spcBef>
                        <a:spcAft>
                          <a:spcPts val="0"/>
                        </a:spcAft>
                      </a:pPr>
                      <a:r>
                        <a:rPr lang="ru-RU" sz="1000" kern="1200" baseline="0" dirty="0">
                          <a:solidFill>
                            <a:schemeClr val="tx1"/>
                          </a:solidFill>
                          <a:latin typeface="+mn-lt"/>
                          <a:ea typeface="+mn-ea"/>
                          <a:cs typeface="Times New Roman" panose="02020603050405020304" pitchFamily="18" charset="0"/>
                        </a:rPr>
                        <a:t>- Возможность дистанционного согласования границ земельных участков.</a:t>
                      </a:r>
                      <a:r>
                        <a:rPr lang="ru-RU" sz="1000" kern="1200" dirty="0">
                          <a:solidFill>
                            <a:schemeClr val="tx1"/>
                          </a:solidFill>
                          <a:latin typeface="+mn-lt"/>
                          <a:ea typeface="+mn-ea"/>
                          <a:cs typeface="Times New Roman" panose="02020603050405020304" pitchFamily="18" charset="0"/>
                        </a:rPr>
                        <a:t> </a:t>
                      </a:r>
                    </a:p>
                    <a:p>
                      <a:pPr marL="0" indent="0" algn="ctr" defTabSz="685800" rtl="0" eaLnBrk="1" latinLnBrk="0" hangingPunct="1">
                        <a:lnSpc>
                          <a:spcPts val="900"/>
                        </a:lnSpc>
                        <a:spcBef>
                          <a:spcPts val="0"/>
                        </a:spcBef>
                        <a:spcAft>
                          <a:spcPts val="0"/>
                        </a:spcAft>
                      </a:pPr>
                      <a:r>
                        <a:rPr lang="ru-RU" sz="1000" kern="1200" dirty="0">
                          <a:solidFill>
                            <a:schemeClr val="tx1"/>
                          </a:solidFill>
                          <a:latin typeface="+mn-lt"/>
                          <a:ea typeface="+mn-ea"/>
                          <a:cs typeface="Times New Roman" panose="02020603050405020304" pitchFamily="18" charset="0"/>
                        </a:rPr>
                        <a:t>- Сокращение количества приостановлений государственного кадастрового учета, связанных с подготовкой межевого плана.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319436484"/>
                  </a:ext>
                </a:extLst>
              </a:tr>
            </a:tbl>
          </a:graphicData>
        </a:graphic>
      </p:graphicFrame>
    </p:spTree>
    <p:extLst>
      <p:ext uri="{BB962C8B-B14F-4D97-AF65-F5344CB8AC3E}">
        <p14:creationId xmlns:p14="http://schemas.microsoft.com/office/powerpoint/2010/main" val="7467221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39F09F66-1085-4855-8DC5-F9637EFDA1FB}"/>
              </a:ext>
            </a:extLst>
          </p:cNvPr>
          <p:cNvSpPr>
            <a:spLocks noGrp="1"/>
          </p:cNvSpPr>
          <p:nvPr>
            <p:ph type="title"/>
          </p:nvPr>
        </p:nvSpPr>
        <p:spPr>
          <a:xfrm>
            <a:off x="533441" y="22861"/>
            <a:ext cx="8517309" cy="619124"/>
          </a:xfrm>
        </p:spPr>
        <p:txBody>
          <a:bodyPr>
            <a:noAutofit/>
          </a:bodyPr>
          <a:lstStyle/>
          <a:p>
            <a:pPr algn="ctr"/>
            <a:r>
              <a:rPr lang="ru-RU" dirty="0"/>
              <a:t>Изменения в законодательстве Российской Федерации о регистрации </a:t>
            </a:r>
            <a:br>
              <a:rPr lang="ru-RU" dirty="0"/>
            </a:br>
            <a:r>
              <a:rPr lang="ru-RU" dirty="0"/>
              <a:t>недвижимости по итогам 2022 г.</a:t>
            </a:r>
            <a:endParaRPr lang="ru-RU" sz="1500" dirty="0"/>
          </a:p>
        </p:txBody>
      </p:sp>
      <p:sp>
        <p:nvSpPr>
          <p:cNvPr id="40" name="Slide Number Placeholder 6">
            <a:extLst>
              <a:ext uri="{FF2B5EF4-FFF2-40B4-BE49-F238E27FC236}">
                <a16:creationId xmlns="" xmlns:a16="http://schemas.microsoft.com/office/drawing/2014/main" id="{49AA9F89-8FE7-453C-8FBE-FAF4AE20A961}"/>
              </a:ext>
            </a:extLst>
          </p:cNvPr>
          <p:cNvSpPr>
            <a:spLocks noGrp="1"/>
          </p:cNvSpPr>
          <p:nvPr>
            <p:ph type="sldNum" sz="quarter" idx="10"/>
          </p:nvPr>
        </p:nvSpPr>
        <p:spPr bwMode="auto">
          <a:xfrm>
            <a:off x="5998104" y="4778375"/>
            <a:ext cx="2743200" cy="365125"/>
          </a:xfrm>
        </p:spPr>
        <p:txBody>
          <a:bodyPr/>
          <a:lstStyle/>
          <a:p>
            <a:pPr marL="0" marR="0" lvl="0" indent="0" algn="r" defTabSz="349261" rtl="0" eaLnBrk="1" fontAlgn="auto" latinLnBrk="0" hangingPunct="1">
              <a:lnSpc>
                <a:spcPct val="100000"/>
              </a:lnSpc>
              <a:spcBef>
                <a:spcPts val="0"/>
              </a:spcBef>
              <a:spcAft>
                <a:spcPts val="0"/>
              </a:spcAft>
              <a:buClrTx/>
              <a:buSzTx/>
              <a:buFontTx/>
              <a:buNone/>
              <a:tabLst/>
              <a:defRPr/>
            </a:pPr>
            <a:fld id="{35ACA335-37F7-42C7-872A-92C3D7072F89}" type="slidenum">
              <a:rPr kumimoji="0" lang="ru-RU" sz="1050" b="1" i="0" u="none" strike="noStrike" kern="1200" cap="none" spc="0" normalizeH="0" baseline="0" noProof="0" smtClean="0">
                <a:ln>
                  <a:noFill/>
                </a:ln>
                <a:solidFill>
                  <a:srgbClr val="FFFFFF"/>
                </a:solidFill>
                <a:effectLst/>
                <a:uLnTx/>
                <a:uFillTx/>
                <a:latin typeface="Arial"/>
                <a:ea typeface="+mn-ea"/>
                <a:cs typeface="+mn-cs"/>
              </a:rPr>
              <a:pPr marL="0" marR="0" lvl="0" indent="0" algn="r" defTabSz="349261" rtl="0" eaLnBrk="1" fontAlgn="auto" latinLnBrk="0" hangingPunct="1">
                <a:lnSpc>
                  <a:spcPct val="100000"/>
                </a:lnSpc>
                <a:spcBef>
                  <a:spcPts val="0"/>
                </a:spcBef>
                <a:spcAft>
                  <a:spcPts val="0"/>
                </a:spcAft>
                <a:buClrTx/>
                <a:buSzTx/>
                <a:buFontTx/>
                <a:buNone/>
                <a:tabLst/>
                <a:defRPr/>
              </a:pPr>
              <a:t>12</a:t>
            </a:fld>
            <a:endParaRPr kumimoji="0" lang="ru-RU" sz="1050" b="1" i="0" u="none" strike="noStrike" kern="1200" cap="none" spc="0" normalizeH="0" baseline="0" noProof="0" dirty="0">
              <a:ln>
                <a:noFill/>
              </a:ln>
              <a:solidFill>
                <a:srgbClr val="FFFFFF"/>
              </a:solidFill>
              <a:effectLst/>
              <a:uLnTx/>
              <a:uFillTx/>
              <a:latin typeface="Arial"/>
              <a:ea typeface="+mn-ea"/>
              <a:cs typeface="+mn-cs"/>
            </a:endParaRPr>
          </a:p>
        </p:txBody>
      </p:sp>
      <p:sp>
        <p:nvSpPr>
          <p:cNvPr id="2" name="Скругленный прямоугольник 1">
            <a:extLst>
              <a:ext uri="{FF2B5EF4-FFF2-40B4-BE49-F238E27FC236}">
                <a16:creationId xmlns="" xmlns:a16="http://schemas.microsoft.com/office/drawing/2014/main" id="{8EE32405-F3A9-4E48-BFCD-1D38B0919076}"/>
              </a:ext>
            </a:extLst>
          </p:cNvPr>
          <p:cNvSpPr/>
          <p:nvPr/>
        </p:nvSpPr>
        <p:spPr>
          <a:xfrm>
            <a:off x="891252" y="809319"/>
            <a:ext cx="1678328" cy="514209"/>
          </a:xfrm>
          <a:prstGeom prst="roundRect">
            <a:avLst/>
          </a:prstGeom>
          <a:solidFill>
            <a:srgbClr val="1890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5" name="Скругленный прямоугольник 74">
            <a:extLst>
              <a:ext uri="{FF2B5EF4-FFF2-40B4-BE49-F238E27FC236}">
                <a16:creationId xmlns="" xmlns:a16="http://schemas.microsoft.com/office/drawing/2014/main" id="{C62CC7CE-93ED-2CA2-4A69-B2023875A0C1}"/>
              </a:ext>
            </a:extLst>
          </p:cNvPr>
          <p:cNvSpPr/>
          <p:nvPr/>
        </p:nvSpPr>
        <p:spPr>
          <a:xfrm>
            <a:off x="3900670" y="809319"/>
            <a:ext cx="1504708" cy="514209"/>
          </a:xfrm>
          <a:prstGeom prst="roundRect">
            <a:avLst/>
          </a:prstGeom>
          <a:solidFill>
            <a:srgbClr val="1890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9" name="Скругленный прямоугольник 78">
            <a:extLst>
              <a:ext uri="{FF2B5EF4-FFF2-40B4-BE49-F238E27FC236}">
                <a16:creationId xmlns="" xmlns:a16="http://schemas.microsoft.com/office/drawing/2014/main" id="{410033BD-75B3-11A7-E662-601CFB608AAA}"/>
              </a:ext>
            </a:extLst>
          </p:cNvPr>
          <p:cNvSpPr/>
          <p:nvPr/>
        </p:nvSpPr>
        <p:spPr>
          <a:xfrm>
            <a:off x="6832994" y="815888"/>
            <a:ext cx="2257386" cy="514209"/>
          </a:xfrm>
          <a:prstGeom prst="roundRect">
            <a:avLst/>
          </a:prstGeom>
          <a:solidFill>
            <a:srgbClr val="1890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p:nvSpPr>
        <p:spPr>
          <a:xfrm>
            <a:off x="1572419" y="919760"/>
            <a:ext cx="854931" cy="306467"/>
          </a:xfrm>
          <a:prstGeom prst="roundRect">
            <a:avLst/>
          </a:prstGeom>
          <a:noFill/>
          <a:ln w="28575">
            <a:noFill/>
          </a:ln>
        </p:spPr>
        <p:txBody>
          <a:bodyPr wrap="square">
            <a:spAutoFit/>
          </a:bodyPr>
          <a:lstStyle/>
          <a:p>
            <a:pPr marL="0" marR="0" lvl="0" indent="0" algn="l" defTabSz="349261" rtl="0" eaLnBrk="1" fontAlgn="auto" latinLnBrk="0" hangingPunct="1">
              <a:lnSpc>
                <a:spcPct val="100000"/>
              </a:lnSpc>
              <a:spcBef>
                <a:spcPts val="0"/>
              </a:spcBef>
              <a:spcAft>
                <a:spcPts val="0"/>
              </a:spcAft>
              <a:buClrTx/>
              <a:buSzTx/>
              <a:buFontTx/>
              <a:buNone/>
              <a:tabLst/>
              <a:defRPr/>
            </a:pPr>
            <a:r>
              <a:rPr kumimoji="0" lang="ru-RU" sz="1200" b="1" i="0" u="none" strike="noStrike" kern="1200" cap="none" spc="0" normalizeH="0" baseline="0" noProof="0" dirty="0">
                <a:ln>
                  <a:noFill/>
                </a:ln>
                <a:solidFill>
                  <a:schemeClr val="bg1"/>
                </a:solidFill>
                <a:effectLst/>
                <a:uLnTx/>
                <a:uFillTx/>
                <a:latin typeface="Arial"/>
                <a:ea typeface="Times New Roman" panose="02020603050405020304" pitchFamily="18" charset="0"/>
                <a:cs typeface="Arial" panose="020B0604020202020204" pitchFamily="34" charset="0"/>
              </a:rPr>
              <a:t>БЫЛО</a:t>
            </a:r>
            <a:endParaRPr kumimoji="0" lang="ru-RU" sz="1200" b="1" i="0" u="none" strike="noStrike" kern="1200" cap="none" spc="0" normalizeH="0" baseline="0" noProof="0" dirty="0">
              <a:ln>
                <a:noFill/>
              </a:ln>
              <a:solidFill>
                <a:schemeClr val="bg1"/>
              </a:solidFill>
              <a:effectLst/>
              <a:uLnTx/>
              <a:uFillTx/>
              <a:latin typeface="Arial"/>
              <a:ea typeface="+mn-ea"/>
              <a:cs typeface="Arial" panose="020B0604020202020204" pitchFamily="34" charset="0"/>
            </a:endParaRPr>
          </a:p>
        </p:txBody>
      </p:sp>
      <p:sp>
        <p:nvSpPr>
          <p:cNvPr id="30" name="Прямоугольник 29"/>
          <p:cNvSpPr/>
          <p:nvPr/>
        </p:nvSpPr>
        <p:spPr>
          <a:xfrm>
            <a:off x="4528028" y="919760"/>
            <a:ext cx="1013635" cy="306467"/>
          </a:xfrm>
          <a:prstGeom prst="roundRect">
            <a:avLst/>
          </a:prstGeom>
          <a:noFill/>
          <a:ln w="28575">
            <a:noFill/>
          </a:ln>
        </p:spPr>
        <p:txBody>
          <a:bodyPr wrap="square">
            <a:spAutoFit/>
          </a:bodyPr>
          <a:lstStyle/>
          <a:p>
            <a:pPr marL="0" marR="0" lvl="0" indent="0" algn="l" defTabSz="349261" rtl="0" eaLnBrk="1" fontAlgn="auto" latinLnBrk="0" hangingPunct="1">
              <a:lnSpc>
                <a:spcPct val="100000"/>
              </a:lnSpc>
              <a:spcBef>
                <a:spcPts val="0"/>
              </a:spcBef>
              <a:spcAft>
                <a:spcPts val="0"/>
              </a:spcAft>
              <a:buClrTx/>
              <a:buSzTx/>
              <a:buFontTx/>
              <a:buNone/>
              <a:tabLst/>
              <a:defRPr/>
            </a:pPr>
            <a:r>
              <a:rPr kumimoji="0" lang="ru-RU" sz="1200" b="1" i="0" u="none" strike="noStrike" kern="1200" cap="none" spc="0" normalizeH="0" baseline="0" noProof="0" dirty="0">
                <a:ln>
                  <a:noFill/>
                </a:ln>
                <a:solidFill>
                  <a:schemeClr val="bg1"/>
                </a:solidFill>
                <a:effectLst/>
                <a:uLnTx/>
                <a:uFillTx/>
                <a:latin typeface="Arial"/>
                <a:ea typeface="Times New Roman" panose="02020603050405020304" pitchFamily="18" charset="0"/>
                <a:cs typeface="Arial" panose="020B0604020202020204" pitchFamily="34" charset="0"/>
              </a:rPr>
              <a:t>СТАЛО</a:t>
            </a:r>
            <a:endParaRPr kumimoji="0" lang="ru-RU" sz="1200" b="1" i="0" u="none" strike="noStrike" kern="1200" cap="none" spc="0" normalizeH="0" baseline="0" noProof="0" dirty="0">
              <a:ln>
                <a:noFill/>
              </a:ln>
              <a:solidFill>
                <a:schemeClr val="bg1"/>
              </a:solidFill>
              <a:effectLst/>
              <a:uLnTx/>
              <a:uFillTx/>
              <a:latin typeface="Arial"/>
              <a:ea typeface="+mn-ea"/>
              <a:cs typeface="Arial" panose="020B0604020202020204" pitchFamily="34" charset="0"/>
            </a:endParaRPr>
          </a:p>
        </p:txBody>
      </p:sp>
      <p:sp>
        <p:nvSpPr>
          <p:cNvPr id="59" name="Прямоугольник 29">
            <a:extLst>
              <a:ext uri="{FF2B5EF4-FFF2-40B4-BE49-F238E27FC236}">
                <a16:creationId xmlns="" xmlns:a16="http://schemas.microsoft.com/office/drawing/2014/main" id="{C30E7A41-5720-E9B3-7C76-4BE41AE2B33C}"/>
              </a:ext>
            </a:extLst>
          </p:cNvPr>
          <p:cNvSpPr/>
          <p:nvPr/>
        </p:nvSpPr>
        <p:spPr>
          <a:xfrm>
            <a:off x="7318107" y="839702"/>
            <a:ext cx="1732642" cy="476726"/>
          </a:xfrm>
          <a:prstGeom prst="roundRect">
            <a:avLst/>
          </a:prstGeom>
          <a:noFill/>
          <a:ln w="28575">
            <a:noFill/>
          </a:ln>
        </p:spPr>
        <p:txBody>
          <a:bodyPr wrap="square">
            <a:spAutoFit/>
          </a:bodyPr>
          <a:lstStyle/>
          <a:p>
            <a:pPr marL="0" marR="0" lvl="0" indent="0" algn="l" defTabSz="349261" rtl="0" eaLnBrk="1" fontAlgn="auto" latinLnBrk="0" hangingPunct="1">
              <a:lnSpc>
                <a:spcPct val="100000"/>
              </a:lnSpc>
              <a:spcBef>
                <a:spcPts val="0"/>
              </a:spcBef>
              <a:spcAft>
                <a:spcPts val="0"/>
              </a:spcAft>
              <a:buClrTx/>
              <a:buSzTx/>
              <a:buFontTx/>
              <a:buNone/>
              <a:tabLst/>
              <a:defRPr/>
            </a:pPr>
            <a:r>
              <a:rPr kumimoji="0" lang="ru-RU" sz="1100" b="1" i="0" u="none" strike="noStrike" kern="1200" cap="none" spc="0" normalizeH="0" baseline="0" noProof="0" dirty="0">
                <a:ln>
                  <a:noFill/>
                </a:ln>
                <a:solidFill>
                  <a:schemeClr val="bg1"/>
                </a:solidFill>
                <a:effectLst/>
                <a:uLnTx/>
                <a:uFillTx/>
                <a:latin typeface="Arial"/>
                <a:ea typeface="+mn-ea"/>
                <a:cs typeface="Arial" panose="020B0604020202020204" pitchFamily="34" charset="0"/>
              </a:rPr>
              <a:t>СОЦИАЛЬНО-ЗНАЧИМЫЙ ЭФФЕКТ</a:t>
            </a:r>
          </a:p>
        </p:txBody>
      </p:sp>
      <p:pic>
        <p:nvPicPr>
          <p:cNvPr id="81" name="Graphic 285">
            <a:extLst>
              <a:ext uri="{FF2B5EF4-FFF2-40B4-BE49-F238E27FC236}">
                <a16:creationId xmlns="" xmlns:a16="http://schemas.microsoft.com/office/drawing/2014/main" id="{3C0CAB6F-6988-D781-FA46-2A2DC167416F}"/>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1163106" y="863280"/>
            <a:ext cx="348116" cy="348116"/>
          </a:xfrm>
          <a:prstGeom prst="rect">
            <a:avLst/>
          </a:prstGeom>
          <a:effectLst>
            <a:outerShdw blurRad="50800" dist="38100" dir="2700000" algn="tl" rotWithShape="0">
              <a:prstClr val="black">
                <a:alpha val="7000"/>
              </a:prstClr>
            </a:outerShdw>
          </a:effectLst>
        </p:spPr>
      </p:pic>
      <p:pic>
        <p:nvPicPr>
          <p:cNvPr id="82" name="Graphic 381">
            <a:extLst>
              <a:ext uri="{FF2B5EF4-FFF2-40B4-BE49-F238E27FC236}">
                <a16:creationId xmlns="" xmlns:a16="http://schemas.microsoft.com/office/drawing/2014/main" id="{EC9DFA82-EE2C-4CE7-C47F-25DAB94C36F3}"/>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4146798" y="874691"/>
            <a:ext cx="320022" cy="363414"/>
          </a:xfrm>
          <a:prstGeom prst="rect">
            <a:avLst/>
          </a:prstGeom>
          <a:effectLst>
            <a:outerShdw blurRad="50800" dist="38100" dir="2700000" algn="tl" rotWithShape="0">
              <a:prstClr val="black">
                <a:alpha val="7000"/>
              </a:prstClr>
            </a:outerShdw>
          </a:effectLst>
        </p:spPr>
      </p:pic>
      <p:pic>
        <p:nvPicPr>
          <p:cNvPr id="83" name="Graphic 377">
            <a:extLst>
              <a:ext uri="{FF2B5EF4-FFF2-40B4-BE49-F238E27FC236}">
                <a16:creationId xmlns="" xmlns:a16="http://schemas.microsoft.com/office/drawing/2014/main" id="{C303A3F4-27B0-F8A3-851F-D616AF1224E9}"/>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6953385" y="851523"/>
            <a:ext cx="416319" cy="409750"/>
          </a:xfrm>
          <a:prstGeom prst="rect">
            <a:avLst/>
          </a:prstGeom>
          <a:effectLst>
            <a:outerShdw blurRad="50800" dist="38100" dir="2700000" algn="tl" rotWithShape="0">
              <a:prstClr val="black">
                <a:alpha val="7000"/>
              </a:prstClr>
            </a:outerShdw>
          </a:effectLst>
        </p:spPr>
      </p:pic>
      <p:graphicFrame>
        <p:nvGraphicFramePr>
          <p:cNvPr id="5" name="Таблица 4"/>
          <p:cNvGraphicFramePr>
            <a:graphicFrameLocks noGrp="1"/>
          </p:cNvGraphicFramePr>
          <p:nvPr>
            <p:extLst>
              <p:ext uri="{D42A27DB-BD31-4B8C-83A1-F6EECF244321}">
                <p14:modId xmlns:p14="http://schemas.microsoft.com/office/powerpoint/2010/main" val="597346268"/>
              </p:ext>
            </p:extLst>
          </p:nvPr>
        </p:nvGraphicFramePr>
        <p:xfrm>
          <a:off x="106796" y="1365732"/>
          <a:ext cx="8983584" cy="3520440"/>
        </p:xfrm>
        <a:graphic>
          <a:graphicData uri="http://schemas.openxmlformats.org/drawingml/2006/table">
            <a:tbl>
              <a:tblPr firstRow="1" bandRow="1">
                <a:tableStyleId>{2D5ABB26-0587-4C30-8999-92F81FD0307C}</a:tableStyleId>
              </a:tblPr>
              <a:tblGrid>
                <a:gridCol w="364432">
                  <a:extLst>
                    <a:ext uri="{9D8B030D-6E8A-4147-A177-3AD203B41FA5}">
                      <a16:colId xmlns="" xmlns:a16="http://schemas.microsoft.com/office/drawing/2014/main" val="2994255182"/>
                    </a:ext>
                  </a:extLst>
                </a:gridCol>
                <a:gridCol w="2323178">
                  <a:extLst>
                    <a:ext uri="{9D8B030D-6E8A-4147-A177-3AD203B41FA5}">
                      <a16:colId xmlns="" xmlns:a16="http://schemas.microsoft.com/office/drawing/2014/main" val="620969615"/>
                    </a:ext>
                  </a:extLst>
                </a:gridCol>
                <a:gridCol w="4016415">
                  <a:extLst>
                    <a:ext uri="{9D8B030D-6E8A-4147-A177-3AD203B41FA5}">
                      <a16:colId xmlns="" xmlns:a16="http://schemas.microsoft.com/office/drawing/2014/main" val="1396959813"/>
                    </a:ext>
                  </a:extLst>
                </a:gridCol>
                <a:gridCol w="2279559">
                  <a:extLst>
                    <a:ext uri="{9D8B030D-6E8A-4147-A177-3AD203B41FA5}">
                      <a16:colId xmlns="" xmlns:a16="http://schemas.microsoft.com/office/drawing/2014/main" val="261090574"/>
                    </a:ext>
                  </a:extLst>
                </a:gridCol>
              </a:tblGrid>
              <a:tr h="2316800">
                <a:tc>
                  <a:txBody>
                    <a:bodyPr/>
                    <a:lstStyle/>
                    <a:p>
                      <a:pPr indent="0" algn="ctr">
                        <a:lnSpc>
                          <a:spcPts val="900"/>
                        </a:lnSpc>
                        <a:spcBef>
                          <a:spcPts val="0"/>
                        </a:spcBef>
                        <a:spcAft>
                          <a:spcPts val="0"/>
                        </a:spcAft>
                      </a:pPr>
                      <a:r>
                        <a:rPr lang="ru-RU" sz="1000" dirty="0" smtClean="0">
                          <a:latin typeface="+mn-lt"/>
                        </a:rPr>
                        <a:t>9</a:t>
                      </a:r>
                      <a:endParaRPr lang="ru-RU" sz="100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0" algn="ctr">
                        <a:lnSpc>
                          <a:spcPts val="900"/>
                        </a:lnSpc>
                        <a:spcBef>
                          <a:spcPts val="0"/>
                        </a:spcBef>
                        <a:spcAft>
                          <a:spcPts val="0"/>
                        </a:spcAft>
                      </a:pPr>
                      <a:r>
                        <a:rPr lang="ru-RU" sz="1000" kern="1200" dirty="0">
                          <a:solidFill>
                            <a:schemeClr val="tx1"/>
                          </a:solidFill>
                          <a:latin typeface="+mn-lt"/>
                          <a:ea typeface="+mn-ea"/>
                          <a:cs typeface="Times New Roman" panose="02020603050405020304" pitchFamily="18" charset="0"/>
                        </a:rPr>
                        <a:t>Однозначно не определено, какие документы подтверждают существование границ земельных участков на местности 15 лет и более.</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685800" rtl="0" eaLnBrk="1" fontAlgn="auto" latinLnBrk="0" hangingPunct="1">
                        <a:lnSpc>
                          <a:spcPts val="900"/>
                        </a:lnSpc>
                        <a:spcBef>
                          <a:spcPts val="0"/>
                        </a:spcBef>
                        <a:spcAft>
                          <a:spcPts val="0"/>
                        </a:spcAft>
                        <a:buClrTx/>
                        <a:buSzTx/>
                        <a:buFontTx/>
                        <a:buNone/>
                        <a:tabLst/>
                        <a:defRPr/>
                      </a:pPr>
                      <a:r>
                        <a:rPr lang="ru-RU" sz="1000" kern="1200" dirty="0">
                          <a:solidFill>
                            <a:schemeClr val="tx1"/>
                          </a:solidFill>
                          <a:latin typeface="+mn-lt"/>
                          <a:ea typeface="+mn-ea"/>
                          <a:cs typeface="Times New Roman" panose="02020603050405020304" pitchFamily="18" charset="0"/>
                        </a:rPr>
                        <a:t>При выполнении кадастровых работ в связи с уточнением описания местоположения границ земельного участка их местоположение определяется исходя из сведений, содержащихся в документе, подтверждающем право на земельный участок (за исключением выписки из ЕГРН), или при отсутствии такого документа исходя из сведений, содержащихся в документах, определявших местоположение границ земельного участка при его образовании. В случае отсутствия таких документов или при отсутствии в таких документах сведений, необходимых для уточнения описания местоположения границ земельного участка, уточненное описание местоположения границ земельного участка устанавливается в соответствии с границами, существующими на местности пятнадцать и более лет и закрепленными с использованием природных объектов или объектов искусственного происхождения, позволяющих определить местоположение границ земельного участка. </a:t>
                      </a:r>
                    </a:p>
                    <a:p>
                      <a:pPr marL="0" marR="0" indent="0" algn="ctr" defTabSz="685800" rtl="0" eaLnBrk="1" fontAlgn="auto" latinLnBrk="0" hangingPunct="1">
                        <a:lnSpc>
                          <a:spcPts val="900"/>
                        </a:lnSpc>
                        <a:spcBef>
                          <a:spcPts val="0"/>
                        </a:spcBef>
                        <a:spcAft>
                          <a:spcPts val="0"/>
                        </a:spcAft>
                        <a:buClrTx/>
                        <a:buSzTx/>
                        <a:buFontTx/>
                        <a:buNone/>
                        <a:tabLst/>
                        <a:defRPr/>
                      </a:pPr>
                      <a:r>
                        <a:rPr lang="ru-RU" sz="1000" kern="1200" dirty="0">
                          <a:solidFill>
                            <a:schemeClr val="tx1"/>
                          </a:solidFill>
                          <a:latin typeface="+mn-lt"/>
                          <a:ea typeface="+mn-ea"/>
                          <a:cs typeface="Times New Roman" panose="02020603050405020304" pitchFamily="18" charset="0"/>
                        </a:rPr>
                        <a:t>В качестве документов, подтверждающих существование границ земельных участков на местности пятнадцать лет и более, допускается использование: </a:t>
                      </a:r>
                    </a:p>
                    <a:p>
                      <a:pPr marL="0" marR="0" indent="0" algn="ctr" defTabSz="685800" rtl="0" eaLnBrk="1" fontAlgn="auto" latinLnBrk="0" hangingPunct="1">
                        <a:lnSpc>
                          <a:spcPts val="900"/>
                        </a:lnSpc>
                        <a:spcBef>
                          <a:spcPts val="0"/>
                        </a:spcBef>
                        <a:spcAft>
                          <a:spcPts val="0"/>
                        </a:spcAft>
                        <a:buClrTx/>
                        <a:buSzTx/>
                        <a:buFontTx/>
                        <a:buNone/>
                        <a:tabLst/>
                        <a:defRPr/>
                      </a:pPr>
                      <a:r>
                        <a:rPr lang="ru-RU" sz="1000" kern="1200" dirty="0">
                          <a:solidFill>
                            <a:schemeClr val="tx1"/>
                          </a:solidFill>
                          <a:latin typeface="+mn-lt"/>
                          <a:ea typeface="+mn-ea"/>
                          <a:cs typeface="Times New Roman" panose="02020603050405020304" pitchFamily="18" charset="0"/>
                        </a:rPr>
                        <a:t>- карт (планов), фотокарт (фотопланов), содержащихся в государственных фондах пространственных данных или в государственном фонде данных, полученных в результате проведения землеустройства, на которых отображены природные объекты или объекты искусственного происхождения, с помощью которых закреплены уточняемые границы земельного участка в интересующий период времени; </a:t>
                      </a:r>
                    </a:p>
                    <a:p>
                      <a:pPr marL="0" marR="0" indent="0" algn="ctr" defTabSz="685800" rtl="0" eaLnBrk="1" fontAlgn="auto" latinLnBrk="0" hangingPunct="1">
                        <a:lnSpc>
                          <a:spcPts val="900"/>
                        </a:lnSpc>
                        <a:spcBef>
                          <a:spcPts val="0"/>
                        </a:spcBef>
                        <a:spcAft>
                          <a:spcPts val="0"/>
                        </a:spcAft>
                        <a:buClrTx/>
                        <a:buSzTx/>
                        <a:buFontTx/>
                        <a:buNone/>
                        <a:tabLst/>
                        <a:defRPr/>
                      </a:pPr>
                      <a:r>
                        <a:rPr lang="ru-RU" sz="1000" kern="1200" dirty="0">
                          <a:solidFill>
                            <a:schemeClr val="tx1"/>
                          </a:solidFill>
                          <a:latin typeface="+mn-lt"/>
                          <a:ea typeface="+mn-ea"/>
                          <a:cs typeface="Times New Roman" panose="02020603050405020304" pitchFamily="18" charset="0"/>
                        </a:rPr>
                        <a:t>- планово-картографических материалов, имеющихся в органах местного самоуправления, органах исполнительной власти субъектов Российской Федерации;</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defTabSz="685800" rtl="0" eaLnBrk="1" latinLnBrk="0" hangingPunct="1">
                        <a:lnSpc>
                          <a:spcPts val="900"/>
                        </a:lnSpc>
                        <a:spcBef>
                          <a:spcPts val="0"/>
                        </a:spcBef>
                        <a:spcAft>
                          <a:spcPts val="0"/>
                        </a:spcAft>
                      </a:pPr>
                      <a:r>
                        <a:rPr lang="ru-RU" sz="1000" kern="1200" dirty="0">
                          <a:solidFill>
                            <a:schemeClr val="tx1"/>
                          </a:solidFill>
                          <a:latin typeface="+mn-lt"/>
                          <a:ea typeface="+mn-ea"/>
                          <a:cs typeface="Times New Roman" panose="02020603050405020304" pitchFamily="18" charset="0"/>
                        </a:rPr>
                        <a:t>Сокращение количества приостановлений государственного кадастрового учета, связанных с подготовкой межевого плана.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319436484"/>
                  </a:ext>
                </a:extLst>
              </a:tr>
            </a:tbl>
          </a:graphicData>
        </a:graphic>
      </p:graphicFrame>
    </p:spTree>
    <p:extLst>
      <p:ext uri="{BB962C8B-B14F-4D97-AF65-F5344CB8AC3E}">
        <p14:creationId xmlns:p14="http://schemas.microsoft.com/office/powerpoint/2010/main" val="273692579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39F09F66-1085-4855-8DC5-F9637EFDA1FB}"/>
              </a:ext>
            </a:extLst>
          </p:cNvPr>
          <p:cNvSpPr>
            <a:spLocks noGrp="1"/>
          </p:cNvSpPr>
          <p:nvPr>
            <p:ph type="title"/>
          </p:nvPr>
        </p:nvSpPr>
        <p:spPr>
          <a:xfrm>
            <a:off x="533441" y="22861"/>
            <a:ext cx="8517309" cy="619124"/>
          </a:xfrm>
        </p:spPr>
        <p:txBody>
          <a:bodyPr>
            <a:noAutofit/>
          </a:bodyPr>
          <a:lstStyle/>
          <a:p>
            <a:pPr algn="ctr"/>
            <a:r>
              <a:rPr lang="ru-RU" dirty="0"/>
              <a:t>Изменения в законодательстве Российской Федерации о регистрации </a:t>
            </a:r>
            <a:br>
              <a:rPr lang="ru-RU" dirty="0"/>
            </a:br>
            <a:r>
              <a:rPr lang="ru-RU" dirty="0"/>
              <a:t>недвижимости по итогам 2022 г.</a:t>
            </a:r>
            <a:endParaRPr lang="ru-RU" sz="1500" dirty="0"/>
          </a:p>
        </p:txBody>
      </p:sp>
      <p:sp>
        <p:nvSpPr>
          <p:cNvPr id="40" name="Slide Number Placeholder 6">
            <a:extLst>
              <a:ext uri="{FF2B5EF4-FFF2-40B4-BE49-F238E27FC236}">
                <a16:creationId xmlns="" xmlns:a16="http://schemas.microsoft.com/office/drawing/2014/main" id="{49AA9F89-8FE7-453C-8FBE-FAF4AE20A961}"/>
              </a:ext>
            </a:extLst>
          </p:cNvPr>
          <p:cNvSpPr>
            <a:spLocks noGrp="1"/>
          </p:cNvSpPr>
          <p:nvPr>
            <p:ph type="sldNum" sz="quarter" idx="10"/>
          </p:nvPr>
        </p:nvSpPr>
        <p:spPr bwMode="auto">
          <a:xfrm>
            <a:off x="5998104" y="4778375"/>
            <a:ext cx="2743200" cy="365125"/>
          </a:xfrm>
        </p:spPr>
        <p:txBody>
          <a:bodyPr/>
          <a:lstStyle/>
          <a:p>
            <a:pPr marL="0" marR="0" lvl="0" indent="0" algn="r" defTabSz="349261" rtl="0" eaLnBrk="1" fontAlgn="auto" latinLnBrk="0" hangingPunct="1">
              <a:lnSpc>
                <a:spcPct val="100000"/>
              </a:lnSpc>
              <a:spcBef>
                <a:spcPts val="0"/>
              </a:spcBef>
              <a:spcAft>
                <a:spcPts val="0"/>
              </a:spcAft>
              <a:buClrTx/>
              <a:buSzTx/>
              <a:buFontTx/>
              <a:buNone/>
              <a:tabLst/>
              <a:defRPr/>
            </a:pPr>
            <a:fld id="{35ACA335-37F7-42C7-872A-92C3D7072F89}" type="slidenum">
              <a:rPr kumimoji="0" lang="ru-RU" sz="1050" b="1" i="0" u="none" strike="noStrike" kern="1200" cap="none" spc="0" normalizeH="0" baseline="0" noProof="0" smtClean="0">
                <a:ln>
                  <a:noFill/>
                </a:ln>
                <a:solidFill>
                  <a:srgbClr val="FFFFFF"/>
                </a:solidFill>
                <a:effectLst/>
                <a:uLnTx/>
                <a:uFillTx/>
                <a:latin typeface="Arial"/>
                <a:ea typeface="+mn-ea"/>
                <a:cs typeface="+mn-cs"/>
              </a:rPr>
              <a:pPr marL="0" marR="0" lvl="0" indent="0" algn="r" defTabSz="349261" rtl="0" eaLnBrk="1" fontAlgn="auto" latinLnBrk="0" hangingPunct="1">
                <a:lnSpc>
                  <a:spcPct val="100000"/>
                </a:lnSpc>
                <a:spcBef>
                  <a:spcPts val="0"/>
                </a:spcBef>
                <a:spcAft>
                  <a:spcPts val="0"/>
                </a:spcAft>
                <a:buClrTx/>
                <a:buSzTx/>
                <a:buFontTx/>
                <a:buNone/>
                <a:tabLst/>
                <a:defRPr/>
              </a:pPr>
              <a:t>13</a:t>
            </a:fld>
            <a:endParaRPr kumimoji="0" lang="ru-RU" sz="1050" b="1" i="0" u="none" strike="noStrike" kern="1200" cap="none" spc="0" normalizeH="0" baseline="0" noProof="0" dirty="0">
              <a:ln>
                <a:noFill/>
              </a:ln>
              <a:solidFill>
                <a:srgbClr val="FFFFFF"/>
              </a:solidFill>
              <a:effectLst/>
              <a:uLnTx/>
              <a:uFillTx/>
              <a:latin typeface="Arial"/>
              <a:ea typeface="+mn-ea"/>
              <a:cs typeface="+mn-cs"/>
            </a:endParaRPr>
          </a:p>
        </p:txBody>
      </p:sp>
      <p:sp>
        <p:nvSpPr>
          <p:cNvPr id="2" name="Скругленный прямоугольник 1">
            <a:extLst>
              <a:ext uri="{FF2B5EF4-FFF2-40B4-BE49-F238E27FC236}">
                <a16:creationId xmlns="" xmlns:a16="http://schemas.microsoft.com/office/drawing/2014/main" id="{8EE32405-F3A9-4E48-BFCD-1D38B0919076}"/>
              </a:ext>
            </a:extLst>
          </p:cNvPr>
          <p:cNvSpPr/>
          <p:nvPr/>
        </p:nvSpPr>
        <p:spPr>
          <a:xfrm>
            <a:off x="891252" y="809319"/>
            <a:ext cx="1678328" cy="514209"/>
          </a:xfrm>
          <a:prstGeom prst="roundRect">
            <a:avLst/>
          </a:prstGeom>
          <a:solidFill>
            <a:srgbClr val="1890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5" name="Скругленный прямоугольник 74">
            <a:extLst>
              <a:ext uri="{FF2B5EF4-FFF2-40B4-BE49-F238E27FC236}">
                <a16:creationId xmlns="" xmlns:a16="http://schemas.microsoft.com/office/drawing/2014/main" id="{C62CC7CE-93ED-2CA2-4A69-B2023875A0C1}"/>
              </a:ext>
            </a:extLst>
          </p:cNvPr>
          <p:cNvSpPr/>
          <p:nvPr/>
        </p:nvSpPr>
        <p:spPr>
          <a:xfrm>
            <a:off x="3900670" y="809319"/>
            <a:ext cx="1504708" cy="514209"/>
          </a:xfrm>
          <a:prstGeom prst="roundRect">
            <a:avLst/>
          </a:prstGeom>
          <a:solidFill>
            <a:srgbClr val="1890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9" name="Скругленный прямоугольник 78">
            <a:extLst>
              <a:ext uri="{FF2B5EF4-FFF2-40B4-BE49-F238E27FC236}">
                <a16:creationId xmlns="" xmlns:a16="http://schemas.microsoft.com/office/drawing/2014/main" id="{410033BD-75B3-11A7-E662-601CFB608AAA}"/>
              </a:ext>
            </a:extLst>
          </p:cNvPr>
          <p:cNvSpPr/>
          <p:nvPr/>
        </p:nvSpPr>
        <p:spPr>
          <a:xfrm>
            <a:off x="6832994" y="815888"/>
            <a:ext cx="2257386" cy="514209"/>
          </a:xfrm>
          <a:prstGeom prst="roundRect">
            <a:avLst/>
          </a:prstGeom>
          <a:solidFill>
            <a:srgbClr val="1890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p:nvSpPr>
        <p:spPr>
          <a:xfrm>
            <a:off x="1572419" y="919760"/>
            <a:ext cx="854931" cy="306467"/>
          </a:xfrm>
          <a:prstGeom prst="roundRect">
            <a:avLst/>
          </a:prstGeom>
          <a:noFill/>
          <a:ln w="28575">
            <a:noFill/>
          </a:ln>
        </p:spPr>
        <p:txBody>
          <a:bodyPr wrap="square">
            <a:spAutoFit/>
          </a:bodyPr>
          <a:lstStyle/>
          <a:p>
            <a:pPr marL="0" marR="0" lvl="0" indent="0" algn="l" defTabSz="349261" rtl="0" eaLnBrk="1" fontAlgn="auto" latinLnBrk="0" hangingPunct="1">
              <a:lnSpc>
                <a:spcPct val="100000"/>
              </a:lnSpc>
              <a:spcBef>
                <a:spcPts val="0"/>
              </a:spcBef>
              <a:spcAft>
                <a:spcPts val="0"/>
              </a:spcAft>
              <a:buClrTx/>
              <a:buSzTx/>
              <a:buFontTx/>
              <a:buNone/>
              <a:tabLst/>
              <a:defRPr/>
            </a:pPr>
            <a:r>
              <a:rPr kumimoji="0" lang="ru-RU" sz="1200" b="1" i="0" u="none" strike="noStrike" kern="1200" cap="none" spc="0" normalizeH="0" baseline="0" noProof="0" dirty="0">
                <a:ln>
                  <a:noFill/>
                </a:ln>
                <a:solidFill>
                  <a:schemeClr val="bg1"/>
                </a:solidFill>
                <a:effectLst/>
                <a:uLnTx/>
                <a:uFillTx/>
                <a:latin typeface="Arial"/>
                <a:ea typeface="Times New Roman" panose="02020603050405020304" pitchFamily="18" charset="0"/>
                <a:cs typeface="Arial" panose="020B0604020202020204" pitchFamily="34" charset="0"/>
              </a:rPr>
              <a:t>БЫЛО</a:t>
            </a:r>
            <a:endParaRPr kumimoji="0" lang="ru-RU" sz="1200" b="1" i="0" u="none" strike="noStrike" kern="1200" cap="none" spc="0" normalizeH="0" baseline="0" noProof="0" dirty="0">
              <a:ln>
                <a:noFill/>
              </a:ln>
              <a:solidFill>
                <a:schemeClr val="bg1"/>
              </a:solidFill>
              <a:effectLst/>
              <a:uLnTx/>
              <a:uFillTx/>
              <a:latin typeface="Arial"/>
              <a:ea typeface="+mn-ea"/>
              <a:cs typeface="Arial" panose="020B0604020202020204" pitchFamily="34" charset="0"/>
            </a:endParaRPr>
          </a:p>
        </p:txBody>
      </p:sp>
      <p:sp>
        <p:nvSpPr>
          <p:cNvPr id="30" name="Прямоугольник 29"/>
          <p:cNvSpPr/>
          <p:nvPr/>
        </p:nvSpPr>
        <p:spPr>
          <a:xfrm>
            <a:off x="4528028" y="919760"/>
            <a:ext cx="1013635" cy="306467"/>
          </a:xfrm>
          <a:prstGeom prst="roundRect">
            <a:avLst/>
          </a:prstGeom>
          <a:noFill/>
          <a:ln w="28575">
            <a:noFill/>
          </a:ln>
        </p:spPr>
        <p:txBody>
          <a:bodyPr wrap="square">
            <a:spAutoFit/>
          </a:bodyPr>
          <a:lstStyle/>
          <a:p>
            <a:pPr marL="0" marR="0" lvl="0" indent="0" algn="l" defTabSz="349261" rtl="0" eaLnBrk="1" fontAlgn="auto" latinLnBrk="0" hangingPunct="1">
              <a:lnSpc>
                <a:spcPct val="100000"/>
              </a:lnSpc>
              <a:spcBef>
                <a:spcPts val="0"/>
              </a:spcBef>
              <a:spcAft>
                <a:spcPts val="0"/>
              </a:spcAft>
              <a:buClrTx/>
              <a:buSzTx/>
              <a:buFontTx/>
              <a:buNone/>
              <a:tabLst/>
              <a:defRPr/>
            </a:pPr>
            <a:r>
              <a:rPr kumimoji="0" lang="ru-RU" sz="1200" b="1" i="0" u="none" strike="noStrike" kern="1200" cap="none" spc="0" normalizeH="0" baseline="0" noProof="0" dirty="0">
                <a:ln>
                  <a:noFill/>
                </a:ln>
                <a:solidFill>
                  <a:schemeClr val="bg1"/>
                </a:solidFill>
                <a:effectLst/>
                <a:uLnTx/>
                <a:uFillTx/>
                <a:latin typeface="Arial"/>
                <a:ea typeface="Times New Roman" panose="02020603050405020304" pitchFamily="18" charset="0"/>
                <a:cs typeface="Arial" panose="020B0604020202020204" pitchFamily="34" charset="0"/>
              </a:rPr>
              <a:t>СТАЛО</a:t>
            </a:r>
            <a:endParaRPr kumimoji="0" lang="ru-RU" sz="1200" b="1" i="0" u="none" strike="noStrike" kern="1200" cap="none" spc="0" normalizeH="0" baseline="0" noProof="0" dirty="0">
              <a:ln>
                <a:noFill/>
              </a:ln>
              <a:solidFill>
                <a:schemeClr val="bg1"/>
              </a:solidFill>
              <a:effectLst/>
              <a:uLnTx/>
              <a:uFillTx/>
              <a:latin typeface="Arial"/>
              <a:ea typeface="+mn-ea"/>
              <a:cs typeface="Arial" panose="020B0604020202020204" pitchFamily="34" charset="0"/>
            </a:endParaRPr>
          </a:p>
        </p:txBody>
      </p:sp>
      <p:sp>
        <p:nvSpPr>
          <p:cNvPr id="59" name="Прямоугольник 29">
            <a:extLst>
              <a:ext uri="{FF2B5EF4-FFF2-40B4-BE49-F238E27FC236}">
                <a16:creationId xmlns="" xmlns:a16="http://schemas.microsoft.com/office/drawing/2014/main" id="{C30E7A41-5720-E9B3-7C76-4BE41AE2B33C}"/>
              </a:ext>
            </a:extLst>
          </p:cNvPr>
          <p:cNvSpPr/>
          <p:nvPr/>
        </p:nvSpPr>
        <p:spPr>
          <a:xfrm>
            <a:off x="7318107" y="839702"/>
            <a:ext cx="1732642" cy="476726"/>
          </a:xfrm>
          <a:prstGeom prst="roundRect">
            <a:avLst/>
          </a:prstGeom>
          <a:noFill/>
          <a:ln w="28575">
            <a:noFill/>
          </a:ln>
        </p:spPr>
        <p:txBody>
          <a:bodyPr wrap="square">
            <a:spAutoFit/>
          </a:bodyPr>
          <a:lstStyle/>
          <a:p>
            <a:pPr marL="0" marR="0" lvl="0" indent="0" algn="l" defTabSz="349261" rtl="0" eaLnBrk="1" fontAlgn="auto" latinLnBrk="0" hangingPunct="1">
              <a:lnSpc>
                <a:spcPct val="100000"/>
              </a:lnSpc>
              <a:spcBef>
                <a:spcPts val="0"/>
              </a:spcBef>
              <a:spcAft>
                <a:spcPts val="0"/>
              </a:spcAft>
              <a:buClrTx/>
              <a:buSzTx/>
              <a:buFontTx/>
              <a:buNone/>
              <a:tabLst/>
              <a:defRPr/>
            </a:pPr>
            <a:r>
              <a:rPr kumimoji="0" lang="ru-RU" sz="1100" b="1" i="0" u="none" strike="noStrike" kern="1200" cap="none" spc="0" normalizeH="0" baseline="0" noProof="0" dirty="0">
                <a:ln>
                  <a:noFill/>
                </a:ln>
                <a:solidFill>
                  <a:schemeClr val="bg1"/>
                </a:solidFill>
                <a:effectLst/>
                <a:uLnTx/>
                <a:uFillTx/>
                <a:latin typeface="Arial"/>
                <a:ea typeface="+mn-ea"/>
                <a:cs typeface="Arial" panose="020B0604020202020204" pitchFamily="34" charset="0"/>
              </a:rPr>
              <a:t>СОЦИАЛЬНО-ЗНАЧИМЫЙ ЭФФЕКТ</a:t>
            </a:r>
          </a:p>
        </p:txBody>
      </p:sp>
      <p:pic>
        <p:nvPicPr>
          <p:cNvPr id="81" name="Graphic 285">
            <a:extLst>
              <a:ext uri="{FF2B5EF4-FFF2-40B4-BE49-F238E27FC236}">
                <a16:creationId xmlns="" xmlns:a16="http://schemas.microsoft.com/office/drawing/2014/main" id="{3C0CAB6F-6988-D781-FA46-2A2DC167416F}"/>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1163106" y="863280"/>
            <a:ext cx="348116" cy="348116"/>
          </a:xfrm>
          <a:prstGeom prst="rect">
            <a:avLst/>
          </a:prstGeom>
          <a:effectLst>
            <a:outerShdw blurRad="50800" dist="38100" dir="2700000" algn="tl" rotWithShape="0">
              <a:prstClr val="black">
                <a:alpha val="7000"/>
              </a:prstClr>
            </a:outerShdw>
          </a:effectLst>
        </p:spPr>
      </p:pic>
      <p:pic>
        <p:nvPicPr>
          <p:cNvPr id="82" name="Graphic 381">
            <a:extLst>
              <a:ext uri="{FF2B5EF4-FFF2-40B4-BE49-F238E27FC236}">
                <a16:creationId xmlns="" xmlns:a16="http://schemas.microsoft.com/office/drawing/2014/main" id="{EC9DFA82-EE2C-4CE7-C47F-25DAB94C36F3}"/>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4146798" y="874691"/>
            <a:ext cx="320022" cy="363414"/>
          </a:xfrm>
          <a:prstGeom prst="rect">
            <a:avLst/>
          </a:prstGeom>
          <a:effectLst>
            <a:outerShdw blurRad="50800" dist="38100" dir="2700000" algn="tl" rotWithShape="0">
              <a:prstClr val="black">
                <a:alpha val="7000"/>
              </a:prstClr>
            </a:outerShdw>
          </a:effectLst>
        </p:spPr>
      </p:pic>
      <p:pic>
        <p:nvPicPr>
          <p:cNvPr id="83" name="Graphic 377">
            <a:extLst>
              <a:ext uri="{FF2B5EF4-FFF2-40B4-BE49-F238E27FC236}">
                <a16:creationId xmlns="" xmlns:a16="http://schemas.microsoft.com/office/drawing/2014/main" id="{C303A3F4-27B0-F8A3-851F-D616AF1224E9}"/>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6953385" y="851523"/>
            <a:ext cx="416319" cy="409750"/>
          </a:xfrm>
          <a:prstGeom prst="rect">
            <a:avLst/>
          </a:prstGeom>
          <a:effectLst>
            <a:outerShdw blurRad="50800" dist="38100" dir="2700000" algn="tl" rotWithShape="0">
              <a:prstClr val="black">
                <a:alpha val="7000"/>
              </a:prstClr>
            </a:outerShdw>
          </a:effectLst>
        </p:spPr>
      </p:pic>
      <p:graphicFrame>
        <p:nvGraphicFramePr>
          <p:cNvPr id="5" name="Таблица 4"/>
          <p:cNvGraphicFramePr>
            <a:graphicFrameLocks noGrp="1"/>
          </p:cNvGraphicFramePr>
          <p:nvPr>
            <p:extLst>
              <p:ext uri="{D42A27DB-BD31-4B8C-83A1-F6EECF244321}">
                <p14:modId xmlns:p14="http://schemas.microsoft.com/office/powerpoint/2010/main" val="639973958"/>
              </p:ext>
            </p:extLst>
          </p:nvPr>
        </p:nvGraphicFramePr>
        <p:xfrm>
          <a:off x="106796" y="1462969"/>
          <a:ext cx="8983584" cy="3406140"/>
        </p:xfrm>
        <a:graphic>
          <a:graphicData uri="http://schemas.openxmlformats.org/drawingml/2006/table">
            <a:tbl>
              <a:tblPr firstRow="1" bandRow="1">
                <a:tableStyleId>{2D5ABB26-0587-4C30-8999-92F81FD0307C}</a:tableStyleId>
              </a:tblPr>
              <a:tblGrid>
                <a:gridCol w="364432">
                  <a:extLst>
                    <a:ext uri="{9D8B030D-6E8A-4147-A177-3AD203B41FA5}">
                      <a16:colId xmlns="" xmlns:a16="http://schemas.microsoft.com/office/drawing/2014/main" val="2994255182"/>
                    </a:ext>
                  </a:extLst>
                </a:gridCol>
                <a:gridCol w="2323178">
                  <a:extLst>
                    <a:ext uri="{9D8B030D-6E8A-4147-A177-3AD203B41FA5}">
                      <a16:colId xmlns="" xmlns:a16="http://schemas.microsoft.com/office/drawing/2014/main" val="620969615"/>
                    </a:ext>
                  </a:extLst>
                </a:gridCol>
                <a:gridCol w="4016415">
                  <a:extLst>
                    <a:ext uri="{9D8B030D-6E8A-4147-A177-3AD203B41FA5}">
                      <a16:colId xmlns="" xmlns:a16="http://schemas.microsoft.com/office/drawing/2014/main" val="1396959813"/>
                    </a:ext>
                  </a:extLst>
                </a:gridCol>
                <a:gridCol w="2279559">
                  <a:extLst>
                    <a:ext uri="{9D8B030D-6E8A-4147-A177-3AD203B41FA5}">
                      <a16:colId xmlns="" xmlns:a16="http://schemas.microsoft.com/office/drawing/2014/main" val="261090574"/>
                    </a:ext>
                  </a:extLst>
                </a:gridCol>
              </a:tblGrid>
              <a:tr h="2316800">
                <a:tc>
                  <a:txBody>
                    <a:bodyPr/>
                    <a:lstStyle/>
                    <a:p>
                      <a:pPr indent="0" algn="ctr">
                        <a:lnSpc>
                          <a:spcPts val="900"/>
                        </a:lnSpc>
                        <a:spcBef>
                          <a:spcPts val="0"/>
                        </a:spcBef>
                        <a:spcAft>
                          <a:spcPts val="0"/>
                        </a:spcAft>
                      </a:pPr>
                      <a:r>
                        <a:rPr lang="ru-RU" sz="1000" dirty="0" smtClean="0">
                          <a:latin typeface="+mn-lt"/>
                        </a:rPr>
                        <a:t>9</a:t>
                      </a:r>
                      <a:endParaRPr lang="ru-RU" sz="100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0" algn="ctr">
                        <a:lnSpc>
                          <a:spcPts val="900"/>
                        </a:lnSpc>
                        <a:spcBef>
                          <a:spcPts val="0"/>
                        </a:spcBef>
                        <a:spcAft>
                          <a:spcPts val="0"/>
                        </a:spcAft>
                      </a:pPr>
                      <a:endParaRPr lang="ru-RU" sz="1000" kern="1200" dirty="0">
                        <a:solidFill>
                          <a:schemeClr val="tx1"/>
                        </a:solidFill>
                        <a:latin typeface="+mn-lt"/>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685800" rtl="0" eaLnBrk="1" fontAlgn="auto" latinLnBrk="0" hangingPunct="1">
                        <a:lnSpc>
                          <a:spcPts val="900"/>
                        </a:lnSpc>
                        <a:spcBef>
                          <a:spcPts val="0"/>
                        </a:spcBef>
                        <a:spcAft>
                          <a:spcPts val="0"/>
                        </a:spcAft>
                        <a:buClrTx/>
                        <a:buSzTx/>
                        <a:buFontTx/>
                        <a:buNone/>
                        <a:tabLst/>
                        <a:defRPr/>
                      </a:pPr>
                      <a:r>
                        <a:rPr lang="ru-RU" sz="1000" kern="1200" dirty="0">
                          <a:solidFill>
                            <a:schemeClr val="tx1"/>
                          </a:solidFill>
                          <a:latin typeface="+mn-lt"/>
                          <a:ea typeface="+mn-ea"/>
                          <a:cs typeface="Times New Roman" panose="02020603050405020304" pitchFamily="18" charset="0"/>
                        </a:rPr>
                        <a:t>- планово-картографических материалов, имеющихся в органах местного самоуправления, органах исполнительной власти субъектов Российской Федерации; </a:t>
                      </a:r>
                    </a:p>
                    <a:p>
                      <a:pPr marL="0" marR="0" indent="0" algn="ctr" defTabSz="685800" rtl="0" eaLnBrk="1" fontAlgn="auto" latinLnBrk="0" hangingPunct="1">
                        <a:lnSpc>
                          <a:spcPts val="900"/>
                        </a:lnSpc>
                        <a:spcBef>
                          <a:spcPts val="0"/>
                        </a:spcBef>
                        <a:spcAft>
                          <a:spcPts val="0"/>
                        </a:spcAft>
                        <a:buClrTx/>
                        <a:buSzTx/>
                        <a:buFontTx/>
                        <a:buNone/>
                        <a:tabLst/>
                        <a:defRPr/>
                      </a:pPr>
                      <a:r>
                        <a:rPr lang="ru-RU" sz="1000" kern="1200" dirty="0">
                          <a:solidFill>
                            <a:schemeClr val="tx1"/>
                          </a:solidFill>
                          <a:latin typeface="+mn-lt"/>
                          <a:ea typeface="+mn-ea"/>
                          <a:cs typeface="Times New Roman" panose="02020603050405020304" pitchFamily="18" charset="0"/>
                        </a:rPr>
                        <a:t>- землеустроительной документации, содержащейся в государственном фонде данных, полученных в результате проведения землеустройства; </a:t>
                      </a:r>
                    </a:p>
                    <a:p>
                      <a:pPr indent="0" algn="ctr">
                        <a:lnSpc>
                          <a:spcPts val="900"/>
                        </a:lnSpc>
                        <a:spcBef>
                          <a:spcPts val="0"/>
                        </a:spcBef>
                        <a:spcAft>
                          <a:spcPts val="0"/>
                        </a:spcAft>
                      </a:pPr>
                      <a:r>
                        <a:rPr lang="ru-RU" sz="1000" kern="1200" dirty="0">
                          <a:solidFill>
                            <a:schemeClr val="tx1"/>
                          </a:solidFill>
                          <a:latin typeface="+mn-lt"/>
                          <a:ea typeface="+mn-ea"/>
                          <a:cs typeface="Times New Roman" panose="02020603050405020304" pitchFamily="18" charset="0"/>
                        </a:rPr>
                        <a:t>- ситуационных планов, содержащихся в технических паспортах расположенных на земельных участках объектов недвижимости, хранившихся по состоянию на 1 января 2013 г. в органах и организациях по государственному техническому учету и (или) технической инвентаризации в составе учетно-технической документации об объектах государственного технического учета и технической инвентаризации; </a:t>
                      </a:r>
                    </a:p>
                    <a:p>
                      <a:pPr indent="0" algn="ctr">
                        <a:lnSpc>
                          <a:spcPts val="900"/>
                        </a:lnSpc>
                        <a:spcBef>
                          <a:spcPts val="0"/>
                        </a:spcBef>
                        <a:spcAft>
                          <a:spcPts val="0"/>
                        </a:spcAft>
                      </a:pPr>
                      <a:r>
                        <a:rPr lang="ru-RU" sz="1000" kern="1200" dirty="0">
                          <a:solidFill>
                            <a:schemeClr val="tx1"/>
                          </a:solidFill>
                          <a:latin typeface="+mn-lt"/>
                          <a:ea typeface="+mn-ea"/>
                          <a:cs typeface="Times New Roman" panose="02020603050405020304" pitchFamily="18" charset="0"/>
                        </a:rPr>
                        <a:t>- иных документов, содержащих сведения о местоположении границ земельных участков. </a:t>
                      </a:r>
                    </a:p>
                    <a:p>
                      <a:pPr indent="0" algn="ctr">
                        <a:lnSpc>
                          <a:spcPts val="900"/>
                        </a:lnSpc>
                        <a:spcBef>
                          <a:spcPts val="0"/>
                        </a:spcBef>
                        <a:spcAft>
                          <a:spcPts val="0"/>
                        </a:spcAft>
                      </a:pPr>
                      <a:r>
                        <a:rPr lang="ru-RU" sz="1000" kern="1200" dirty="0">
                          <a:solidFill>
                            <a:schemeClr val="tx1"/>
                          </a:solidFill>
                          <a:latin typeface="+mn-lt"/>
                          <a:ea typeface="+mn-ea"/>
                          <a:cs typeface="Times New Roman" panose="02020603050405020304" pitchFamily="18" charset="0"/>
                        </a:rPr>
                        <a:t>При этом определение координат характерных точек границ в случае применения фотограмметрического или картометрического метода осуществляется с использованием актуального в период выполнения кадастровых работ картографического материала. </a:t>
                      </a:r>
                    </a:p>
                    <a:p>
                      <a:pPr indent="0" algn="ctr">
                        <a:lnSpc>
                          <a:spcPts val="900"/>
                        </a:lnSpc>
                        <a:spcBef>
                          <a:spcPts val="0"/>
                        </a:spcBef>
                        <a:spcAft>
                          <a:spcPts val="0"/>
                        </a:spcAft>
                      </a:pPr>
                      <a:r>
                        <a:rPr lang="ru-RU" sz="1000" kern="1200" dirty="0">
                          <a:solidFill>
                            <a:schemeClr val="tx1"/>
                          </a:solidFill>
                          <a:latin typeface="+mn-lt"/>
                          <a:ea typeface="+mn-ea"/>
                          <a:cs typeface="Times New Roman" panose="02020603050405020304" pitchFamily="18" charset="0"/>
                        </a:rPr>
                        <a:t>Сведения об указанных выше документах </a:t>
                      </a:r>
                      <a:r>
                        <a:rPr lang="ru-RU" sz="1000" b="1" u="none" kern="1200" dirty="0">
                          <a:solidFill>
                            <a:schemeClr val="tx1"/>
                          </a:solidFill>
                          <a:latin typeface="+mn-lt"/>
                          <a:ea typeface="+mn-ea"/>
                          <a:cs typeface="Times New Roman" panose="02020603050405020304" pitchFamily="18" charset="0"/>
                        </a:rPr>
                        <a:t>приводятся в разделе «Исходные данные»</a:t>
                      </a:r>
                      <a:r>
                        <a:rPr lang="ru-RU" sz="1000" b="0" u="none" kern="1200" dirty="0">
                          <a:solidFill>
                            <a:schemeClr val="tx1"/>
                          </a:solidFill>
                          <a:latin typeface="+mn-lt"/>
                          <a:ea typeface="+mn-ea"/>
                          <a:cs typeface="Times New Roman" panose="02020603050405020304" pitchFamily="18" charset="0"/>
                        </a:rPr>
                        <a:t>, </a:t>
                      </a:r>
                      <a:r>
                        <a:rPr lang="ru-RU" sz="1000" kern="1200" dirty="0">
                          <a:solidFill>
                            <a:schemeClr val="tx1"/>
                          </a:solidFill>
                          <a:latin typeface="+mn-lt"/>
                          <a:ea typeface="+mn-ea"/>
                          <a:cs typeface="Times New Roman" panose="02020603050405020304" pitchFamily="18" charset="0"/>
                        </a:rPr>
                        <a:t>копии карт (планов), фотокарт (фотопланов), планово-картографических материалов в Приложение не включаются, изображение соответствующей территории (части территории) воспроизводится на Схеме. </a:t>
                      </a:r>
                    </a:p>
                    <a:p>
                      <a:pPr marL="0" marR="0" indent="0" algn="ctr" defTabSz="685800" rtl="0" eaLnBrk="1" fontAlgn="auto" latinLnBrk="0" hangingPunct="1">
                        <a:lnSpc>
                          <a:spcPts val="900"/>
                        </a:lnSpc>
                        <a:spcBef>
                          <a:spcPts val="0"/>
                        </a:spcBef>
                        <a:spcAft>
                          <a:spcPts val="0"/>
                        </a:spcAft>
                        <a:buClrTx/>
                        <a:buSzTx/>
                        <a:buFontTx/>
                        <a:buNone/>
                        <a:tabLst/>
                        <a:defRPr/>
                      </a:pPr>
                      <a:r>
                        <a:rPr lang="ru-RU" sz="1000" kern="1200" dirty="0">
                          <a:solidFill>
                            <a:schemeClr val="tx1"/>
                          </a:solidFill>
                          <a:latin typeface="+mn-lt"/>
                          <a:ea typeface="+mn-ea"/>
                          <a:cs typeface="Times New Roman" panose="02020603050405020304" pitchFamily="18" charset="0"/>
                        </a:rPr>
                        <a:t>В разделе "Заключение кадастрового инженера" в виде связного текста приводятся сведения, обосновывающие существование границы земельного участка на местности пятнадцать и более лет.</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defTabSz="685800" rtl="0" eaLnBrk="1" latinLnBrk="0" hangingPunct="1">
                        <a:lnSpc>
                          <a:spcPts val="900"/>
                        </a:lnSpc>
                        <a:spcBef>
                          <a:spcPts val="0"/>
                        </a:spcBef>
                        <a:spcAft>
                          <a:spcPts val="0"/>
                        </a:spcAft>
                      </a:pPr>
                      <a:endParaRPr lang="ru-RU" sz="1000" kern="1200" dirty="0">
                        <a:solidFill>
                          <a:schemeClr val="tx1"/>
                        </a:solidFill>
                        <a:latin typeface="+mn-lt"/>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319436484"/>
                  </a:ext>
                </a:extLst>
              </a:tr>
            </a:tbl>
          </a:graphicData>
        </a:graphic>
      </p:graphicFrame>
    </p:spTree>
    <p:extLst>
      <p:ext uri="{BB962C8B-B14F-4D97-AF65-F5344CB8AC3E}">
        <p14:creationId xmlns:p14="http://schemas.microsoft.com/office/powerpoint/2010/main" val="1966533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39F09F66-1085-4855-8DC5-F9637EFDA1FB}"/>
              </a:ext>
            </a:extLst>
          </p:cNvPr>
          <p:cNvSpPr>
            <a:spLocks noGrp="1"/>
          </p:cNvSpPr>
          <p:nvPr>
            <p:ph type="title"/>
          </p:nvPr>
        </p:nvSpPr>
        <p:spPr>
          <a:xfrm>
            <a:off x="533441" y="22861"/>
            <a:ext cx="8517309" cy="619124"/>
          </a:xfrm>
        </p:spPr>
        <p:txBody>
          <a:bodyPr>
            <a:noAutofit/>
          </a:bodyPr>
          <a:lstStyle/>
          <a:p>
            <a:pPr algn="ctr"/>
            <a:r>
              <a:rPr lang="ru-RU" dirty="0"/>
              <a:t>Изменения в законодательстве Российской Федерации о регистрации </a:t>
            </a:r>
            <a:br>
              <a:rPr lang="ru-RU" dirty="0"/>
            </a:br>
            <a:r>
              <a:rPr lang="ru-RU" dirty="0"/>
              <a:t>недвижимости по итогам 2022 г.</a:t>
            </a:r>
            <a:endParaRPr lang="ru-RU" sz="1500" dirty="0"/>
          </a:p>
        </p:txBody>
      </p:sp>
      <p:sp>
        <p:nvSpPr>
          <p:cNvPr id="40" name="Slide Number Placeholder 6">
            <a:extLst>
              <a:ext uri="{FF2B5EF4-FFF2-40B4-BE49-F238E27FC236}">
                <a16:creationId xmlns="" xmlns:a16="http://schemas.microsoft.com/office/drawing/2014/main" id="{49AA9F89-8FE7-453C-8FBE-FAF4AE20A961}"/>
              </a:ext>
            </a:extLst>
          </p:cNvPr>
          <p:cNvSpPr>
            <a:spLocks noGrp="1"/>
          </p:cNvSpPr>
          <p:nvPr>
            <p:ph type="sldNum" sz="quarter" idx="10"/>
          </p:nvPr>
        </p:nvSpPr>
        <p:spPr bwMode="auto">
          <a:xfrm>
            <a:off x="5998104" y="4778375"/>
            <a:ext cx="2743200" cy="365125"/>
          </a:xfrm>
        </p:spPr>
        <p:txBody>
          <a:bodyPr/>
          <a:lstStyle/>
          <a:p>
            <a:pPr marL="0" marR="0" lvl="0" indent="0" algn="r" defTabSz="349261" rtl="0" eaLnBrk="1" fontAlgn="auto" latinLnBrk="0" hangingPunct="1">
              <a:lnSpc>
                <a:spcPct val="100000"/>
              </a:lnSpc>
              <a:spcBef>
                <a:spcPts val="0"/>
              </a:spcBef>
              <a:spcAft>
                <a:spcPts val="0"/>
              </a:spcAft>
              <a:buClrTx/>
              <a:buSzTx/>
              <a:buFontTx/>
              <a:buNone/>
              <a:tabLst/>
              <a:defRPr/>
            </a:pPr>
            <a:fld id="{35ACA335-37F7-42C7-872A-92C3D7072F89}" type="slidenum">
              <a:rPr kumimoji="0" lang="ru-RU" sz="1050" b="1" i="0" u="none" strike="noStrike" kern="1200" cap="none" spc="0" normalizeH="0" baseline="0" noProof="0" smtClean="0">
                <a:ln>
                  <a:noFill/>
                </a:ln>
                <a:solidFill>
                  <a:srgbClr val="FFFFFF"/>
                </a:solidFill>
                <a:effectLst/>
                <a:uLnTx/>
                <a:uFillTx/>
                <a:latin typeface="Arial"/>
                <a:ea typeface="+mn-ea"/>
                <a:cs typeface="+mn-cs"/>
              </a:rPr>
              <a:pPr marL="0" marR="0" lvl="0" indent="0" algn="r" defTabSz="349261" rtl="0" eaLnBrk="1" fontAlgn="auto" latinLnBrk="0" hangingPunct="1">
                <a:lnSpc>
                  <a:spcPct val="100000"/>
                </a:lnSpc>
                <a:spcBef>
                  <a:spcPts val="0"/>
                </a:spcBef>
                <a:spcAft>
                  <a:spcPts val="0"/>
                </a:spcAft>
                <a:buClrTx/>
                <a:buSzTx/>
                <a:buFontTx/>
                <a:buNone/>
                <a:tabLst/>
                <a:defRPr/>
              </a:pPr>
              <a:t>14</a:t>
            </a:fld>
            <a:endParaRPr kumimoji="0" lang="ru-RU" sz="1050" b="1" i="0" u="none" strike="noStrike" kern="1200" cap="none" spc="0" normalizeH="0" baseline="0" noProof="0" dirty="0">
              <a:ln>
                <a:noFill/>
              </a:ln>
              <a:solidFill>
                <a:srgbClr val="FFFFFF"/>
              </a:solidFill>
              <a:effectLst/>
              <a:uLnTx/>
              <a:uFillTx/>
              <a:latin typeface="Arial"/>
              <a:ea typeface="+mn-ea"/>
              <a:cs typeface="+mn-cs"/>
            </a:endParaRPr>
          </a:p>
        </p:txBody>
      </p:sp>
      <p:sp>
        <p:nvSpPr>
          <p:cNvPr id="2" name="Скругленный прямоугольник 1">
            <a:extLst>
              <a:ext uri="{FF2B5EF4-FFF2-40B4-BE49-F238E27FC236}">
                <a16:creationId xmlns="" xmlns:a16="http://schemas.microsoft.com/office/drawing/2014/main" id="{8EE32405-F3A9-4E48-BFCD-1D38B0919076}"/>
              </a:ext>
            </a:extLst>
          </p:cNvPr>
          <p:cNvSpPr/>
          <p:nvPr/>
        </p:nvSpPr>
        <p:spPr>
          <a:xfrm>
            <a:off x="891252" y="809319"/>
            <a:ext cx="1678328" cy="514209"/>
          </a:xfrm>
          <a:prstGeom prst="roundRect">
            <a:avLst/>
          </a:prstGeom>
          <a:solidFill>
            <a:srgbClr val="1890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5" name="Скругленный прямоугольник 74">
            <a:extLst>
              <a:ext uri="{FF2B5EF4-FFF2-40B4-BE49-F238E27FC236}">
                <a16:creationId xmlns="" xmlns:a16="http://schemas.microsoft.com/office/drawing/2014/main" id="{C62CC7CE-93ED-2CA2-4A69-B2023875A0C1}"/>
              </a:ext>
            </a:extLst>
          </p:cNvPr>
          <p:cNvSpPr/>
          <p:nvPr/>
        </p:nvSpPr>
        <p:spPr>
          <a:xfrm>
            <a:off x="3900670" y="809319"/>
            <a:ext cx="1504708" cy="514209"/>
          </a:xfrm>
          <a:prstGeom prst="roundRect">
            <a:avLst/>
          </a:prstGeom>
          <a:solidFill>
            <a:srgbClr val="1890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9" name="Скругленный прямоугольник 78">
            <a:extLst>
              <a:ext uri="{FF2B5EF4-FFF2-40B4-BE49-F238E27FC236}">
                <a16:creationId xmlns="" xmlns:a16="http://schemas.microsoft.com/office/drawing/2014/main" id="{410033BD-75B3-11A7-E662-601CFB608AAA}"/>
              </a:ext>
            </a:extLst>
          </p:cNvPr>
          <p:cNvSpPr/>
          <p:nvPr/>
        </p:nvSpPr>
        <p:spPr>
          <a:xfrm>
            <a:off x="6832994" y="815888"/>
            <a:ext cx="2257386" cy="514209"/>
          </a:xfrm>
          <a:prstGeom prst="roundRect">
            <a:avLst/>
          </a:prstGeom>
          <a:solidFill>
            <a:srgbClr val="1890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p:nvSpPr>
        <p:spPr>
          <a:xfrm>
            <a:off x="1572419" y="919760"/>
            <a:ext cx="854931" cy="306467"/>
          </a:xfrm>
          <a:prstGeom prst="roundRect">
            <a:avLst/>
          </a:prstGeom>
          <a:noFill/>
          <a:ln w="28575">
            <a:noFill/>
          </a:ln>
        </p:spPr>
        <p:txBody>
          <a:bodyPr wrap="square">
            <a:spAutoFit/>
          </a:bodyPr>
          <a:lstStyle/>
          <a:p>
            <a:pPr marL="0" marR="0" lvl="0" indent="0" algn="l" defTabSz="349261" rtl="0" eaLnBrk="1" fontAlgn="auto" latinLnBrk="0" hangingPunct="1">
              <a:lnSpc>
                <a:spcPct val="100000"/>
              </a:lnSpc>
              <a:spcBef>
                <a:spcPts val="0"/>
              </a:spcBef>
              <a:spcAft>
                <a:spcPts val="0"/>
              </a:spcAft>
              <a:buClrTx/>
              <a:buSzTx/>
              <a:buFontTx/>
              <a:buNone/>
              <a:tabLst/>
              <a:defRPr/>
            </a:pPr>
            <a:r>
              <a:rPr kumimoji="0" lang="ru-RU" sz="1200" b="1" i="0" u="none" strike="noStrike" kern="1200" cap="none" spc="0" normalizeH="0" baseline="0" noProof="0" dirty="0">
                <a:ln>
                  <a:noFill/>
                </a:ln>
                <a:solidFill>
                  <a:schemeClr val="bg1"/>
                </a:solidFill>
                <a:effectLst/>
                <a:uLnTx/>
                <a:uFillTx/>
                <a:latin typeface="Arial"/>
                <a:ea typeface="Times New Roman" panose="02020603050405020304" pitchFamily="18" charset="0"/>
                <a:cs typeface="Arial" panose="020B0604020202020204" pitchFamily="34" charset="0"/>
              </a:rPr>
              <a:t>БЫЛО</a:t>
            </a:r>
            <a:endParaRPr kumimoji="0" lang="ru-RU" sz="1200" b="1" i="0" u="none" strike="noStrike" kern="1200" cap="none" spc="0" normalizeH="0" baseline="0" noProof="0" dirty="0">
              <a:ln>
                <a:noFill/>
              </a:ln>
              <a:solidFill>
                <a:schemeClr val="bg1"/>
              </a:solidFill>
              <a:effectLst/>
              <a:uLnTx/>
              <a:uFillTx/>
              <a:latin typeface="Arial"/>
              <a:ea typeface="+mn-ea"/>
              <a:cs typeface="Arial" panose="020B0604020202020204" pitchFamily="34" charset="0"/>
            </a:endParaRPr>
          </a:p>
        </p:txBody>
      </p:sp>
      <p:sp>
        <p:nvSpPr>
          <p:cNvPr id="30" name="Прямоугольник 29"/>
          <p:cNvSpPr/>
          <p:nvPr/>
        </p:nvSpPr>
        <p:spPr>
          <a:xfrm>
            <a:off x="4528028" y="919760"/>
            <a:ext cx="1013635" cy="306467"/>
          </a:xfrm>
          <a:prstGeom prst="roundRect">
            <a:avLst/>
          </a:prstGeom>
          <a:noFill/>
          <a:ln w="28575">
            <a:noFill/>
          </a:ln>
        </p:spPr>
        <p:txBody>
          <a:bodyPr wrap="square">
            <a:spAutoFit/>
          </a:bodyPr>
          <a:lstStyle/>
          <a:p>
            <a:pPr marL="0" marR="0" lvl="0" indent="0" algn="l" defTabSz="349261" rtl="0" eaLnBrk="1" fontAlgn="auto" latinLnBrk="0" hangingPunct="1">
              <a:lnSpc>
                <a:spcPct val="100000"/>
              </a:lnSpc>
              <a:spcBef>
                <a:spcPts val="0"/>
              </a:spcBef>
              <a:spcAft>
                <a:spcPts val="0"/>
              </a:spcAft>
              <a:buClrTx/>
              <a:buSzTx/>
              <a:buFontTx/>
              <a:buNone/>
              <a:tabLst/>
              <a:defRPr/>
            </a:pPr>
            <a:r>
              <a:rPr kumimoji="0" lang="ru-RU" sz="1200" b="1" i="0" u="none" strike="noStrike" kern="1200" cap="none" spc="0" normalizeH="0" baseline="0" noProof="0" dirty="0">
                <a:ln>
                  <a:noFill/>
                </a:ln>
                <a:solidFill>
                  <a:schemeClr val="bg1"/>
                </a:solidFill>
                <a:effectLst/>
                <a:uLnTx/>
                <a:uFillTx/>
                <a:latin typeface="Arial"/>
                <a:ea typeface="Times New Roman" panose="02020603050405020304" pitchFamily="18" charset="0"/>
                <a:cs typeface="Arial" panose="020B0604020202020204" pitchFamily="34" charset="0"/>
              </a:rPr>
              <a:t>СТАЛО</a:t>
            </a:r>
            <a:endParaRPr kumimoji="0" lang="ru-RU" sz="1200" b="1" i="0" u="none" strike="noStrike" kern="1200" cap="none" spc="0" normalizeH="0" baseline="0" noProof="0" dirty="0">
              <a:ln>
                <a:noFill/>
              </a:ln>
              <a:solidFill>
                <a:schemeClr val="bg1"/>
              </a:solidFill>
              <a:effectLst/>
              <a:uLnTx/>
              <a:uFillTx/>
              <a:latin typeface="Arial"/>
              <a:ea typeface="+mn-ea"/>
              <a:cs typeface="Arial" panose="020B0604020202020204" pitchFamily="34" charset="0"/>
            </a:endParaRPr>
          </a:p>
        </p:txBody>
      </p:sp>
      <p:sp>
        <p:nvSpPr>
          <p:cNvPr id="59" name="Прямоугольник 29">
            <a:extLst>
              <a:ext uri="{FF2B5EF4-FFF2-40B4-BE49-F238E27FC236}">
                <a16:creationId xmlns="" xmlns:a16="http://schemas.microsoft.com/office/drawing/2014/main" id="{C30E7A41-5720-E9B3-7C76-4BE41AE2B33C}"/>
              </a:ext>
            </a:extLst>
          </p:cNvPr>
          <p:cNvSpPr/>
          <p:nvPr/>
        </p:nvSpPr>
        <p:spPr>
          <a:xfrm>
            <a:off x="7318107" y="839702"/>
            <a:ext cx="1732642" cy="476726"/>
          </a:xfrm>
          <a:prstGeom prst="roundRect">
            <a:avLst/>
          </a:prstGeom>
          <a:noFill/>
          <a:ln w="28575">
            <a:noFill/>
          </a:ln>
        </p:spPr>
        <p:txBody>
          <a:bodyPr wrap="square">
            <a:spAutoFit/>
          </a:bodyPr>
          <a:lstStyle/>
          <a:p>
            <a:pPr marL="0" marR="0" lvl="0" indent="0" algn="l" defTabSz="349261" rtl="0" eaLnBrk="1" fontAlgn="auto" latinLnBrk="0" hangingPunct="1">
              <a:lnSpc>
                <a:spcPct val="100000"/>
              </a:lnSpc>
              <a:spcBef>
                <a:spcPts val="0"/>
              </a:spcBef>
              <a:spcAft>
                <a:spcPts val="0"/>
              </a:spcAft>
              <a:buClrTx/>
              <a:buSzTx/>
              <a:buFontTx/>
              <a:buNone/>
              <a:tabLst/>
              <a:defRPr/>
            </a:pPr>
            <a:r>
              <a:rPr kumimoji="0" lang="ru-RU" sz="1100" b="1" i="0" u="none" strike="noStrike" kern="1200" cap="none" spc="0" normalizeH="0" baseline="0" noProof="0" dirty="0">
                <a:ln>
                  <a:noFill/>
                </a:ln>
                <a:solidFill>
                  <a:schemeClr val="bg1"/>
                </a:solidFill>
                <a:effectLst/>
                <a:uLnTx/>
                <a:uFillTx/>
                <a:latin typeface="Arial"/>
                <a:ea typeface="+mn-ea"/>
                <a:cs typeface="Arial" panose="020B0604020202020204" pitchFamily="34" charset="0"/>
              </a:rPr>
              <a:t>СОЦИАЛЬНО-ЗНАЧИМЫЙ ЭФФЕКТ</a:t>
            </a:r>
          </a:p>
        </p:txBody>
      </p:sp>
      <p:pic>
        <p:nvPicPr>
          <p:cNvPr id="81" name="Graphic 285">
            <a:extLst>
              <a:ext uri="{FF2B5EF4-FFF2-40B4-BE49-F238E27FC236}">
                <a16:creationId xmlns="" xmlns:a16="http://schemas.microsoft.com/office/drawing/2014/main" id="{3C0CAB6F-6988-D781-FA46-2A2DC167416F}"/>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1163106" y="863280"/>
            <a:ext cx="348116" cy="348116"/>
          </a:xfrm>
          <a:prstGeom prst="rect">
            <a:avLst/>
          </a:prstGeom>
          <a:effectLst>
            <a:outerShdw blurRad="50800" dist="38100" dir="2700000" algn="tl" rotWithShape="0">
              <a:prstClr val="black">
                <a:alpha val="7000"/>
              </a:prstClr>
            </a:outerShdw>
          </a:effectLst>
        </p:spPr>
      </p:pic>
      <p:pic>
        <p:nvPicPr>
          <p:cNvPr id="82" name="Graphic 381">
            <a:extLst>
              <a:ext uri="{FF2B5EF4-FFF2-40B4-BE49-F238E27FC236}">
                <a16:creationId xmlns="" xmlns:a16="http://schemas.microsoft.com/office/drawing/2014/main" id="{EC9DFA82-EE2C-4CE7-C47F-25DAB94C36F3}"/>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4146798" y="874691"/>
            <a:ext cx="320022" cy="363414"/>
          </a:xfrm>
          <a:prstGeom prst="rect">
            <a:avLst/>
          </a:prstGeom>
          <a:effectLst>
            <a:outerShdw blurRad="50800" dist="38100" dir="2700000" algn="tl" rotWithShape="0">
              <a:prstClr val="black">
                <a:alpha val="7000"/>
              </a:prstClr>
            </a:outerShdw>
          </a:effectLst>
        </p:spPr>
      </p:pic>
      <p:pic>
        <p:nvPicPr>
          <p:cNvPr id="83" name="Graphic 377">
            <a:extLst>
              <a:ext uri="{FF2B5EF4-FFF2-40B4-BE49-F238E27FC236}">
                <a16:creationId xmlns="" xmlns:a16="http://schemas.microsoft.com/office/drawing/2014/main" id="{C303A3F4-27B0-F8A3-851F-D616AF1224E9}"/>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6953385" y="851523"/>
            <a:ext cx="416319" cy="409750"/>
          </a:xfrm>
          <a:prstGeom prst="rect">
            <a:avLst/>
          </a:prstGeom>
          <a:effectLst>
            <a:outerShdw blurRad="50800" dist="38100" dir="2700000" algn="tl" rotWithShape="0">
              <a:prstClr val="black">
                <a:alpha val="7000"/>
              </a:prstClr>
            </a:outerShdw>
          </a:effectLst>
        </p:spPr>
      </p:pic>
      <p:graphicFrame>
        <p:nvGraphicFramePr>
          <p:cNvPr id="5" name="Таблица 4"/>
          <p:cNvGraphicFramePr>
            <a:graphicFrameLocks noGrp="1"/>
          </p:cNvGraphicFramePr>
          <p:nvPr>
            <p:extLst>
              <p:ext uri="{D42A27DB-BD31-4B8C-83A1-F6EECF244321}">
                <p14:modId xmlns:p14="http://schemas.microsoft.com/office/powerpoint/2010/main" val="1753449529"/>
              </p:ext>
            </p:extLst>
          </p:nvPr>
        </p:nvGraphicFramePr>
        <p:xfrm>
          <a:off x="106796" y="1462969"/>
          <a:ext cx="8983584" cy="2316800"/>
        </p:xfrm>
        <a:graphic>
          <a:graphicData uri="http://schemas.openxmlformats.org/drawingml/2006/table">
            <a:tbl>
              <a:tblPr firstRow="1" bandRow="1">
                <a:tableStyleId>{2D5ABB26-0587-4C30-8999-92F81FD0307C}</a:tableStyleId>
              </a:tblPr>
              <a:tblGrid>
                <a:gridCol w="364432">
                  <a:extLst>
                    <a:ext uri="{9D8B030D-6E8A-4147-A177-3AD203B41FA5}">
                      <a16:colId xmlns="" xmlns:a16="http://schemas.microsoft.com/office/drawing/2014/main" val="2994255182"/>
                    </a:ext>
                  </a:extLst>
                </a:gridCol>
                <a:gridCol w="2323178">
                  <a:extLst>
                    <a:ext uri="{9D8B030D-6E8A-4147-A177-3AD203B41FA5}">
                      <a16:colId xmlns="" xmlns:a16="http://schemas.microsoft.com/office/drawing/2014/main" val="620969615"/>
                    </a:ext>
                  </a:extLst>
                </a:gridCol>
                <a:gridCol w="4016415">
                  <a:extLst>
                    <a:ext uri="{9D8B030D-6E8A-4147-A177-3AD203B41FA5}">
                      <a16:colId xmlns="" xmlns:a16="http://schemas.microsoft.com/office/drawing/2014/main" val="1396959813"/>
                    </a:ext>
                  </a:extLst>
                </a:gridCol>
                <a:gridCol w="2279559">
                  <a:extLst>
                    <a:ext uri="{9D8B030D-6E8A-4147-A177-3AD203B41FA5}">
                      <a16:colId xmlns="" xmlns:a16="http://schemas.microsoft.com/office/drawing/2014/main" val="261090574"/>
                    </a:ext>
                  </a:extLst>
                </a:gridCol>
              </a:tblGrid>
              <a:tr h="2316800">
                <a:tc>
                  <a:txBody>
                    <a:bodyPr/>
                    <a:lstStyle/>
                    <a:p>
                      <a:pPr indent="0" algn="ctr">
                        <a:lnSpc>
                          <a:spcPts val="900"/>
                        </a:lnSpc>
                        <a:spcBef>
                          <a:spcPts val="0"/>
                        </a:spcBef>
                        <a:spcAft>
                          <a:spcPts val="0"/>
                        </a:spcAft>
                      </a:pPr>
                      <a:r>
                        <a:rPr lang="ru-RU" sz="1000" dirty="0" smtClean="0">
                          <a:latin typeface="+mn-lt"/>
                        </a:rPr>
                        <a:t>10</a:t>
                      </a:r>
                      <a:endParaRPr lang="ru-RU" sz="100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0" algn="ctr">
                        <a:lnSpc>
                          <a:spcPts val="900"/>
                        </a:lnSpc>
                        <a:spcBef>
                          <a:spcPts val="0"/>
                        </a:spcBef>
                        <a:spcAft>
                          <a:spcPts val="0"/>
                        </a:spcAft>
                      </a:pPr>
                      <a:r>
                        <a:rPr lang="ru-RU" sz="1000" kern="1200" dirty="0">
                          <a:solidFill>
                            <a:schemeClr val="tx1"/>
                          </a:solidFill>
                          <a:latin typeface="+mn-lt"/>
                          <a:ea typeface="+mn-ea"/>
                          <a:cs typeface="Times New Roman" panose="02020603050405020304" pitchFamily="18" charset="0"/>
                        </a:rPr>
                        <a:t>Однозначно не определено, какие документы подтверждают существование границ земельных участков на местности 15 лет и более.</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685800" rtl="0" eaLnBrk="1" fontAlgn="auto" latinLnBrk="0" hangingPunct="1">
                        <a:lnSpc>
                          <a:spcPts val="900"/>
                        </a:lnSpc>
                        <a:spcBef>
                          <a:spcPts val="0"/>
                        </a:spcBef>
                        <a:spcAft>
                          <a:spcPts val="0"/>
                        </a:spcAft>
                        <a:buClrTx/>
                        <a:buSzTx/>
                        <a:buFontTx/>
                        <a:buNone/>
                        <a:tabLst/>
                        <a:defRPr/>
                      </a:pPr>
                      <a:r>
                        <a:rPr lang="ru-RU" sz="1000" b="1" dirty="0">
                          <a:latin typeface="+mn-lt"/>
                        </a:rPr>
                        <a:t>С 01.07.2022 </a:t>
                      </a:r>
                      <a:r>
                        <a:rPr lang="ru-RU" sz="1000" dirty="0">
                          <a:latin typeface="+mn-lt"/>
                        </a:rPr>
                        <a:t>при проведении правовой экспертизы документов, представленных для осуществления ГКУ, государственным регистратором </a:t>
                      </a:r>
                      <a:r>
                        <a:rPr lang="ru-RU" sz="1000" b="1" dirty="0">
                          <a:latin typeface="+mn-lt"/>
                        </a:rPr>
                        <a:t>не </a:t>
                      </a:r>
                      <a:r>
                        <a:rPr lang="ru-RU" sz="1000" b="1" dirty="0" smtClean="0">
                          <a:latin typeface="+mn-lt"/>
                        </a:rPr>
                        <a:t>осуществляется</a:t>
                      </a:r>
                      <a:r>
                        <a:rPr lang="ru-RU" sz="1000" b="1" baseline="0" dirty="0" smtClean="0">
                          <a:latin typeface="+mn-lt"/>
                        </a:rPr>
                        <a:t> </a:t>
                      </a:r>
                      <a:r>
                        <a:rPr lang="ru-RU" sz="1000" b="1" dirty="0" smtClean="0">
                          <a:latin typeface="+mn-lt"/>
                        </a:rPr>
                        <a:t>проверка</a:t>
                      </a:r>
                      <a:r>
                        <a:rPr lang="ru-RU" sz="1000" dirty="0" smtClean="0">
                          <a:latin typeface="+mn-lt"/>
                        </a:rPr>
                        <a:t> </a:t>
                      </a:r>
                      <a:r>
                        <a:rPr lang="ru-RU" sz="1000" dirty="0">
                          <a:latin typeface="+mn-lt"/>
                        </a:rPr>
                        <a:t>обоснованности местоположения уточненных границ земельного участка, в том числе изменения площади, если такое уточнение местоположение границ не приводит к нарушению условий, указанных в пунктах 32 и 32.1 ч. 1 ст. 26 Федерального закона от 13.07.2015 № 218-ФЗ  «О государственной регистрации недвижимости» </a:t>
                      </a:r>
                      <a:r>
                        <a:rPr lang="ru-RU" sz="1000" i="1" dirty="0">
                          <a:latin typeface="+mn-lt"/>
                        </a:rPr>
                        <a:t>(превышение установленных предельных размеров, 10% от площади).</a:t>
                      </a:r>
                    </a:p>
                    <a:p>
                      <a:pPr indent="0" algn="ctr">
                        <a:lnSpc>
                          <a:spcPts val="900"/>
                        </a:lnSpc>
                        <a:spcBef>
                          <a:spcPts val="0"/>
                        </a:spcBef>
                        <a:spcAft>
                          <a:spcPts val="0"/>
                        </a:spcAft>
                      </a:pPr>
                      <a:endParaRPr lang="ru-RU" sz="1000" kern="1200" dirty="0">
                        <a:solidFill>
                          <a:schemeClr val="tx1"/>
                        </a:solidFill>
                        <a:latin typeface="+mn-lt"/>
                        <a:ea typeface="+mn-ea"/>
                        <a:cs typeface="Times New Roman" panose="02020603050405020304" pitchFamily="18" charset="0"/>
                      </a:endParaRPr>
                    </a:p>
                    <a:p>
                      <a:pPr marL="0" marR="0" indent="0" algn="ctr" defTabSz="685800" rtl="0" eaLnBrk="1" fontAlgn="auto" latinLnBrk="0" hangingPunct="1">
                        <a:lnSpc>
                          <a:spcPts val="900"/>
                        </a:lnSpc>
                        <a:spcBef>
                          <a:spcPts val="0"/>
                        </a:spcBef>
                        <a:spcAft>
                          <a:spcPts val="0"/>
                        </a:spcAft>
                        <a:buClrTx/>
                        <a:buSzTx/>
                        <a:buFontTx/>
                        <a:buNone/>
                        <a:tabLst/>
                        <a:defRPr/>
                      </a:pPr>
                      <a:r>
                        <a:rPr lang="ru-RU" sz="1000" dirty="0">
                          <a:latin typeface="+mn-lt"/>
                        </a:rPr>
                        <a:t>Требование закона к необходимости обоснования границ и порядок обоснования местоположения границ кадастровыми инженерами сохраняется.</a:t>
                      </a:r>
                      <a:endParaRPr lang="ru-RU" sz="1000" b="1"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defTabSz="685800" rtl="0" eaLnBrk="1" latinLnBrk="0" hangingPunct="1">
                        <a:lnSpc>
                          <a:spcPts val="900"/>
                        </a:lnSpc>
                        <a:spcBef>
                          <a:spcPts val="0"/>
                        </a:spcBef>
                        <a:spcAft>
                          <a:spcPts val="0"/>
                        </a:spcAft>
                      </a:pPr>
                      <a:r>
                        <a:rPr lang="ru-RU" sz="1000" kern="1200" dirty="0">
                          <a:solidFill>
                            <a:schemeClr val="tx1"/>
                          </a:solidFill>
                          <a:latin typeface="+mn-lt"/>
                          <a:ea typeface="+mn-ea"/>
                          <a:cs typeface="Times New Roman" panose="02020603050405020304" pitchFamily="18" charset="0"/>
                        </a:rPr>
                        <a:t>Сокращение количества приостановлений государственного кадастрового учета, связанных с подготовкой межевого плана.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319436484"/>
                  </a:ext>
                </a:extLst>
              </a:tr>
            </a:tbl>
          </a:graphicData>
        </a:graphic>
      </p:graphicFrame>
    </p:spTree>
    <p:extLst>
      <p:ext uri="{BB962C8B-B14F-4D97-AF65-F5344CB8AC3E}">
        <p14:creationId xmlns:p14="http://schemas.microsoft.com/office/powerpoint/2010/main" val="9905176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39F09F66-1085-4855-8DC5-F9637EFDA1FB}"/>
              </a:ext>
            </a:extLst>
          </p:cNvPr>
          <p:cNvSpPr>
            <a:spLocks noGrp="1"/>
          </p:cNvSpPr>
          <p:nvPr>
            <p:ph type="title"/>
          </p:nvPr>
        </p:nvSpPr>
        <p:spPr>
          <a:xfrm>
            <a:off x="533441" y="22861"/>
            <a:ext cx="8517309" cy="619124"/>
          </a:xfrm>
        </p:spPr>
        <p:txBody>
          <a:bodyPr>
            <a:noAutofit/>
          </a:bodyPr>
          <a:lstStyle/>
          <a:p>
            <a:pPr algn="ctr"/>
            <a:r>
              <a:rPr lang="ru-RU" dirty="0"/>
              <a:t>Изменения в законодательстве Российской Федерации о регистрации </a:t>
            </a:r>
            <a:br>
              <a:rPr lang="ru-RU" dirty="0"/>
            </a:br>
            <a:r>
              <a:rPr lang="ru-RU" dirty="0"/>
              <a:t>недвижимости по итогам 2022 г.</a:t>
            </a:r>
          </a:p>
        </p:txBody>
      </p:sp>
      <p:sp>
        <p:nvSpPr>
          <p:cNvPr id="40" name="Slide Number Placeholder 6">
            <a:extLst>
              <a:ext uri="{FF2B5EF4-FFF2-40B4-BE49-F238E27FC236}">
                <a16:creationId xmlns="" xmlns:a16="http://schemas.microsoft.com/office/drawing/2014/main" id="{49AA9F89-8FE7-453C-8FBE-FAF4AE20A961}"/>
              </a:ext>
            </a:extLst>
          </p:cNvPr>
          <p:cNvSpPr>
            <a:spLocks noGrp="1"/>
          </p:cNvSpPr>
          <p:nvPr>
            <p:ph type="sldNum" sz="quarter" idx="10"/>
          </p:nvPr>
        </p:nvSpPr>
        <p:spPr bwMode="auto">
          <a:xfrm>
            <a:off x="5998104" y="4778375"/>
            <a:ext cx="2743200" cy="365125"/>
          </a:xfrm>
        </p:spPr>
        <p:txBody>
          <a:bodyPr/>
          <a:lstStyle/>
          <a:p>
            <a:pPr marL="0" marR="0" lvl="0" indent="0" algn="r" defTabSz="349261" rtl="0" eaLnBrk="1" fontAlgn="auto" latinLnBrk="0" hangingPunct="1">
              <a:lnSpc>
                <a:spcPct val="100000"/>
              </a:lnSpc>
              <a:spcBef>
                <a:spcPts val="0"/>
              </a:spcBef>
              <a:spcAft>
                <a:spcPts val="0"/>
              </a:spcAft>
              <a:buClrTx/>
              <a:buSzTx/>
              <a:buFontTx/>
              <a:buNone/>
              <a:tabLst/>
              <a:defRPr/>
            </a:pPr>
            <a:fld id="{35ACA335-37F7-42C7-872A-92C3D7072F89}" type="slidenum">
              <a:rPr kumimoji="0" lang="ru-RU" sz="1050" b="1" i="0" u="none" strike="noStrike" kern="1200" cap="none" spc="0" normalizeH="0" baseline="0" noProof="0" smtClean="0">
                <a:ln>
                  <a:noFill/>
                </a:ln>
                <a:solidFill>
                  <a:srgbClr val="FFFFFF"/>
                </a:solidFill>
                <a:effectLst/>
                <a:uLnTx/>
                <a:uFillTx/>
                <a:latin typeface="Arial"/>
                <a:ea typeface="+mn-ea"/>
                <a:cs typeface="+mn-cs"/>
              </a:rPr>
              <a:pPr marL="0" marR="0" lvl="0" indent="0" algn="r" defTabSz="349261" rtl="0" eaLnBrk="1" fontAlgn="auto" latinLnBrk="0" hangingPunct="1">
                <a:lnSpc>
                  <a:spcPct val="100000"/>
                </a:lnSpc>
                <a:spcBef>
                  <a:spcPts val="0"/>
                </a:spcBef>
                <a:spcAft>
                  <a:spcPts val="0"/>
                </a:spcAft>
                <a:buClrTx/>
                <a:buSzTx/>
                <a:buFontTx/>
                <a:buNone/>
                <a:tabLst/>
                <a:defRPr/>
              </a:pPr>
              <a:t>15</a:t>
            </a:fld>
            <a:endParaRPr kumimoji="0" lang="ru-RU" sz="1050" b="1" i="0" u="none" strike="noStrike" kern="1200" cap="none" spc="0" normalizeH="0" baseline="0" noProof="0" dirty="0">
              <a:ln>
                <a:noFill/>
              </a:ln>
              <a:solidFill>
                <a:srgbClr val="FFFFFF"/>
              </a:solidFill>
              <a:effectLst/>
              <a:uLnTx/>
              <a:uFillTx/>
              <a:latin typeface="Arial"/>
              <a:ea typeface="+mn-ea"/>
              <a:cs typeface="+mn-cs"/>
            </a:endParaRPr>
          </a:p>
        </p:txBody>
      </p:sp>
      <p:sp>
        <p:nvSpPr>
          <p:cNvPr id="2" name="Скругленный прямоугольник 1">
            <a:extLst>
              <a:ext uri="{FF2B5EF4-FFF2-40B4-BE49-F238E27FC236}">
                <a16:creationId xmlns="" xmlns:a16="http://schemas.microsoft.com/office/drawing/2014/main" id="{8EE32405-F3A9-4E48-BFCD-1D38B0919076}"/>
              </a:ext>
            </a:extLst>
          </p:cNvPr>
          <p:cNvSpPr/>
          <p:nvPr/>
        </p:nvSpPr>
        <p:spPr>
          <a:xfrm>
            <a:off x="891252" y="809319"/>
            <a:ext cx="1678328" cy="514209"/>
          </a:xfrm>
          <a:prstGeom prst="roundRect">
            <a:avLst/>
          </a:prstGeom>
          <a:solidFill>
            <a:srgbClr val="1890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5" name="Скругленный прямоугольник 74">
            <a:extLst>
              <a:ext uri="{FF2B5EF4-FFF2-40B4-BE49-F238E27FC236}">
                <a16:creationId xmlns="" xmlns:a16="http://schemas.microsoft.com/office/drawing/2014/main" id="{C62CC7CE-93ED-2CA2-4A69-B2023875A0C1}"/>
              </a:ext>
            </a:extLst>
          </p:cNvPr>
          <p:cNvSpPr/>
          <p:nvPr/>
        </p:nvSpPr>
        <p:spPr>
          <a:xfrm>
            <a:off x="3900670" y="809319"/>
            <a:ext cx="1504708" cy="514209"/>
          </a:xfrm>
          <a:prstGeom prst="roundRect">
            <a:avLst/>
          </a:prstGeom>
          <a:solidFill>
            <a:srgbClr val="1890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9" name="Скругленный прямоугольник 78">
            <a:extLst>
              <a:ext uri="{FF2B5EF4-FFF2-40B4-BE49-F238E27FC236}">
                <a16:creationId xmlns="" xmlns:a16="http://schemas.microsoft.com/office/drawing/2014/main" id="{410033BD-75B3-11A7-E662-601CFB608AAA}"/>
              </a:ext>
            </a:extLst>
          </p:cNvPr>
          <p:cNvSpPr/>
          <p:nvPr/>
        </p:nvSpPr>
        <p:spPr>
          <a:xfrm>
            <a:off x="6832994" y="815888"/>
            <a:ext cx="2257386" cy="514209"/>
          </a:xfrm>
          <a:prstGeom prst="roundRect">
            <a:avLst/>
          </a:prstGeom>
          <a:solidFill>
            <a:srgbClr val="1890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p:nvSpPr>
        <p:spPr>
          <a:xfrm>
            <a:off x="1572419" y="919760"/>
            <a:ext cx="854931" cy="306467"/>
          </a:xfrm>
          <a:prstGeom prst="roundRect">
            <a:avLst/>
          </a:prstGeom>
          <a:noFill/>
          <a:ln w="28575">
            <a:noFill/>
          </a:ln>
        </p:spPr>
        <p:txBody>
          <a:bodyPr wrap="square">
            <a:spAutoFit/>
          </a:bodyPr>
          <a:lstStyle/>
          <a:p>
            <a:pPr marL="0" marR="0" lvl="0" indent="0" algn="l" defTabSz="349261" rtl="0" eaLnBrk="1" fontAlgn="auto" latinLnBrk="0" hangingPunct="1">
              <a:lnSpc>
                <a:spcPct val="100000"/>
              </a:lnSpc>
              <a:spcBef>
                <a:spcPts val="0"/>
              </a:spcBef>
              <a:spcAft>
                <a:spcPts val="0"/>
              </a:spcAft>
              <a:buClrTx/>
              <a:buSzTx/>
              <a:buFontTx/>
              <a:buNone/>
              <a:tabLst/>
              <a:defRPr/>
            </a:pPr>
            <a:r>
              <a:rPr kumimoji="0" lang="ru-RU" sz="1200" b="1" i="0" u="none" strike="noStrike" kern="1200" cap="none" spc="0" normalizeH="0" baseline="0" noProof="0" dirty="0">
                <a:ln>
                  <a:noFill/>
                </a:ln>
                <a:solidFill>
                  <a:schemeClr val="bg1"/>
                </a:solidFill>
                <a:effectLst/>
                <a:uLnTx/>
                <a:uFillTx/>
                <a:latin typeface="Arial"/>
                <a:ea typeface="Times New Roman" panose="02020603050405020304" pitchFamily="18" charset="0"/>
                <a:cs typeface="Arial" panose="020B0604020202020204" pitchFamily="34" charset="0"/>
              </a:rPr>
              <a:t>БЫЛО</a:t>
            </a:r>
            <a:endParaRPr kumimoji="0" lang="ru-RU" sz="1200" b="1" i="0" u="none" strike="noStrike" kern="1200" cap="none" spc="0" normalizeH="0" baseline="0" noProof="0" dirty="0">
              <a:ln>
                <a:noFill/>
              </a:ln>
              <a:solidFill>
                <a:schemeClr val="bg1"/>
              </a:solidFill>
              <a:effectLst/>
              <a:uLnTx/>
              <a:uFillTx/>
              <a:latin typeface="Arial"/>
              <a:ea typeface="+mn-ea"/>
              <a:cs typeface="Arial" panose="020B0604020202020204" pitchFamily="34" charset="0"/>
            </a:endParaRPr>
          </a:p>
        </p:txBody>
      </p:sp>
      <p:sp>
        <p:nvSpPr>
          <p:cNvPr id="30" name="Прямоугольник 29"/>
          <p:cNvSpPr/>
          <p:nvPr/>
        </p:nvSpPr>
        <p:spPr>
          <a:xfrm>
            <a:off x="4528028" y="919760"/>
            <a:ext cx="1013635" cy="306467"/>
          </a:xfrm>
          <a:prstGeom prst="roundRect">
            <a:avLst/>
          </a:prstGeom>
          <a:noFill/>
          <a:ln w="28575">
            <a:noFill/>
          </a:ln>
        </p:spPr>
        <p:txBody>
          <a:bodyPr wrap="square">
            <a:spAutoFit/>
          </a:bodyPr>
          <a:lstStyle/>
          <a:p>
            <a:pPr marL="0" marR="0" lvl="0" indent="0" algn="l" defTabSz="349261" rtl="0" eaLnBrk="1" fontAlgn="auto" latinLnBrk="0" hangingPunct="1">
              <a:lnSpc>
                <a:spcPct val="100000"/>
              </a:lnSpc>
              <a:spcBef>
                <a:spcPts val="0"/>
              </a:spcBef>
              <a:spcAft>
                <a:spcPts val="0"/>
              </a:spcAft>
              <a:buClrTx/>
              <a:buSzTx/>
              <a:buFontTx/>
              <a:buNone/>
              <a:tabLst/>
              <a:defRPr/>
            </a:pPr>
            <a:r>
              <a:rPr kumimoji="0" lang="ru-RU" sz="1200" b="1" i="0" u="none" strike="noStrike" kern="1200" cap="none" spc="0" normalizeH="0" baseline="0" noProof="0" dirty="0">
                <a:ln>
                  <a:noFill/>
                </a:ln>
                <a:solidFill>
                  <a:schemeClr val="bg1"/>
                </a:solidFill>
                <a:effectLst/>
                <a:uLnTx/>
                <a:uFillTx/>
                <a:latin typeface="Arial"/>
                <a:ea typeface="Times New Roman" panose="02020603050405020304" pitchFamily="18" charset="0"/>
                <a:cs typeface="Arial" panose="020B0604020202020204" pitchFamily="34" charset="0"/>
              </a:rPr>
              <a:t>СТАЛО</a:t>
            </a:r>
            <a:endParaRPr kumimoji="0" lang="ru-RU" sz="1200" b="1" i="0" u="none" strike="noStrike" kern="1200" cap="none" spc="0" normalizeH="0" baseline="0" noProof="0" dirty="0">
              <a:ln>
                <a:noFill/>
              </a:ln>
              <a:solidFill>
                <a:schemeClr val="bg1"/>
              </a:solidFill>
              <a:effectLst/>
              <a:uLnTx/>
              <a:uFillTx/>
              <a:latin typeface="Arial"/>
              <a:ea typeface="+mn-ea"/>
              <a:cs typeface="Arial" panose="020B0604020202020204" pitchFamily="34" charset="0"/>
            </a:endParaRPr>
          </a:p>
        </p:txBody>
      </p:sp>
      <p:sp>
        <p:nvSpPr>
          <p:cNvPr id="59" name="Прямоугольник 29">
            <a:extLst>
              <a:ext uri="{FF2B5EF4-FFF2-40B4-BE49-F238E27FC236}">
                <a16:creationId xmlns="" xmlns:a16="http://schemas.microsoft.com/office/drawing/2014/main" id="{C30E7A41-5720-E9B3-7C76-4BE41AE2B33C}"/>
              </a:ext>
            </a:extLst>
          </p:cNvPr>
          <p:cNvSpPr/>
          <p:nvPr/>
        </p:nvSpPr>
        <p:spPr>
          <a:xfrm>
            <a:off x="7318107" y="839702"/>
            <a:ext cx="1732642" cy="476726"/>
          </a:xfrm>
          <a:prstGeom prst="roundRect">
            <a:avLst/>
          </a:prstGeom>
          <a:noFill/>
          <a:ln w="28575">
            <a:noFill/>
          </a:ln>
        </p:spPr>
        <p:txBody>
          <a:bodyPr wrap="square">
            <a:spAutoFit/>
          </a:bodyPr>
          <a:lstStyle/>
          <a:p>
            <a:pPr marL="0" marR="0" lvl="0" indent="0" algn="l" defTabSz="349261" rtl="0" eaLnBrk="1" fontAlgn="auto" latinLnBrk="0" hangingPunct="1">
              <a:lnSpc>
                <a:spcPct val="100000"/>
              </a:lnSpc>
              <a:spcBef>
                <a:spcPts val="0"/>
              </a:spcBef>
              <a:spcAft>
                <a:spcPts val="0"/>
              </a:spcAft>
              <a:buClrTx/>
              <a:buSzTx/>
              <a:buFontTx/>
              <a:buNone/>
              <a:tabLst/>
              <a:defRPr/>
            </a:pPr>
            <a:r>
              <a:rPr kumimoji="0" lang="ru-RU" sz="1100" b="1" i="0" u="none" strike="noStrike" kern="1200" cap="none" spc="0" normalizeH="0" baseline="0" noProof="0" dirty="0">
                <a:ln>
                  <a:noFill/>
                </a:ln>
                <a:solidFill>
                  <a:schemeClr val="bg1"/>
                </a:solidFill>
                <a:effectLst/>
                <a:uLnTx/>
                <a:uFillTx/>
                <a:latin typeface="Arial"/>
                <a:ea typeface="+mn-ea"/>
                <a:cs typeface="Arial" panose="020B0604020202020204" pitchFamily="34" charset="0"/>
              </a:rPr>
              <a:t>СОЦИАЛЬНО-ЗНАЧИМЫЙ ЭФФЕКТ</a:t>
            </a:r>
          </a:p>
        </p:txBody>
      </p:sp>
      <p:pic>
        <p:nvPicPr>
          <p:cNvPr id="81" name="Graphic 285">
            <a:extLst>
              <a:ext uri="{FF2B5EF4-FFF2-40B4-BE49-F238E27FC236}">
                <a16:creationId xmlns="" xmlns:a16="http://schemas.microsoft.com/office/drawing/2014/main" id="{3C0CAB6F-6988-D781-FA46-2A2DC167416F}"/>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1163106" y="863280"/>
            <a:ext cx="348116" cy="348116"/>
          </a:xfrm>
          <a:prstGeom prst="rect">
            <a:avLst/>
          </a:prstGeom>
          <a:effectLst>
            <a:outerShdw blurRad="50800" dist="38100" dir="2700000" algn="tl" rotWithShape="0">
              <a:prstClr val="black">
                <a:alpha val="7000"/>
              </a:prstClr>
            </a:outerShdw>
          </a:effectLst>
        </p:spPr>
      </p:pic>
      <p:pic>
        <p:nvPicPr>
          <p:cNvPr id="82" name="Graphic 381">
            <a:extLst>
              <a:ext uri="{FF2B5EF4-FFF2-40B4-BE49-F238E27FC236}">
                <a16:creationId xmlns="" xmlns:a16="http://schemas.microsoft.com/office/drawing/2014/main" id="{EC9DFA82-EE2C-4CE7-C47F-25DAB94C36F3}"/>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4146798" y="874691"/>
            <a:ext cx="320022" cy="363414"/>
          </a:xfrm>
          <a:prstGeom prst="rect">
            <a:avLst/>
          </a:prstGeom>
          <a:effectLst>
            <a:outerShdw blurRad="50800" dist="38100" dir="2700000" algn="tl" rotWithShape="0">
              <a:prstClr val="black">
                <a:alpha val="7000"/>
              </a:prstClr>
            </a:outerShdw>
          </a:effectLst>
        </p:spPr>
      </p:pic>
      <p:pic>
        <p:nvPicPr>
          <p:cNvPr id="83" name="Graphic 377">
            <a:extLst>
              <a:ext uri="{FF2B5EF4-FFF2-40B4-BE49-F238E27FC236}">
                <a16:creationId xmlns="" xmlns:a16="http://schemas.microsoft.com/office/drawing/2014/main" id="{C303A3F4-27B0-F8A3-851F-D616AF1224E9}"/>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6953385" y="851523"/>
            <a:ext cx="416319" cy="409750"/>
          </a:xfrm>
          <a:prstGeom prst="rect">
            <a:avLst/>
          </a:prstGeom>
          <a:effectLst>
            <a:outerShdw blurRad="50800" dist="38100" dir="2700000" algn="tl" rotWithShape="0">
              <a:prstClr val="black">
                <a:alpha val="7000"/>
              </a:prstClr>
            </a:outerShdw>
          </a:effectLst>
        </p:spPr>
      </p:pic>
      <p:graphicFrame>
        <p:nvGraphicFramePr>
          <p:cNvPr id="5" name="Таблица 4"/>
          <p:cNvGraphicFramePr>
            <a:graphicFrameLocks noGrp="1"/>
          </p:cNvGraphicFramePr>
          <p:nvPr>
            <p:extLst>
              <p:ext uri="{D42A27DB-BD31-4B8C-83A1-F6EECF244321}">
                <p14:modId xmlns:p14="http://schemas.microsoft.com/office/powerpoint/2010/main" val="1340093545"/>
              </p:ext>
            </p:extLst>
          </p:nvPr>
        </p:nvGraphicFramePr>
        <p:xfrm>
          <a:off x="67165" y="1593895"/>
          <a:ext cx="8983584" cy="2491740"/>
        </p:xfrm>
        <a:graphic>
          <a:graphicData uri="http://schemas.openxmlformats.org/drawingml/2006/table">
            <a:tbl>
              <a:tblPr firstRow="1" bandRow="1">
                <a:tableStyleId>{2D5ABB26-0587-4C30-8999-92F81FD0307C}</a:tableStyleId>
              </a:tblPr>
              <a:tblGrid>
                <a:gridCol w="364432">
                  <a:extLst>
                    <a:ext uri="{9D8B030D-6E8A-4147-A177-3AD203B41FA5}">
                      <a16:colId xmlns="" xmlns:a16="http://schemas.microsoft.com/office/drawing/2014/main" val="2994255182"/>
                    </a:ext>
                  </a:extLst>
                </a:gridCol>
                <a:gridCol w="2323178">
                  <a:extLst>
                    <a:ext uri="{9D8B030D-6E8A-4147-A177-3AD203B41FA5}">
                      <a16:colId xmlns="" xmlns:a16="http://schemas.microsoft.com/office/drawing/2014/main" val="620969615"/>
                    </a:ext>
                  </a:extLst>
                </a:gridCol>
                <a:gridCol w="4016415">
                  <a:extLst>
                    <a:ext uri="{9D8B030D-6E8A-4147-A177-3AD203B41FA5}">
                      <a16:colId xmlns="" xmlns:a16="http://schemas.microsoft.com/office/drawing/2014/main" val="1396959813"/>
                    </a:ext>
                  </a:extLst>
                </a:gridCol>
                <a:gridCol w="2279559">
                  <a:extLst>
                    <a:ext uri="{9D8B030D-6E8A-4147-A177-3AD203B41FA5}">
                      <a16:colId xmlns="" xmlns:a16="http://schemas.microsoft.com/office/drawing/2014/main" val="261090574"/>
                    </a:ext>
                  </a:extLst>
                </a:gridCol>
              </a:tblGrid>
              <a:tr h="1252438">
                <a:tc>
                  <a:txBody>
                    <a:bodyPr/>
                    <a:lstStyle/>
                    <a:p>
                      <a:pPr algn="ctr">
                        <a:lnSpc>
                          <a:spcPts val="900"/>
                        </a:lnSpc>
                      </a:pPr>
                      <a:r>
                        <a:rPr lang="ru-RU" sz="1000" dirty="0" smtClean="0">
                          <a:latin typeface="+mn-lt"/>
                          <a:cs typeface="Times New Roman" panose="02020603050405020304" pitchFamily="18" charset="0"/>
                        </a:rPr>
                        <a:t>11</a:t>
                      </a:r>
                      <a:endParaRPr lang="ru-RU" sz="1000" dirty="0">
                        <a:latin typeface="+mn-lt"/>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685800" rtl="0" eaLnBrk="1" fontAlgn="auto" latinLnBrk="0" hangingPunct="1">
                        <a:lnSpc>
                          <a:spcPts val="900"/>
                        </a:lnSpc>
                        <a:spcBef>
                          <a:spcPts val="0"/>
                        </a:spcBef>
                        <a:spcAft>
                          <a:spcPts val="0"/>
                        </a:spcAft>
                        <a:buClrTx/>
                        <a:buSzTx/>
                        <a:buFontTx/>
                        <a:buNone/>
                        <a:tabLst/>
                        <a:defRPr/>
                      </a:pPr>
                      <a:r>
                        <a:rPr lang="ru-RU" sz="1000" kern="1200" dirty="0">
                          <a:solidFill>
                            <a:schemeClr val="tx1"/>
                          </a:solidFill>
                          <a:latin typeface="+mn-lt"/>
                          <a:ea typeface="+mn-ea"/>
                          <a:cs typeface="Times New Roman" panose="02020603050405020304" pitchFamily="18" charset="0"/>
                        </a:rPr>
                        <a:t>Требования к подготовке технического плана не обеспечивали возможность его подготовки в соответствии с действующими положениями федеральных законов.</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685800" rtl="0" eaLnBrk="1" fontAlgn="auto" latinLnBrk="0" hangingPunct="1">
                        <a:lnSpc>
                          <a:spcPts val="900"/>
                        </a:lnSpc>
                        <a:spcBef>
                          <a:spcPts val="0"/>
                        </a:spcBef>
                        <a:spcAft>
                          <a:spcPts val="0"/>
                        </a:spcAft>
                        <a:buClrTx/>
                        <a:buSzTx/>
                        <a:buFontTx/>
                        <a:buNone/>
                        <a:tabLst/>
                        <a:defRPr/>
                      </a:pPr>
                      <a:r>
                        <a:rPr lang="ru-RU" sz="1000" b="1" kern="1200" dirty="0">
                          <a:solidFill>
                            <a:schemeClr val="tx1"/>
                          </a:solidFill>
                          <a:latin typeface="+mn-lt"/>
                          <a:ea typeface="+mn-ea"/>
                          <a:cs typeface="Times New Roman" panose="02020603050405020304" pitchFamily="18" charset="0"/>
                        </a:rPr>
                        <a:t>Новый технический план:</a:t>
                      </a:r>
                    </a:p>
                    <a:p>
                      <a:pPr marL="0" marR="0" lvl="0" indent="0" algn="ctr" defTabSz="685800" rtl="0" eaLnBrk="1" fontAlgn="auto" latinLnBrk="0" hangingPunct="1">
                        <a:lnSpc>
                          <a:spcPts val="900"/>
                        </a:lnSpc>
                        <a:spcBef>
                          <a:spcPts val="0"/>
                        </a:spcBef>
                        <a:spcAft>
                          <a:spcPts val="0"/>
                        </a:spcAft>
                        <a:buClrTx/>
                        <a:buSzTx/>
                        <a:buFontTx/>
                        <a:buNone/>
                        <a:tabLst/>
                        <a:defRPr/>
                      </a:pPr>
                      <a:r>
                        <a:rPr lang="ru-RU" sz="1000" kern="1200" dirty="0">
                          <a:solidFill>
                            <a:schemeClr val="tx1"/>
                          </a:solidFill>
                          <a:latin typeface="+mn-lt"/>
                          <a:ea typeface="+mn-ea"/>
                          <a:cs typeface="Times New Roman" panose="02020603050405020304" pitchFamily="18" charset="0"/>
                        </a:rPr>
                        <a:t>- возможность подготовки технического плана в отношении помещения, </a:t>
                      </a:r>
                      <a:r>
                        <a:rPr lang="ru-RU" sz="1000" kern="1200" dirty="0" err="1">
                          <a:solidFill>
                            <a:schemeClr val="tx1"/>
                          </a:solidFill>
                          <a:latin typeface="+mn-lt"/>
                          <a:ea typeface="+mn-ea"/>
                          <a:cs typeface="Times New Roman" panose="02020603050405020304" pitchFamily="18" charset="0"/>
                        </a:rPr>
                        <a:t>машино</a:t>
                      </a:r>
                      <a:r>
                        <a:rPr lang="ru-RU" sz="1000" kern="1200" dirty="0">
                          <a:solidFill>
                            <a:schemeClr val="tx1"/>
                          </a:solidFill>
                          <a:latin typeface="+mn-lt"/>
                          <a:ea typeface="+mn-ea"/>
                          <a:cs typeface="Times New Roman" panose="02020603050405020304" pitchFamily="18" charset="0"/>
                        </a:rPr>
                        <a:t>-места при отсутствии в ЕГРН сведений об МКД; </a:t>
                      </a:r>
                    </a:p>
                    <a:p>
                      <a:pPr marL="0" marR="0" lvl="0" indent="0" algn="ctr" defTabSz="685800" rtl="0" eaLnBrk="1" fontAlgn="auto" latinLnBrk="0" hangingPunct="1">
                        <a:lnSpc>
                          <a:spcPts val="900"/>
                        </a:lnSpc>
                        <a:spcBef>
                          <a:spcPts val="0"/>
                        </a:spcBef>
                        <a:spcAft>
                          <a:spcPts val="0"/>
                        </a:spcAft>
                        <a:buClrTx/>
                        <a:buSzTx/>
                        <a:buFontTx/>
                        <a:buNone/>
                        <a:tabLst/>
                        <a:defRPr/>
                      </a:pPr>
                      <a:r>
                        <a:rPr lang="ru-RU" sz="1000" kern="1200" dirty="0">
                          <a:solidFill>
                            <a:schemeClr val="tx1"/>
                          </a:solidFill>
                          <a:latin typeface="+mn-lt"/>
                          <a:ea typeface="+mn-ea"/>
                          <a:cs typeface="Times New Roman" panose="02020603050405020304" pitchFamily="18" charset="0"/>
                        </a:rPr>
                        <a:t>- исключено представление в качестве приложения к техническому плану здания, сооружения проектной документации; </a:t>
                      </a:r>
                    </a:p>
                    <a:p>
                      <a:pPr marL="0" marR="0" lvl="0" indent="0" algn="ctr" defTabSz="685800" rtl="0" eaLnBrk="1" fontAlgn="auto" latinLnBrk="0" hangingPunct="1">
                        <a:lnSpc>
                          <a:spcPts val="900"/>
                        </a:lnSpc>
                        <a:spcBef>
                          <a:spcPts val="0"/>
                        </a:spcBef>
                        <a:spcAft>
                          <a:spcPts val="0"/>
                        </a:spcAft>
                        <a:buClrTx/>
                        <a:buSzTx/>
                        <a:buFontTx/>
                        <a:buNone/>
                        <a:tabLst/>
                        <a:defRPr/>
                      </a:pPr>
                      <a:r>
                        <a:rPr lang="ru-RU" sz="1000" kern="1200" dirty="0">
                          <a:solidFill>
                            <a:schemeClr val="tx1"/>
                          </a:solidFill>
                          <a:latin typeface="+mn-lt"/>
                          <a:ea typeface="+mn-ea"/>
                          <a:cs typeface="Times New Roman" panose="02020603050405020304" pitchFamily="18" charset="0"/>
                        </a:rPr>
                        <a:t>- возможность подготовки описания только в отношении части (участка) линейного объекта (при подготовке технического плана линейного объекта в случае строительства этапами, реконструкции его части, в том числе при переносе части линейного объекта в связи с изъятием земельных участков для государственных или муниципальных нужд, в случае сноса его части (участка) или в иных предусмотренных законодательством случаях в разделе «Описание местоположения объекта недвижимости» список координат характерных точек контура линейного объекта или части (участка) линейного объекта допускается указывать не в полном объеме по установленным правилам); </a:t>
                      </a:r>
                    </a:p>
                    <a:p>
                      <a:pPr marL="0" marR="0" lvl="0" indent="0" algn="ctr" defTabSz="685800" rtl="0" eaLnBrk="1" fontAlgn="auto" latinLnBrk="0" hangingPunct="1">
                        <a:lnSpc>
                          <a:spcPts val="900"/>
                        </a:lnSpc>
                        <a:spcBef>
                          <a:spcPts val="0"/>
                        </a:spcBef>
                        <a:spcAft>
                          <a:spcPts val="0"/>
                        </a:spcAft>
                        <a:buClrTx/>
                        <a:buSzTx/>
                        <a:buFontTx/>
                        <a:buNone/>
                        <a:tabLst/>
                        <a:defRPr/>
                      </a:pPr>
                      <a:r>
                        <a:rPr lang="ru-RU" sz="1000" kern="1200" dirty="0">
                          <a:solidFill>
                            <a:schemeClr val="tx1"/>
                          </a:solidFill>
                          <a:latin typeface="+mn-lt"/>
                          <a:ea typeface="+mn-ea"/>
                          <a:cs typeface="Times New Roman" panose="02020603050405020304" pitchFamily="18" charset="0"/>
                        </a:rPr>
                        <a:t>- возможность подготовки технического плана на сооружение, представляющее собой сложную вещь;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685800" rtl="0" eaLnBrk="1" fontAlgn="auto" latinLnBrk="0" hangingPunct="1">
                        <a:lnSpc>
                          <a:spcPts val="900"/>
                        </a:lnSpc>
                        <a:spcBef>
                          <a:spcPts val="0"/>
                        </a:spcBef>
                        <a:spcAft>
                          <a:spcPts val="0"/>
                        </a:spcAft>
                        <a:buClrTx/>
                        <a:buSzTx/>
                        <a:buFontTx/>
                        <a:buNone/>
                        <a:tabLst/>
                        <a:defRPr/>
                      </a:pPr>
                      <a:r>
                        <a:rPr lang="ru-RU" sz="1000" kern="1200" dirty="0">
                          <a:solidFill>
                            <a:schemeClr val="tx1"/>
                          </a:solidFill>
                          <a:latin typeface="+mn-lt"/>
                          <a:ea typeface="+mn-ea"/>
                          <a:cs typeface="Times New Roman" panose="02020603050405020304" pitchFamily="18" charset="0"/>
                        </a:rPr>
                        <a:t>- Снижение стоимости кадастровых работ с подготовкой технического плана.</a:t>
                      </a:r>
                    </a:p>
                    <a:p>
                      <a:pPr marL="0" marR="0" lvl="0" indent="0" algn="ctr" defTabSz="685800" rtl="0" eaLnBrk="1" fontAlgn="auto" latinLnBrk="0" hangingPunct="1">
                        <a:lnSpc>
                          <a:spcPts val="900"/>
                        </a:lnSpc>
                        <a:spcBef>
                          <a:spcPts val="0"/>
                        </a:spcBef>
                        <a:spcAft>
                          <a:spcPts val="0"/>
                        </a:spcAft>
                        <a:buClrTx/>
                        <a:buSzTx/>
                        <a:buFontTx/>
                        <a:buNone/>
                        <a:tabLst/>
                        <a:defRPr/>
                      </a:pPr>
                      <a:r>
                        <a:rPr lang="ru-RU" sz="1000" kern="1200" dirty="0">
                          <a:solidFill>
                            <a:schemeClr val="tx1"/>
                          </a:solidFill>
                          <a:latin typeface="+mn-lt"/>
                          <a:ea typeface="+mn-ea"/>
                          <a:cs typeface="Times New Roman" panose="02020603050405020304" pitchFamily="18" charset="0"/>
                        </a:rPr>
                        <a:t>- Уменьшение количества приостановлений государственного кадастрового учета, связанных с подготовкой технического плана.</a:t>
                      </a:r>
                    </a:p>
                    <a:p>
                      <a:pPr marL="0" marR="0" lvl="0" indent="0" algn="ctr" defTabSz="685800" rtl="0" eaLnBrk="1" fontAlgn="auto" latinLnBrk="0" hangingPunct="1">
                        <a:lnSpc>
                          <a:spcPts val="900"/>
                        </a:lnSpc>
                        <a:spcBef>
                          <a:spcPts val="0"/>
                        </a:spcBef>
                        <a:spcAft>
                          <a:spcPts val="0"/>
                        </a:spcAft>
                        <a:buClrTx/>
                        <a:buSzTx/>
                        <a:buFontTx/>
                        <a:buNone/>
                        <a:tabLst/>
                        <a:defRPr/>
                      </a:pPr>
                      <a:endParaRPr lang="ru-RU" sz="1000" kern="1200" dirty="0">
                        <a:solidFill>
                          <a:schemeClr val="tx1"/>
                        </a:solidFill>
                        <a:latin typeface="+mn-lt"/>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904064234"/>
                  </a:ext>
                </a:extLst>
              </a:tr>
            </a:tbl>
          </a:graphicData>
        </a:graphic>
      </p:graphicFrame>
    </p:spTree>
    <p:extLst>
      <p:ext uri="{BB962C8B-B14F-4D97-AF65-F5344CB8AC3E}">
        <p14:creationId xmlns:p14="http://schemas.microsoft.com/office/powerpoint/2010/main" val="10369518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39F09F66-1085-4855-8DC5-F9637EFDA1FB}"/>
              </a:ext>
            </a:extLst>
          </p:cNvPr>
          <p:cNvSpPr>
            <a:spLocks noGrp="1"/>
          </p:cNvSpPr>
          <p:nvPr>
            <p:ph type="title"/>
          </p:nvPr>
        </p:nvSpPr>
        <p:spPr>
          <a:xfrm>
            <a:off x="573071" y="0"/>
            <a:ext cx="8517309" cy="619124"/>
          </a:xfrm>
        </p:spPr>
        <p:txBody>
          <a:bodyPr>
            <a:noAutofit/>
          </a:bodyPr>
          <a:lstStyle/>
          <a:p>
            <a:pPr algn="ctr"/>
            <a:r>
              <a:rPr lang="ru-RU" dirty="0"/>
              <a:t>Изменения в законодательстве Российской Федерации о регистрации </a:t>
            </a:r>
            <a:br>
              <a:rPr lang="ru-RU" dirty="0"/>
            </a:br>
            <a:r>
              <a:rPr lang="ru-RU" dirty="0"/>
              <a:t>недвижимости по итогам 2022 г.</a:t>
            </a:r>
            <a:endParaRPr lang="ru-RU" sz="1600" dirty="0"/>
          </a:p>
        </p:txBody>
      </p:sp>
      <p:sp>
        <p:nvSpPr>
          <p:cNvPr id="40" name="Slide Number Placeholder 6">
            <a:extLst>
              <a:ext uri="{FF2B5EF4-FFF2-40B4-BE49-F238E27FC236}">
                <a16:creationId xmlns="" xmlns:a16="http://schemas.microsoft.com/office/drawing/2014/main" id="{49AA9F89-8FE7-453C-8FBE-FAF4AE20A961}"/>
              </a:ext>
            </a:extLst>
          </p:cNvPr>
          <p:cNvSpPr>
            <a:spLocks noGrp="1"/>
          </p:cNvSpPr>
          <p:nvPr>
            <p:ph type="sldNum" sz="quarter" idx="10"/>
          </p:nvPr>
        </p:nvSpPr>
        <p:spPr bwMode="auto">
          <a:xfrm>
            <a:off x="5998104" y="4778375"/>
            <a:ext cx="2743200" cy="365125"/>
          </a:xfrm>
        </p:spPr>
        <p:txBody>
          <a:bodyPr/>
          <a:lstStyle/>
          <a:p>
            <a:pPr marL="0" marR="0" lvl="0" indent="0" algn="r" defTabSz="349261" rtl="0" eaLnBrk="1" fontAlgn="auto" latinLnBrk="0" hangingPunct="1">
              <a:lnSpc>
                <a:spcPct val="100000"/>
              </a:lnSpc>
              <a:spcBef>
                <a:spcPts val="0"/>
              </a:spcBef>
              <a:spcAft>
                <a:spcPts val="0"/>
              </a:spcAft>
              <a:buClrTx/>
              <a:buSzTx/>
              <a:buFontTx/>
              <a:buNone/>
              <a:tabLst/>
              <a:defRPr/>
            </a:pPr>
            <a:fld id="{35ACA335-37F7-42C7-872A-92C3D7072F89}" type="slidenum">
              <a:rPr kumimoji="0" lang="ru-RU" sz="1050" b="1" i="0" u="none" strike="noStrike" kern="1200" cap="none" spc="0" normalizeH="0" baseline="0" noProof="0" smtClean="0">
                <a:ln>
                  <a:noFill/>
                </a:ln>
                <a:solidFill>
                  <a:srgbClr val="FFFFFF"/>
                </a:solidFill>
                <a:effectLst/>
                <a:uLnTx/>
                <a:uFillTx/>
                <a:latin typeface="Arial"/>
                <a:ea typeface="+mn-ea"/>
                <a:cs typeface="+mn-cs"/>
              </a:rPr>
              <a:pPr marL="0" marR="0" lvl="0" indent="0" algn="r" defTabSz="349261" rtl="0" eaLnBrk="1" fontAlgn="auto" latinLnBrk="0" hangingPunct="1">
                <a:lnSpc>
                  <a:spcPct val="100000"/>
                </a:lnSpc>
                <a:spcBef>
                  <a:spcPts val="0"/>
                </a:spcBef>
                <a:spcAft>
                  <a:spcPts val="0"/>
                </a:spcAft>
                <a:buClrTx/>
                <a:buSzTx/>
                <a:buFontTx/>
                <a:buNone/>
                <a:tabLst/>
                <a:defRPr/>
              </a:pPr>
              <a:t>16</a:t>
            </a:fld>
            <a:endParaRPr kumimoji="0" lang="ru-RU" sz="1050" b="1" i="0" u="none" strike="noStrike" kern="1200" cap="none" spc="0" normalizeH="0" baseline="0" noProof="0" dirty="0">
              <a:ln>
                <a:noFill/>
              </a:ln>
              <a:solidFill>
                <a:srgbClr val="FFFFFF"/>
              </a:solidFill>
              <a:effectLst/>
              <a:uLnTx/>
              <a:uFillTx/>
              <a:latin typeface="Arial"/>
              <a:ea typeface="+mn-ea"/>
              <a:cs typeface="+mn-cs"/>
            </a:endParaRPr>
          </a:p>
        </p:txBody>
      </p:sp>
      <p:sp>
        <p:nvSpPr>
          <p:cNvPr id="2" name="Скругленный прямоугольник 1">
            <a:extLst>
              <a:ext uri="{FF2B5EF4-FFF2-40B4-BE49-F238E27FC236}">
                <a16:creationId xmlns="" xmlns:a16="http://schemas.microsoft.com/office/drawing/2014/main" id="{8EE32405-F3A9-4E48-BFCD-1D38B0919076}"/>
              </a:ext>
            </a:extLst>
          </p:cNvPr>
          <p:cNvSpPr/>
          <p:nvPr/>
        </p:nvSpPr>
        <p:spPr>
          <a:xfrm>
            <a:off x="891252" y="809319"/>
            <a:ext cx="1678328" cy="514209"/>
          </a:xfrm>
          <a:prstGeom prst="roundRect">
            <a:avLst/>
          </a:prstGeom>
          <a:solidFill>
            <a:srgbClr val="1890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5" name="Скругленный прямоугольник 74">
            <a:extLst>
              <a:ext uri="{FF2B5EF4-FFF2-40B4-BE49-F238E27FC236}">
                <a16:creationId xmlns="" xmlns:a16="http://schemas.microsoft.com/office/drawing/2014/main" id="{C62CC7CE-93ED-2CA2-4A69-B2023875A0C1}"/>
              </a:ext>
            </a:extLst>
          </p:cNvPr>
          <p:cNvSpPr/>
          <p:nvPr/>
        </p:nvSpPr>
        <p:spPr>
          <a:xfrm>
            <a:off x="3900670" y="809319"/>
            <a:ext cx="1504708" cy="514209"/>
          </a:xfrm>
          <a:prstGeom prst="roundRect">
            <a:avLst/>
          </a:prstGeom>
          <a:solidFill>
            <a:srgbClr val="1890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9" name="Скругленный прямоугольник 78">
            <a:extLst>
              <a:ext uri="{FF2B5EF4-FFF2-40B4-BE49-F238E27FC236}">
                <a16:creationId xmlns="" xmlns:a16="http://schemas.microsoft.com/office/drawing/2014/main" id="{410033BD-75B3-11A7-E662-601CFB608AAA}"/>
              </a:ext>
            </a:extLst>
          </p:cNvPr>
          <p:cNvSpPr/>
          <p:nvPr/>
        </p:nvSpPr>
        <p:spPr>
          <a:xfrm>
            <a:off x="6832994" y="815888"/>
            <a:ext cx="2257386" cy="514209"/>
          </a:xfrm>
          <a:prstGeom prst="roundRect">
            <a:avLst/>
          </a:prstGeom>
          <a:solidFill>
            <a:srgbClr val="1890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p:nvSpPr>
        <p:spPr>
          <a:xfrm>
            <a:off x="1572419" y="919760"/>
            <a:ext cx="854931" cy="306467"/>
          </a:xfrm>
          <a:prstGeom prst="roundRect">
            <a:avLst/>
          </a:prstGeom>
          <a:noFill/>
          <a:ln w="28575">
            <a:noFill/>
          </a:ln>
        </p:spPr>
        <p:txBody>
          <a:bodyPr wrap="square">
            <a:spAutoFit/>
          </a:bodyPr>
          <a:lstStyle/>
          <a:p>
            <a:pPr marL="0" marR="0" lvl="0" indent="0" algn="l" defTabSz="349261" rtl="0" eaLnBrk="1" fontAlgn="auto" latinLnBrk="0" hangingPunct="1">
              <a:lnSpc>
                <a:spcPct val="100000"/>
              </a:lnSpc>
              <a:spcBef>
                <a:spcPts val="0"/>
              </a:spcBef>
              <a:spcAft>
                <a:spcPts val="0"/>
              </a:spcAft>
              <a:buClrTx/>
              <a:buSzTx/>
              <a:buFontTx/>
              <a:buNone/>
              <a:tabLst/>
              <a:defRPr/>
            </a:pPr>
            <a:r>
              <a:rPr kumimoji="0" lang="ru-RU" sz="1200" b="1" i="0" u="none" strike="noStrike" kern="1200" cap="none" spc="0" normalizeH="0" baseline="0" noProof="0" dirty="0">
                <a:ln>
                  <a:noFill/>
                </a:ln>
                <a:solidFill>
                  <a:schemeClr val="bg1"/>
                </a:solidFill>
                <a:effectLst/>
                <a:uLnTx/>
                <a:uFillTx/>
                <a:latin typeface="Arial"/>
                <a:ea typeface="Times New Roman" panose="02020603050405020304" pitchFamily="18" charset="0"/>
                <a:cs typeface="Arial" panose="020B0604020202020204" pitchFamily="34" charset="0"/>
              </a:rPr>
              <a:t>БЫЛО</a:t>
            </a:r>
            <a:endParaRPr kumimoji="0" lang="ru-RU" sz="1200" b="1" i="0" u="none" strike="noStrike" kern="1200" cap="none" spc="0" normalizeH="0" baseline="0" noProof="0" dirty="0">
              <a:ln>
                <a:noFill/>
              </a:ln>
              <a:solidFill>
                <a:schemeClr val="bg1"/>
              </a:solidFill>
              <a:effectLst/>
              <a:uLnTx/>
              <a:uFillTx/>
              <a:latin typeface="Arial"/>
              <a:ea typeface="+mn-ea"/>
              <a:cs typeface="Arial" panose="020B0604020202020204" pitchFamily="34" charset="0"/>
            </a:endParaRPr>
          </a:p>
        </p:txBody>
      </p:sp>
      <p:sp>
        <p:nvSpPr>
          <p:cNvPr id="30" name="Прямоугольник 29"/>
          <p:cNvSpPr/>
          <p:nvPr/>
        </p:nvSpPr>
        <p:spPr>
          <a:xfrm>
            <a:off x="4528028" y="919760"/>
            <a:ext cx="1013635" cy="306467"/>
          </a:xfrm>
          <a:prstGeom prst="roundRect">
            <a:avLst/>
          </a:prstGeom>
          <a:noFill/>
          <a:ln w="28575">
            <a:noFill/>
          </a:ln>
        </p:spPr>
        <p:txBody>
          <a:bodyPr wrap="square">
            <a:spAutoFit/>
          </a:bodyPr>
          <a:lstStyle/>
          <a:p>
            <a:pPr marL="0" marR="0" lvl="0" indent="0" algn="l" defTabSz="349261" rtl="0" eaLnBrk="1" fontAlgn="auto" latinLnBrk="0" hangingPunct="1">
              <a:lnSpc>
                <a:spcPct val="100000"/>
              </a:lnSpc>
              <a:spcBef>
                <a:spcPts val="0"/>
              </a:spcBef>
              <a:spcAft>
                <a:spcPts val="0"/>
              </a:spcAft>
              <a:buClrTx/>
              <a:buSzTx/>
              <a:buFontTx/>
              <a:buNone/>
              <a:tabLst/>
              <a:defRPr/>
            </a:pPr>
            <a:r>
              <a:rPr kumimoji="0" lang="ru-RU" sz="1200" b="1" i="0" u="none" strike="noStrike" kern="1200" cap="none" spc="0" normalizeH="0" baseline="0" noProof="0" dirty="0">
                <a:ln>
                  <a:noFill/>
                </a:ln>
                <a:solidFill>
                  <a:schemeClr val="bg1"/>
                </a:solidFill>
                <a:effectLst/>
                <a:uLnTx/>
                <a:uFillTx/>
                <a:latin typeface="Arial"/>
                <a:ea typeface="Times New Roman" panose="02020603050405020304" pitchFamily="18" charset="0"/>
                <a:cs typeface="Arial" panose="020B0604020202020204" pitchFamily="34" charset="0"/>
              </a:rPr>
              <a:t>СТАЛО</a:t>
            </a:r>
            <a:endParaRPr kumimoji="0" lang="ru-RU" sz="1200" b="1" i="0" u="none" strike="noStrike" kern="1200" cap="none" spc="0" normalizeH="0" baseline="0" noProof="0" dirty="0">
              <a:ln>
                <a:noFill/>
              </a:ln>
              <a:solidFill>
                <a:schemeClr val="bg1"/>
              </a:solidFill>
              <a:effectLst/>
              <a:uLnTx/>
              <a:uFillTx/>
              <a:latin typeface="Arial"/>
              <a:ea typeface="+mn-ea"/>
              <a:cs typeface="Arial" panose="020B0604020202020204" pitchFamily="34" charset="0"/>
            </a:endParaRPr>
          </a:p>
        </p:txBody>
      </p:sp>
      <p:sp>
        <p:nvSpPr>
          <p:cNvPr id="59" name="Прямоугольник 29">
            <a:extLst>
              <a:ext uri="{FF2B5EF4-FFF2-40B4-BE49-F238E27FC236}">
                <a16:creationId xmlns="" xmlns:a16="http://schemas.microsoft.com/office/drawing/2014/main" id="{C30E7A41-5720-E9B3-7C76-4BE41AE2B33C}"/>
              </a:ext>
            </a:extLst>
          </p:cNvPr>
          <p:cNvSpPr/>
          <p:nvPr/>
        </p:nvSpPr>
        <p:spPr>
          <a:xfrm>
            <a:off x="7318107" y="839702"/>
            <a:ext cx="1732642" cy="476726"/>
          </a:xfrm>
          <a:prstGeom prst="roundRect">
            <a:avLst/>
          </a:prstGeom>
          <a:noFill/>
          <a:ln w="28575">
            <a:noFill/>
          </a:ln>
        </p:spPr>
        <p:txBody>
          <a:bodyPr wrap="square">
            <a:spAutoFit/>
          </a:bodyPr>
          <a:lstStyle/>
          <a:p>
            <a:pPr marL="0" marR="0" lvl="0" indent="0" algn="l" defTabSz="349261" rtl="0" eaLnBrk="1" fontAlgn="auto" latinLnBrk="0" hangingPunct="1">
              <a:lnSpc>
                <a:spcPct val="100000"/>
              </a:lnSpc>
              <a:spcBef>
                <a:spcPts val="0"/>
              </a:spcBef>
              <a:spcAft>
                <a:spcPts val="0"/>
              </a:spcAft>
              <a:buClrTx/>
              <a:buSzTx/>
              <a:buFontTx/>
              <a:buNone/>
              <a:tabLst/>
              <a:defRPr/>
            </a:pPr>
            <a:r>
              <a:rPr kumimoji="0" lang="ru-RU" sz="1100" b="1" i="0" u="none" strike="noStrike" kern="1200" cap="none" spc="0" normalizeH="0" baseline="0" noProof="0" dirty="0">
                <a:ln>
                  <a:noFill/>
                </a:ln>
                <a:solidFill>
                  <a:schemeClr val="bg1"/>
                </a:solidFill>
                <a:effectLst/>
                <a:uLnTx/>
                <a:uFillTx/>
                <a:latin typeface="Arial"/>
                <a:ea typeface="+mn-ea"/>
                <a:cs typeface="Arial" panose="020B0604020202020204" pitchFamily="34" charset="0"/>
              </a:rPr>
              <a:t>СОЦИАЛЬНО-ЗНАЧИМЫЙ ЭФФЕКТ</a:t>
            </a:r>
          </a:p>
        </p:txBody>
      </p:sp>
      <p:pic>
        <p:nvPicPr>
          <p:cNvPr id="81" name="Graphic 285">
            <a:extLst>
              <a:ext uri="{FF2B5EF4-FFF2-40B4-BE49-F238E27FC236}">
                <a16:creationId xmlns="" xmlns:a16="http://schemas.microsoft.com/office/drawing/2014/main" id="{3C0CAB6F-6988-D781-FA46-2A2DC167416F}"/>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1163106" y="863280"/>
            <a:ext cx="348116" cy="348116"/>
          </a:xfrm>
          <a:prstGeom prst="rect">
            <a:avLst/>
          </a:prstGeom>
          <a:effectLst>
            <a:outerShdw blurRad="50800" dist="38100" dir="2700000" algn="tl" rotWithShape="0">
              <a:prstClr val="black">
                <a:alpha val="7000"/>
              </a:prstClr>
            </a:outerShdw>
          </a:effectLst>
        </p:spPr>
      </p:pic>
      <p:pic>
        <p:nvPicPr>
          <p:cNvPr id="82" name="Graphic 381">
            <a:extLst>
              <a:ext uri="{FF2B5EF4-FFF2-40B4-BE49-F238E27FC236}">
                <a16:creationId xmlns="" xmlns:a16="http://schemas.microsoft.com/office/drawing/2014/main" id="{EC9DFA82-EE2C-4CE7-C47F-25DAB94C36F3}"/>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4146798" y="874691"/>
            <a:ext cx="320022" cy="363414"/>
          </a:xfrm>
          <a:prstGeom prst="rect">
            <a:avLst/>
          </a:prstGeom>
          <a:effectLst>
            <a:outerShdw blurRad="50800" dist="38100" dir="2700000" algn="tl" rotWithShape="0">
              <a:prstClr val="black">
                <a:alpha val="7000"/>
              </a:prstClr>
            </a:outerShdw>
          </a:effectLst>
        </p:spPr>
      </p:pic>
      <p:pic>
        <p:nvPicPr>
          <p:cNvPr id="83" name="Graphic 377">
            <a:extLst>
              <a:ext uri="{FF2B5EF4-FFF2-40B4-BE49-F238E27FC236}">
                <a16:creationId xmlns="" xmlns:a16="http://schemas.microsoft.com/office/drawing/2014/main" id="{C303A3F4-27B0-F8A3-851F-D616AF1224E9}"/>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6953385" y="851523"/>
            <a:ext cx="416319" cy="409750"/>
          </a:xfrm>
          <a:prstGeom prst="rect">
            <a:avLst/>
          </a:prstGeom>
          <a:effectLst>
            <a:outerShdw blurRad="50800" dist="38100" dir="2700000" algn="tl" rotWithShape="0">
              <a:prstClr val="black">
                <a:alpha val="7000"/>
              </a:prstClr>
            </a:outerShdw>
          </a:effectLst>
        </p:spPr>
      </p:pic>
      <p:graphicFrame>
        <p:nvGraphicFramePr>
          <p:cNvPr id="5" name="Таблица 4"/>
          <p:cNvGraphicFramePr>
            <a:graphicFrameLocks noGrp="1"/>
          </p:cNvGraphicFramePr>
          <p:nvPr>
            <p:extLst>
              <p:ext uri="{D42A27DB-BD31-4B8C-83A1-F6EECF244321}">
                <p14:modId xmlns:p14="http://schemas.microsoft.com/office/powerpoint/2010/main" val="1706462571"/>
              </p:ext>
            </p:extLst>
          </p:nvPr>
        </p:nvGraphicFramePr>
        <p:xfrm>
          <a:off x="67165" y="1593895"/>
          <a:ext cx="8983584" cy="2263140"/>
        </p:xfrm>
        <a:graphic>
          <a:graphicData uri="http://schemas.openxmlformats.org/drawingml/2006/table">
            <a:tbl>
              <a:tblPr firstRow="1" bandRow="1">
                <a:tableStyleId>{2D5ABB26-0587-4C30-8999-92F81FD0307C}</a:tableStyleId>
              </a:tblPr>
              <a:tblGrid>
                <a:gridCol w="364432">
                  <a:extLst>
                    <a:ext uri="{9D8B030D-6E8A-4147-A177-3AD203B41FA5}">
                      <a16:colId xmlns="" xmlns:a16="http://schemas.microsoft.com/office/drawing/2014/main" val="2994255182"/>
                    </a:ext>
                  </a:extLst>
                </a:gridCol>
                <a:gridCol w="2323178">
                  <a:extLst>
                    <a:ext uri="{9D8B030D-6E8A-4147-A177-3AD203B41FA5}">
                      <a16:colId xmlns="" xmlns:a16="http://schemas.microsoft.com/office/drawing/2014/main" val="620969615"/>
                    </a:ext>
                  </a:extLst>
                </a:gridCol>
                <a:gridCol w="4016415">
                  <a:extLst>
                    <a:ext uri="{9D8B030D-6E8A-4147-A177-3AD203B41FA5}">
                      <a16:colId xmlns="" xmlns:a16="http://schemas.microsoft.com/office/drawing/2014/main" val="1396959813"/>
                    </a:ext>
                  </a:extLst>
                </a:gridCol>
                <a:gridCol w="2279559">
                  <a:extLst>
                    <a:ext uri="{9D8B030D-6E8A-4147-A177-3AD203B41FA5}">
                      <a16:colId xmlns="" xmlns:a16="http://schemas.microsoft.com/office/drawing/2014/main" val="261090574"/>
                    </a:ext>
                  </a:extLst>
                </a:gridCol>
              </a:tblGrid>
              <a:tr h="1252438">
                <a:tc>
                  <a:txBody>
                    <a:bodyPr/>
                    <a:lstStyle/>
                    <a:p>
                      <a:pPr algn="ctr">
                        <a:lnSpc>
                          <a:spcPts val="900"/>
                        </a:lnSpc>
                      </a:pPr>
                      <a:r>
                        <a:rPr lang="ru-RU" sz="1000" dirty="0" smtClean="0">
                          <a:latin typeface="+mn-lt"/>
                          <a:cs typeface="Times New Roman" panose="02020603050405020304" pitchFamily="18" charset="0"/>
                        </a:rPr>
                        <a:t>11</a:t>
                      </a:r>
                      <a:endParaRPr lang="ru-RU" sz="1000" dirty="0">
                        <a:latin typeface="+mn-lt"/>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685800" rtl="0" eaLnBrk="1" fontAlgn="auto" latinLnBrk="0" hangingPunct="1">
                        <a:lnSpc>
                          <a:spcPts val="900"/>
                        </a:lnSpc>
                        <a:spcBef>
                          <a:spcPts val="0"/>
                        </a:spcBef>
                        <a:spcAft>
                          <a:spcPts val="0"/>
                        </a:spcAft>
                        <a:buClrTx/>
                        <a:buSzTx/>
                        <a:buFontTx/>
                        <a:buNone/>
                        <a:tabLst/>
                        <a:defRPr/>
                      </a:pPr>
                      <a:endParaRPr lang="ru-RU" sz="1000" kern="1200" dirty="0">
                        <a:solidFill>
                          <a:schemeClr val="tx1"/>
                        </a:solidFill>
                        <a:latin typeface="+mn-lt"/>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685800" rtl="0" eaLnBrk="1" fontAlgn="auto" latinLnBrk="0" hangingPunct="1">
                        <a:lnSpc>
                          <a:spcPts val="900"/>
                        </a:lnSpc>
                        <a:spcBef>
                          <a:spcPts val="0"/>
                        </a:spcBef>
                        <a:spcAft>
                          <a:spcPts val="0"/>
                        </a:spcAft>
                        <a:buClrTx/>
                        <a:buSzTx/>
                        <a:buFontTx/>
                        <a:buNone/>
                        <a:tabLst/>
                        <a:defRPr/>
                      </a:pPr>
                      <a:r>
                        <a:rPr lang="ru-RU" sz="1000" kern="1200" dirty="0">
                          <a:solidFill>
                            <a:schemeClr val="tx1"/>
                          </a:solidFill>
                          <a:latin typeface="+mn-lt"/>
                          <a:ea typeface="+mn-ea"/>
                          <a:cs typeface="Times New Roman" panose="02020603050405020304" pitchFamily="18" charset="0"/>
                        </a:rPr>
                        <a:t>- установлены требования к подготовке технического плана в отношении объектов вспомогательного использования (при выполнении кадастровых работ в отношении объекта вспомогательного использования, строительство (реконструкция) которого предусмотрено проектной документацией по строительству (реконструкции) основного объекта капитального строительства, подготовка технического плана указанного объекта вспомогательного использования осуществляется на основании такой проектной документации. В этом случае в качестве обоснования отнесения объекта к объектам вспомогательного использования в Приложение включается копия фрагмента проектной документации, содержащего сведения о таком объекте вспомогательного использования и информацию об утверждении такой проектной документации, или иного документа, в соответствии с которым данный объект определен в качестве вспомогательного (при наличии такого документа). </a:t>
                      </a:r>
                    </a:p>
                    <a:p>
                      <a:pPr marL="0" marR="0" lvl="0" indent="0" algn="ctr" defTabSz="685800" rtl="0" eaLnBrk="1" fontAlgn="auto" latinLnBrk="0" hangingPunct="1">
                        <a:lnSpc>
                          <a:spcPts val="900"/>
                        </a:lnSpc>
                        <a:spcBef>
                          <a:spcPts val="0"/>
                        </a:spcBef>
                        <a:spcAft>
                          <a:spcPts val="0"/>
                        </a:spcAft>
                        <a:buClrTx/>
                        <a:buSzTx/>
                        <a:buFontTx/>
                        <a:buNone/>
                        <a:tabLst/>
                        <a:defRPr/>
                      </a:pPr>
                      <a:endParaRPr lang="ru-RU" sz="1000" kern="1200" dirty="0">
                        <a:solidFill>
                          <a:schemeClr val="tx1"/>
                        </a:solidFill>
                        <a:latin typeface="+mn-lt"/>
                        <a:ea typeface="+mn-ea"/>
                        <a:cs typeface="Times New Roman" panose="02020603050405020304" pitchFamily="18" charset="0"/>
                      </a:endParaRPr>
                    </a:p>
                    <a:p>
                      <a:pPr marL="0" marR="0" lvl="0" indent="0" algn="ctr" defTabSz="685800" rtl="0" eaLnBrk="1" fontAlgn="auto" latinLnBrk="0" hangingPunct="1">
                        <a:lnSpc>
                          <a:spcPts val="900"/>
                        </a:lnSpc>
                        <a:spcBef>
                          <a:spcPts val="0"/>
                        </a:spcBef>
                        <a:spcAft>
                          <a:spcPts val="0"/>
                        </a:spcAft>
                        <a:buClrTx/>
                        <a:buSzTx/>
                        <a:buFontTx/>
                        <a:buNone/>
                        <a:tabLst/>
                        <a:defRPr/>
                      </a:pPr>
                      <a:r>
                        <a:rPr lang="ru-RU" sz="1000" kern="1200" dirty="0">
                          <a:solidFill>
                            <a:schemeClr val="tx1"/>
                          </a:solidFill>
                          <a:latin typeface="+mn-lt"/>
                          <a:ea typeface="+mn-ea"/>
                          <a:cs typeface="Times New Roman" panose="02020603050405020304" pitchFamily="18" charset="0"/>
                        </a:rPr>
                        <a:t>(приказ Росреестра от 15.03.2022 № П/0082)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685800" rtl="0" eaLnBrk="1" fontAlgn="auto" latinLnBrk="0" hangingPunct="1">
                        <a:lnSpc>
                          <a:spcPts val="900"/>
                        </a:lnSpc>
                        <a:spcBef>
                          <a:spcPts val="0"/>
                        </a:spcBef>
                        <a:spcAft>
                          <a:spcPts val="0"/>
                        </a:spcAft>
                        <a:buClrTx/>
                        <a:buSzTx/>
                        <a:buFontTx/>
                        <a:buNone/>
                        <a:tabLst/>
                        <a:defRPr/>
                      </a:pPr>
                      <a:endParaRPr lang="ru-RU" sz="1000" kern="1200" dirty="0">
                        <a:solidFill>
                          <a:schemeClr val="tx1"/>
                        </a:solidFill>
                        <a:latin typeface="+mn-lt"/>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904064234"/>
                  </a:ext>
                </a:extLst>
              </a:tr>
            </a:tbl>
          </a:graphicData>
        </a:graphic>
      </p:graphicFrame>
    </p:spTree>
    <p:extLst>
      <p:ext uri="{BB962C8B-B14F-4D97-AF65-F5344CB8AC3E}">
        <p14:creationId xmlns:p14="http://schemas.microsoft.com/office/powerpoint/2010/main" val="37943152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39F09F66-1085-4855-8DC5-F9637EFDA1FB}"/>
              </a:ext>
            </a:extLst>
          </p:cNvPr>
          <p:cNvSpPr>
            <a:spLocks noGrp="1"/>
          </p:cNvSpPr>
          <p:nvPr>
            <p:ph type="title"/>
          </p:nvPr>
        </p:nvSpPr>
        <p:spPr>
          <a:xfrm>
            <a:off x="533441" y="22861"/>
            <a:ext cx="8517309" cy="619124"/>
          </a:xfrm>
        </p:spPr>
        <p:txBody>
          <a:bodyPr>
            <a:noAutofit/>
          </a:bodyPr>
          <a:lstStyle/>
          <a:p>
            <a:pPr algn="ctr"/>
            <a:r>
              <a:rPr lang="ru-RU" dirty="0"/>
              <a:t>Изменения в законодательстве Российской Федерации о регистрации </a:t>
            </a:r>
            <a:br>
              <a:rPr lang="ru-RU" dirty="0"/>
            </a:br>
            <a:r>
              <a:rPr lang="ru-RU" dirty="0"/>
              <a:t>недвижимости по итогам 2022 г.</a:t>
            </a:r>
            <a:endParaRPr lang="ru-RU" sz="1600" dirty="0"/>
          </a:p>
        </p:txBody>
      </p:sp>
      <p:sp>
        <p:nvSpPr>
          <p:cNvPr id="40" name="Slide Number Placeholder 6">
            <a:extLst>
              <a:ext uri="{FF2B5EF4-FFF2-40B4-BE49-F238E27FC236}">
                <a16:creationId xmlns="" xmlns:a16="http://schemas.microsoft.com/office/drawing/2014/main" id="{49AA9F89-8FE7-453C-8FBE-FAF4AE20A961}"/>
              </a:ext>
            </a:extLst>
          </p:cNvPr>
          <p:cNvSpPr>
            <a:spLocks noGrp="1"/>
          </p:cNvSpPr>
          <p:nvPr>
            <p:ph type="sldNum" sz="quarter" idx="10"/>
          </p:nvPr>
        </p:nvSpPr>
        <p:spPr bwMode="auto">
          <a:xfrm>
            <a:off x="5998104" y="4778375"/>
            <a:ext cx="2743200" cy="365125"/>
          </a:xfrm>
        </p:spPr>
        <p:txBody>
          <a:bodyPr/>
          <a:lstStyle/>
          <a:p>
            <a:pPr marL="0" marR="0" lvl="0" indent="0" algn="r" defTabSz="349261" rtl="0" eaLnBrk="1" fontAlgn="auto" latinLnBrk="0" hangingPunct="1">
              <a:lnSpc>
                <a:spcPct val="100000"/>
              </a:lnSpc>
              <a:spcBef>
                <a:spcPts val="0"/>
              </a:spcBef>
              <a:spcAft>
                <a:spcPts val="0"/>
              </a:spcAft>
              <a:buClrTx/>
              <a:buSzTx/>
              <a:buFontTx/>
              <a:buNone/>
              <a:tabLst/>
              <a:defRPr/>
            </a:pPr>
            <a:fld id="{35ACA335-37F7-42C7-872A-92C3D7072F89}" type="slidenum">
              <a:rPr kumimoji="0" lang="ru-RU" sz="1050" b="1" i="0" u="none" strike="noStrike" kern="1200" cap="none" spc="0" normalizeH="0" baseline="0" noProof="0" smtClean="0">
                <a:ln>
                  <a:noFill/>
                </a:ln>
                <a:solidFill>
                  <a:srgbClr val="FFFFFF"/>
                </a:solidFill>
                <a:effectLst/>
                <a:uLnTx/>
                <a:uFillTx/>
                <a:latin typeface="Arial"/>
                <a:ea typeface="+mn-ea"/>
                <a:cs typeface="+mn-cs"/>
              </a:rPr>
              <a:pPr marL="0" marR="0" lvl="0" indent="0" algn="r" defTabSz="349261" rtl="0" eaLnBrk="1" fontAlgn="auto" latinLnBrk="0" hangingPunct="1">
                <a:lnSpc>
                  <a:spcPct val="100000"/>
                </a:lnSpc>
                <a:spcBef>
                  <a:spcPts val="0"/>
                </a:spcBef>
                <a:spcAft>
                  <a:spcPts val="0"/>
                </a:spcAft>
                <a:buClrTx/>
                <a:buSzTx/>
                <a:buFontTx/>
                <a:buNone/>
                <a:tabLst/>
                <a:defRPr/>
              </a:pPr>
              <a:t>17</a:t>
            </a:fld>
            <a:endParaRPr kumimoji="0" lang="ru-RU" sz="1050" b="1" i="0" u="none" strike="noStrike" kern="1200" cap="none" spc="0" normalizeH="0" baseline="0" noProof="0" dirty="0">
              <a:ln>
                <a:noFill/>
              </a:ln>
              <a:solidFill>
                <a:srgbClr val="FFFFFF"/>
              </a:solidFill>
              <a:effectLst/>
              <a:uLnTx/>
              <a:uFillTx/>
              <a:latin typeface="Arial"/>
              <a:ea typeface="+mn-ea"/>
              <a:cs typeface="+mn-cs"/>
            </a:endParaRPr>
          </a:p>
        </p:txBody>
      </p:sp>
      <p:sp>
        <p:nvSpPr>
          <p:cNvPr id="2" name="Скругленный прямоугольник 1">
            <a:extLst>
              <a:ext uri="{FF2B5EF4-FFF2-40B4-BE49-F238E27FC236}">
                <a16:creationId xmlns="" xmlns:a16="http://schemas.microsoft.com/office/drawing/2014/main" id="{8EE32405-F3A9-4E48-BFCD-1D38B0919076}"/>
              </a:ext>
            </a:extLst>
          </p:cNvPr>
          <p:cNvSpPr/>
          <p:nvPr/>
        </p:nvSpPr>
        <p:spPr>
          <a:xfrm>
            <a:off x="891252" y="809319"/>
            <a:ext cx="1678328" cy="514209"/>
          </a:xfrm>
          <a:prstGeom prst="roundRect">
            <a:avLst/>
          </a:prstGeom>
          <a:solidFill>
            <a:srgbClr val="1890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5" name="Скругленный прямоугольник 74">
            <a:extLst>
              <a:ext uri="{FF2B5EF4-FFF2-40B4-BE49-F238E27FC236}">
                <a16:creationId xmlns="" xmlns:a16="http://schemas.microsoft.com/office/drawing/2014/main" id="{C62CC7CE-93ED-2CA2-4A69-B2023875A0C1}"/>
              </a:ext>
            </a:extLst>
          </p:cNvPr>
          <p:cNvSpPr/>
          <p:nvPr/>
        </p:nvSpPr>
        <p:spPr>
          <a:xfrm>
            <a:off x="3900670" y="809319"/>
            <a:ext cx="1504708" cy="514209"/>
          </a:xfrm>
          <a:prstGeom prst="roundRect">
            <a:avLst/>
          </a:prstGeom>
          <a:solidFill>
            <a:srgbClr val="1890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9" name="Скругленный прямоугольник 78">
            <a:extLst>
              <a:ext uri="{FF2B5EF4-FFF2-40B4-BE49-F238E27FC236}">
                <a16:creationId xmlns="" xmlns:a16="http://schemas.microsoft.com/office/drawing/2014/main" id="{410033BD-75B3-11A7-E662-601CFB608AAA}"/>
              </a:ext>
            </a:extLst>
          </p:cNvPr>
          <p:cNvSpPr/>
          <p:nvPr/>
        </p:nvSpPr>
        <p:spPr>
          <a:xfrm>
            <a:off x="6832994" y="815888"/>
            <a:ext cx="2257386" cy="514209"/>
          </a:xfrm>
          <a:prstGeom prst="roundRect">
            <a:avLst/>
          </a:prstGeom>
          <a:solidFill>
            <a:srgbClr val="1890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p:nvSpPr>
        <p:spPr>
          <a:xfrm>
            <a:off x="1572419" y="919760"/>
            <a:ext cx="854931" cy="306467"/>
          </a:xfrm>
          <a:prstGeom prst="roundRect">
            <a:avLst/>
          </a:prstGeom>
          <a:noFill/>
          <a:ln w="28575">
            <a:noFill/>
          </a:ln>
        </p:spPr>
        <p:txBody>
          <a:bodyPr wrap="square">
            <a:spAutoFit/>
          </a:bodyPr>
          <a:lstStyle/>
          <a:p>
            <a:pPr marL="0" marR="0" lvl="0" indent="0" algn="l" defTabSz="349261" rtl="0" eaLnBrk="1" fontAlgn="auto" latinLnBrk="0" hangingPunct="1">
              <a:lnSpc>
                <a:spcPct val="100000"/>
              </a:lnSpc>
              <a:spcBef>
                <a:spcPts val="0"/>
              </a:spcBef>
              <a:spcAft>
                <a:spcPts val="0"/>
              </a:spcAft>
              <a:buClrTx/>
              <a:buSzTx/>
              <a:buFontTx/>
              <a:buNone/>
              <a:tabLst/>
              <a:defRPr/>
            </a:pPr>
            <a:r>
              <a:rPr kumimoji="0" lang="ru-RU" sz="1200" b="1" i="0" u="none" strike="noStrike" kern="1200" cap="none" spc="0" normalizeH="0" baseline="0" noProof="0" dirty="0">
                <a:ln>
                  <a:noFill/>
                </a:ln>
                <a:solidFill>
                  <a:schemeClr val="bg1"/>
                </a:solidFill>
                <a:effectLst/>
                <a:uLnTx/>
                <a:uFillTx/>
                <a:latin typeface="Arial"/>
                <a:ea typeface="Times New Roman" panose="02020603050405020304" pitchFamily="18" charset="0"/>
                <a:cs typeface="Arial" panose="020B0604020202020204" pitchFamily="34" charset="0"/>
              </a:rPr>
              <a:t>БЫЛО</a:t>
            </a:r>
            <a:endParaRPr kumimoji="0" lang="ru-RU" sz="1200" b="1" i="0" u="none" strike="noStrike" kern="1200" cap="none" spc="0" normalizeH="0" baseline="0" noProof="0" dirty="0">
              <a:ln>
                <a:noFill/>
              </a:ln>
              <a:solidFill>
                <a:schemeClr val="bg1"/>
              </a:solidFill>
              <a:effectLst/>
              <a:uLnTx/>
              <a:uFillTx/>
              <a:latin typeface="Arial"/>
              <a:ea typeface="+mn-ea"/>
              <a:cs typeface="Arial" panose="020B0604020202020204" pitchFamily="34" charset="0"/>
            </a:endParaRPr>
          </a:p>
        </p:txBody>
      </p:sp>
      <p:sp>
        <p:nvSpPr>
          <p:cNvPr id="30" name="Прямоугольник 29"/>
          <p:cNvSpPr/>
          <p:nvPr/>
        </p:nvSpPr>
        <p:spPr>
          <a:xfrm>
            <a:off x="4528028" y="919760"/>
            <a:ext cx="1013635" cy="306467"/>
          </a:xfrm>
          <a:prstGeom prst="roundRect">
            <a:avLst/>
          </a:prstGeom>
          <a:noFill/>
          <a:ln w="28575">
            <a:noFill/>
          </a:ln>
        </p:spPr>
        <p:txBody>
          <a:bodyPr wrap="square">
            <a:spAutoFit/>
          </a:bodyPr>
          <a:lstStyle/>
          <a:p>
            <a:pPr marL="0" marR="0" lvl="0" indent="0" algn="l" defTabSz="349261" rtl="0" eaLnBrk="1" fontAlgn="auto" latinLnBrk="0" hangingPunct="1">
              <a:lnSpc>
                <a:spcPct val="100000"/>
              </a:lnSpc>
              <a:spcBef>
                <a:spcPts val="0"/>
              </a:spcBef>
              <a:spcAft>
                <a:spcPts val="0"/>
              </a:spcAft>
              <a:buClrTx/>
              <a:buSzTx/>
              <a:buFontTx/>
              <a:buNone/>
              <a:tabLst/>
              <a:defRPr/>
            </a:pPr>
            <a:r>
              <a:rPr kumimoji="0" lang="ru-RU" sz="1200" b="1" i="0" u="none" strike="noStrike" kern="1200" cap="none" spc="0" normalizeH="0" baseline="0" noProof="0" dirty="0">
                <a:ln>
                  <a:noFill/>
                </a:ln>
                <a:solidFill>
                  <a:schemeClr val="bg1"/>
                </a:solidFill>
                <a:effectLst/>
                <a:uLnTx/>
                <a:uFillTx/>
                <a:latin typeface="Arial"/>
                <a:ea typeface="Times New Roman" panose="02020603050405020304" pitchFamily="18" charset="0"/>
                <a:cs typeface="Arial" panose="020B0604020202020204" pitchFamily="34" charset="0"/>
              </a:rPr>
              <a:t>СТАЛО</a:t>
            </a:r>
            <a:endParaRPr kumimoji="0" lang="ru-RU" sz="1200" b="1" i="0" u="none" strike="noStrike" kern="1200" cap="none" spc="0" normalizeH="0" baseline="0" noProof="0" dirty="0">
              <a:ln>
                <a:noFill/>
              </a:ln>
              <a:solidFill>
                <a:schemeClr val="bg1"/>
              </a:solidFill>
              <a:effectLst/>
              <a:uLnTx/>
              <a:uFillTx/>
              <a:latin typeface="Arial"/>
              <a:ea typeface="+mn-ea"/>
              <a:cs typeface="Arial" panose="020B0604020202020204" pitchFamily="34" charset="0"/>
            </a:endParaRPr>
          </a:p>
        </p:txBody>
      </p:sp>
      <p:sp>
        <p:nvSpPr>
          <p:cNvPr id="59" name="Прямоугольник 29">
            <a:extLst>
              <a:ext uri="{FF2B5EF4-FFF2-40B4-BE49-F238E27FC236}">
                <a16:creationId xmlns="" xmlns:a16="http://schemas.microsoft.com/office/drawing/2014/main" id="{C30E7A41-5720-E9B3-7C76-4BE41AE2B33C}"/>
              </a:ext>
            </a:extLst>
          </p:cNvPr>
          <p:cNvSpPr/>
          <p:nvPr/>
        </p:nvSpPr>
        <p:spPr>
          <a:xfrm>
            <a:off x="7318107" y="839702"/>
            <a:ext cx="1732642" cy="476726"/>
          </a:xfrm>
          <a:prstGeom prst="roundRect">
            <a:avLst/>
          </a:prstGeom>
          <a:noFill/>
          <a:ln w="28575">
            <a:noFill/>
          </a:ln>
        </p:spPr>
        <p:txBody>
          <a:bodyPr wrap="square">
            <a:spAutoFit/>
          </a:bodyPr>
          <a:lstStyle/>
          <a:p>
            <a:pPr marL="0" marR="0" lvl="0" indent="0" algn="l" defTabSz="349261" rtl="0" eaLnBrk="1" fontAlgn="auto" latinLnBrk="0" hangingPunct="1">
              <a:lnSpc>
                <a:spcPct val="100000"/>
              </a:lnSpc>
              <a:spcBef>
                <a:spcPts val="0"/>
              </a:spcBef>
              <a:spcAft>
                <a:spcPts val="0"/>
              </a:spcAft>
              <a:buClrTx/>
              <a:buSzTx/>
              <a:buFontTx/>
              <a:buNone/>
              <a:tabLst/>
              <a:defRPr/>
            </a:pPr>
            <a:r>
              <a:rPr kumimoji="0" lang="ru-RU" sz="1100" b="1" i="0" u="none" strike="noStrike" kern="1200" cap="none" spc="0" normalizeH="0" baseline="0" noProof="0" dirty="0">
                <a:ln>
                  <a:noFill/>
                </a:ln>
                <a:solidFill>
                  <a:schemeClr val="bg1"/>
                </a:solidFill>
                <a:effectLst/>
                <a:uLnTx/>
                <a:uFillTx/>
                <a:latin typeface="Arial"/>
                <a:ea typeface="+mn-ea"/>
                <a:cs typeface="Arial" panose="020B0604020202020204" pitchFamily="34" charset="0"/>
              </a:rPr>
              <a:t>СОЦИАЛЬНО-ЗНАЧИМЫЙ ЭФФЕКТ</a:t>
            </a:r>
          </a:p>
        </p:txBody>
      </p:sp>
      <p:pic>
        <p:nvPicPr>
          <p:cNvPr id="81" name="Graphic 285">
            <a:extLst>
              <a:ext uri="{FF2B5EF4-FFF2-40B4-BE49-F238E27FC236}">
                <a16:creationId xmlns="" xmlns:a16="http://schemas.microsoft.com/office/drawing/2014/main" id="{3C0CAB6F-6988-D781-FA46-2A2DC167416F}"/>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1163106" y="863280"/>
            <a:ext cx="348116" cy="348116"/>
          </a:xfrm>
          <a:prstGeom prst="rect">
            <a:avLst/>
          </a:prstGeom>
          <a:effectLst>
            <a:outerShdw blurRad="50800" dist="38100" dir="2700000" algn="tl" rotWithShape="0">
              <a:prstClr val="black">
                <a:alpha val="7000"/>
              </a:prstClr>
            </a:outerShdw>
          </a:effectLst>
        </p:spPr>
      </p:pic>
      <p:pic>
        <p:nvPicPr>
          <p:cNvPr id="82" name="Graphic 381">
            <a:extLst>
              <a:ext uri="{FF2B5EF4-FFF2-40B4-BE49-F238E27FC236}">
                <a16:creationId xmlns="" xmlns:a16="http://schemas.microsoft.com/office/drawing/2014/main" id="{EC9DFA82-EE2C-4CE7-C47F-25DAB94C36F3}"/>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4146798" y="874691"/>
            <a:ext cx="320022" cy="363414"/>
          </a:xfrm>
          <a:prstGeom prst="rect">
            <a:avLst/>
          </a:prstGeom>
          <a:effectLst>
            <a:outerShdw blurRad="50800" dist="38100" dir="2700000" algn="tl" rotWithShape="0">
              <a:prstClr val="black">
                <a:alpha val="7000"/>
              </a:prstClr>
            </a:outerShdw>
          </a:effectLst>
        </p:spPr>
      </p:pic>
      <p:pic>
        <p:nvPicPr>
          <p:cNvPr id="83" name="Graphic 377">
            <a:extLst>
              <a:ext uri="{FF2B5EF4-FFF2-40B4-BE49-F238E27FC236}">
                <a16:creationId xmlns="" xmlns:a16="http://schemas.microsoft.com/office/drawing/2014/main" id="{C303A3F4-27B0-F8A3-851F-D616AF1224E9}"/>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6953385" y="851523"/>
            <a:ext cx="416319" cy="409750"/>
          </a:xfrm>
          <a:prstGeom prst="rect">
            <a:avLst/>
          </a:prstGeom>
          <a:effectLst>
            <a:outerShdw blurRad="50800" dist="38100" dir="2700000" algn="tl" rotWithShape="0">
              <a:prstClr val="black">
                <a:alpha val="7000"/>
              </a:prstClr>
            </a:outerShdw>
          </a:effectLst>
        </p:spPr>
      </p:pic>
      <p:graphicFrame>
        <p:nvGraphicFramePr>
          <p:cNvPr id="5" name="Таблица 4"/>
          <p:cNvGraphicFramePr>
            <a:graphicFrameLocks noGrp="1"/>
          </p:cNvGraphicFramePr>
          <p:nvPr>
            <p:extLst>
              <p:ext uri="{D42A27DB-BD31-4B8C-83A1-F6EECF244321}">
                <p14:modId xmlns:p14="http://schemas.microsoft.com/office/powerpoint/2010/main" val="32889332"/>
              </p:ext>
            </p:extLst>
          </p:nvPr>
        </p:nvGraphicFramePr>
        <p:xfrm>
          <a:off x="67165" y="1426869"/>
          <a:ext cx="8983584" cy="3292158"/>
        </p:xfrm>
        <a:graphic>
          <a:graphicData uri="http://schemas.openxmlformats.org/drawingml/2006/table">
            <a:tbl>
              <a:tblPr firstRow="1" bandRow="1">
                <a:tableStyleId>{2D5ABB26-0587-4C30-8999-92F81FD0307C}</a:tableStyleId>
              </a:tblPr>
              <a:tblGrid>
                <a:gridCol w="364432">
                  <a:extLst>
                    <a:ext uri="{9D8B030D-6E8A-4147-A177-3AD203B41FA5}">
                      <a16:colId xmlns="" xmlns:a16="http://schemas.microsoft.com/office/drawing/2014/main" val="2994255182"/>
                    </a:ext>
                  </a:extLst>
                </a:gridCol>
                <a:gridCol w="2323178">
                  <a:extLst>
                    <a:ext uri="{9D8B030D-6E8A-4147-A177-3AD203B41FA5}">
                      <a16:colId xmlns="" xmlns:a16="http://schemas.microsoft.com/office/drawing/2014/main" val="620969615"/>
                    </a:ext>
                  </a:extLst>
                </a:gridCol>
                <a:gridCol w="4016415">
                  <a:extLst>
                    <a:ext uri="{9D8B030D-6E8A-4147-A177-3AD203B41FA5}">
                      <a16:colId xmlns="" xmlns:a16="http://schemas.microsoft.com/office/drawing/2014/main" val="1396959813"/>
                    </a:ext>
                  </a:extLst>
                </a:gridCol>
                <a:gridCol w="2279559">
                  <a:extLst>
                    <a:ext uri="{9D8B030D-6E8A-4147-A177-3AD203B41FA5}">
                      <a16:colId xmlns="" xmlns:a16="http://schemas.microsoft.com/office/drawing/2014/main" val="261090574"/>
                    </a:ext>
                  </a:extLst>
                </a:gridCol>
              </a:tblGrid>
              <a:tr h="1252438">
                <a:tc>
                  <a:txBody>
                    <a:bodyPr/>
                    <a:lstStyle/>
                    <a:p>
                      <a:pPr marL="0" indent="0" algn="ctr">
                        <a:lnSpc>
                          <a:spcPts val="900"/>
                        </a:lnSpc>
                        <a:spcBef>
                          <a:spcPts val="0"/>
                        </a:spcBef>
                        <a:spcAft>
                          <a:spcPts val="0"/>
                        </a:spcAft>
                      </a:pPr>
                      <a:r>
                        <a:rPr lang="ru-RU" sz="1000" dirty="0" smtClean="0">
                          <a:latin typeface="+mn-lt"/>
                        </a:rPr>
                        <a:t>12</a:t>
                      </a:r>
                      <a:endParaRPr lang="ru-RU" sz="100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lnSpc>
                          <a:spcPts val="900"/>
                        </a:lnSpc>
                        <a:spcBef>
                          <a:spcPts val="0"/>
                        </a:spcBef>
                        <a:spcAft>
                          <a:spcPts val="0"/>
                        </a:spcAft>
                      </a:pPr>
                      <a:r>
                        <a:rPr lang="ru-RU" sz="1000" kern="1200" dirty="0">
                          <a:solidFill>
                            <a:schemeClr val="tx1"/>
                          </a:solidFill>
                          <a:latin typeface="+mn-lt"/>
                          <a:ea typeface="+mn-ea"/>
                          <a:cs typeface="Times New Roman" panose="02020603050405020304" pitchFamily="18" charset="0"/>
                        </a:rPr>
                        <a:t>Правообладатели объектов недвижимости сталкивались с проблемой отсутствия документов, подтверждающих фактическое завершение сноса зданий, сооружений, а также документов, являющихся основанием для осуществления такого сноса.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lnSpc>
                          <a:spcPts val="900"/>
                        </a:lnSpc>
                        <a:spcBef>
                          <a:spcPts val="0"/>
                        </a:spcBef>
                        <a:spcAft>
                          <a:spcPts val="0"/>
                        </a:spcAft>
                      </a:pPr>
                      <a:r>
                        <a:rPr lang="ru-RU" sz="1000" kern="1200" dirty="0">
                          <a:solidFill>
                            <a:schemeClr val="tx1"/>
                          </a:solidFill>
                          <a:latin typeface="+mn-lt"/>
                          <a:ea typeface="+mn-ea"/>
                          <a:cs typeface="Times New Roman" panose="02020603050405020304" pitchFamily="18" charset="0"/>
                        </a:rPr>
                        <a:t>Приказ Росреестра от 24.05.2021 № П/0217 «Об установлении формы и состава сведений акта обследования, а также требований к его подготовке» (вступил в силу 16.03.2022).</a:t>
                      </a:r>
                    </a:p>
                    <a:p>
                      <a:pPr marL="0" marR="0" lvl="0" indent="0" algn="ctr" defTabSz="685800" rtl="0" eaLnBrk="1" fontAlgn="auto" latinLnBrk="0" hangingPunct="1">
                        <a:lnSpc>
                          <a:spcPts val="900"/>
                        </a:lnSpc>
                        <a:spcBef>
                          <a:spcPts val="0"/>
                        </a:spcBef>
                        <a:spcAft>
                          <a:spcPts val="0"/>
                        </a:spcAft>
                        <a:buClrTx/>
                        <a:buSzTx/>
                        <a:buFontTx/>
                        <a:buNone/>
                        <a:tabLst/>
                        <a:defRPr/>
                      </a:pPr>
                      <a:endParaRPr lang="ru-RU" sz="1000" kern="1200" dirty="0">
                        <a:solidFill>
                          <a:schemeClr val="tx1"/>
                        </a:solidFill>
                        <a:latin typeface="+mn-lt"/>
                        <a:ea typeface="+mn-ea"/>
                        <a:cs typeface="Times New Roman" panose="02020603050405020304" pitchFamily="18" charset="0"/>
                      </a:endParaRPr>
                    </a:p>
                    <a:p>
                      <a:pPr marL="0" marR="0" lvl="0" indent="0" algn="ctr" defTabSz="685800" rtl="0" eaLnBrk="1" fontAlgn="auto" latinLnBrk="0" hangingPunct="1">
                        <a:lnSpc>
                          <a:spcPts val="900"/>
                        </a:lnSpc>
                        <a:spcBef>
                          <a:spcPts val="0"/>
                        </a:spcBef>
                        <a:spcAft>
                          <a:spcPts val="0"/>
                        </a:spcAft>
                        <a:buClrTx/>
                        <a:buSzTx/>
                        <a:buFontTx/>
                        <a:buNone/>
                        <a:tabLst/>
                        <a:defRPr/>
                      </a:pPr>
                      <a:r>
                        <a:rPr lang="ru-RU" sz="1000" kern="1200" dirty="0">
                          <a:solidFill>
                            <a:schemeClr val="tx1"/>
                          </a:solidFill>
                          <a:latin typeface="+mn-lt"/>
                          <a:ea typeface="+mn-ea"/>
                          <a:cs typeface="Times New Roman" panose="02020603050405020304" pitchFamily="18" charset="0"/>
                        </a:rPr>
                        <a:t>- Кадастровый инженер в результате осмотра места нахождения здания, сооружения, помещения, </a:t>
                      </a:r>
                      <a:r>
                        <a:rPr lang="ru-RU" sz="1000" kern="1200" dirty="0" err="1">
                          <a:solidFill>
                            <a:schemeClr val="tx1"/>
                          </a:solidFill>
                          <a:latin typeface="+mn-lt"/>
                          <a:ea typeface="+mn-ea"/>
                          <a:cs typeface="Times New Roman" panose="02020603050405020304" pitchFamily="18" charset="0"/>
                        </a:rPr>
                        <a:t>машино</a:t>
                      </a:r>
                      <a:r>
                        <a:rPr lang="ru-RU" sz="1000" kern="1200" dirty="0">
                          <a:solidFill>
                            <a:schemeClr val="tx1"/>
                          </a:solidFill>
                          <a:latin typeface="+mn-lt"/>
                          <a:ea typeface="+mn-ea"/>
                          <a:cs typeface="Times New Roman" panose="02020603050405020304" pitchFamily="18" charset="0"/>
                        </a:rPr>
                        <a:t>-места или объекта незавершенного строительства с учетом имеющихся сведений ЕГРН о таком объекте недвижимости подтверждает прекращение существования такого объекта </a:t>
                      </a:r>
                    </a:p>
                    <a:p>
                      <a:pPr marL="0" marR="0" lvl="0" indent="0" algn="ctr" defTabSz="685800" rtl="0" eaLnBrk="1" fontAlgn="auto" latinLnBrk="0" hangingPunct="1">
                        <a:lnSpc>
                          <a:spcPts val="900"/>
                        </a:lnSpc>
                        <a:spcBef>
                          <a:spcPts val="0"/>
                        </a:spcBef>
                        <a:spcAft>
                          <a:spcPts val="0"/>
                        </a:spcAft>
                        <a:buClrTx/>
                        <a:buSzTx/>
                        <a:buFontTx/>
                        <a:buNone/>
                        <a:tabLst/>
                        <a:defRPr/>
                      </a:pPr>
                      <a:r>
                        <a:rPr lang="ru-RU" sz="1000" kern="1200" dirty="0">
                          <a:solidFill>
                            <a:schemeClr val="tx1"/>
                          </a:solidFill>
                          <a:latin typeface="+mn-lt"/>
                          <a:ea typeface="+mn-ea"/>
                          <a:cs typeface="Times New Roman" panose="02020603050405020304" pitchFamily="18" charset="0"/>
                        </a:rPr>
                        <a:t>- Акт обследования для представления в </a:t>
                      </a:r>
                      <a:r>
                        <a:rPr lang="ru-RU" sz="1000" kern="1200" dirty="0" err="1">
                          <a:solidFill>
                            <a:schemeClr val="tx1"/>
                          </a:solidFill>
                          <a:latin typeface="+mn-lt"/>
                          <a:ea typeface="+mn-ea"/>
                          <a:cs typeface="Times New Roman" panose="02020603050405020304" pitchFamily="18" charset="0"/>
                        </a:rPr>
                        <a:t>Росреестр</a:t>
                      </a:r>
                      <a:r>
                        <a:rPr lang="ru-RU" sz="1000" kern="1200" dirty="0">
                          <a:solidFill>
                            <a:schemeClr val="tx1"/>
                          </a:solidFill>
                          <a:latin typeface="+mn-lt"/>
                          <a:ea typeface="+mn-ea"/>
                          <a:cs typeface="Times New Roman" panose="02020603050405020304" pitchFamily="18" charset="0"/>
                        </a:rPr>
                        <a:t> может быть подготовлен при отсутствии предусмотренных приказом Росреестра документов, </a:t>
                      </a:r>
                      <a:r>
                        <a:rPr lang="ru-RU" sz="1000" b="1" kern="1200" dirty="0">
                          <a:solidFill>
                            <a:schemeClr val="tx1"/>
                          </a:solidFill>
                          <a:latin typeface="+mn-lt"/>
                          <a:ea typeface="+mn-ea"/>
                          <a:cs typeface="Times New Roman" panose="02020603050405020304" pitchFamily="18" charset="0"/>
                        </a:rPr>
                        <a:t>если снос осуществлен до 04.08.2018 </a:t>
                      </a:r>
                    </a:p>
                    <a:p>
                      <a:pPr marL="0" marR="0" lvl="0" indent="0" algn="ctr" defTabSz="685800" rtl="0" eaLnBrk="1" fontAlgn="auto" latinLnBrk="0" hangingPunct="1">
                        <a:lnSpc>
                          <a:spcPts val="900"/>
                        </a:lnSpc>
                        <a:spcBef>
                          <a:spcPts val="0"/>
                        </a:spcBef>
                        <a:spcAft>
                          <a:spcPts val="0"/>
                        </a:spcAft>
                        <a:buClrTx/>
                        <a:buSzTx/>
                        <a:buFontTx/>
                        <a:buChar char="-"/>
                        <a:tabLst/>
                        <a:defRPr/>
                      </a:pPr>
                      <a:r>
                        <a:rPr lang="ru-RU" sz="1000" kern="1200" dirty="0">
                          <a:solidFill>
                            <a:schemeClr val="tx1"/>
                          </a:solidFill>
                          <a:latin typeface="+mn-lt"/>
                          <a:ea typeface="+mn-ea"/>
                          <a:cs typeface="Times New Roman" panose="02020603050405020304" pitchFamily="18" charset="0"/>
                        </a:rPr>
                        <a:t> Определен исчерпывающий перечень документов, включаемых в состав акта обследования, которые предоставляются в орган регистрации прав исключительно при их наличии в распоряжении у заказчика кадастровых работ и кадастрового инженера. При отсутствии таких документов подготовка акта обследования осуществляется без учета таких документов, и данное обстоятельство не является нарушением </a:t>
                      </a:r>
                    </a:p>
                    <a:p>
                      <a:pPr marL="0" marR="0" lvl="0" indent="0" algn="ctr" defTabSz="685800" rtl="0" eaLnBrk="1" fontAlgn="auto" latinLnBrk="0" hangingPunct="1">
                        <a:lnSpc>
                          <a:spcPts val="900"/>
                        </a:lnSpc>
                        <a:spcBef>
                          <a:spcPts val="0"/>
                        </a:spcBef>
                        <a:spcAft>
                          <a:spcPts val="0"/>
                        </a:spcAft>
                        <a:buClrTx/>
                        <a:buSzTx/>
                        <a:buFontTx/>
                        <a:buNone/>
                        <a:tabLst/>
                        <a:defRPr/>
                      </a:pPr>
                      <a:r>
                        <a:rPr lang="ru-RU" sz="1000" i="1" kern="1200" dirty="0">
                          <a:solidFill>
                            <a:schemeClr val="tx1"/>
                          </a:solidFill>
                          <a:latin typeface="+mn-lt"/>
                          <a:ea typeface="+mn-ea"/>
                          <a:cs typeface="Times New Roman" panose="02020603050405020304" pitchFamily="18" charset="0"/>
                        </a:rPr>
                        <a:t>Прим.</a:t>
                      </a:r>
                      <a:r>
                        <a:rPr lang="ru-RU" sz="1000" kern="1200" dirty="0">
                          <a:solidFill>
                            <a:schemeClr val="tx1"/>
                          </a:solidFill>
                          <a:latin typeface="+mn-lt"/>
                          <a:ea typeface="+mn-ea"/>
                          <a:cs typeface="Times New Roman" panose="02020603050405020304" pitchFamily="18" charset="0"/>
                        </a:rPr>
                        <a:t> В этом случае в реквизите 5 «Заключение кадастрового инженера» Акта указывается причина их неиспользования). </a:t>
                      </a:r>
                    </a:p>
                    <a:p>
                      <a:pPr marL="0" marR="0" lvl="0" indent="0" algn="ctr" defTabSz="685800" rtl="0" eaLnBrk="1" fontAlgn="auto" latinLnBrk="0" hangingPunct="1">
                        <a:lnSpc>
                          <a:spcPts val="900"/>
                        </a:lnSpc>
                        <a:spcBef>
                          <a:spcPts val="0"/>
                        </a:spcBef>
                        <a:spcAft>
                          <a:spcPts val="0"/>
                        </a:spcAft>
                        <a:buClrTx/>
                        <a:buSzTx/>
                        <a:buFontTx/>
                        <a:buChar char="-"/>
                        <a:tabLst/>
                        <a:defRPr/>
                      </a:pPr>
                      <a:r>
                        <a:rPr lang="ru-RU" sz="1000" kern="1200" dirty="0">
                          <a:solidFill>
                            <a:schemeClr val="tx1"/>
                          </a:solidFill>
                          <a:latin typeface="+mn-lt"/>
                          <a:ea typeface="+mn-ea"/>
                          <a:cs typeface="Times New Roman" panose="02020603050405020304" pitchFamily="18" charset="0"/>
                        </a:rPr>
                        <a:t> Установлена возможность включения в акт обследования не электронных образов документов, а ссылок на документы, опубликованные и размещенные на официальных сайтах органа государственной власти, органов местного самоуправления или суда либо ссылок на документы, если они доступны в государственных или муниципальных информационных ресурсах.</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685800" rtl="0" eaLnBrk="1" fontAlgn="auto" latinLnBrk="0" hangingPunct="1">
                        <a:lnSpc>
                          <a:spcPts val="900"/>
                        </a:lnSpc>
                        <a:spcBef>
                          <a:spcPts val="0"/>
                        </a:spcBef>
                        <a:spcAft>
                          <a:spcPts val="0"/>
                        </a:spcAft>
                        <a:buClrTx/>
                        <a:buSzTx/>
                        <a:buFontTx/>
                        <a:buNone/>
                        <a:tabLst/>
                        <a:defRPr/>
                      </a:pPr>
                      <a:r>
                        <a:rPr lang="ru-RU" sz="1000" kern="1200" dirty="0" smtClean="0">
                          <a:solidFill>
                            <a:schemeClr val="tx1"/>
                          </a:solidFill>
                          <a:latin typeface="+mn-lt"/>
                          <a:ea typeface="+mn-ea"/>
                          <a:cs typeface="Times New Roman" panose="02020603050405020304" pitchFamily="18" charset="0"/>
                        </a:rPr>
                        <a:t>- </a:t>
                      </a:r>
                      <a:r>
                        <a:rPr lang="ru-RU" sz="1000" kern="1200" dirty="0">
                          <a:solidFill>
                            <a:schemeClr val="tx1"/>
                          </a:solidFill>
                          <a:latin typeface="+mn-lt"/>
                          <a:ea typeface="+mn-ea"/>
                          <a:cs typeface="Times New Roman" panose="02020603050405020304" pitchFamily="18" charset="0"/>
                        </a:rPr>
                        <a:t>Уменьшение количества приостановлений государственного кадастрового </a:t>
                      </a:r>
                      <a:r>
                        <a:rPr lang="ru-RU" sz="1000" kern="1200" dirty="0" smtClean="0">
                          <a:solidFill>
                            <a:schemeClr val="tx1"/>
                          </a:solidFill>
                          <a:latin typeface="+mn-lt"/>
                          <a:ea typeface="+mn-ea"/>
                          <a:cs typeface="Times New Roman" panose="02020603050405020304" pitchFamily="18" charset="0"/>
                        </a:rPr>
                        <a:t>учета.</a:t>
                      </a:r>
                      <a:endParaRPr lang="ru-RU" sz="1000" kern="1200" dirty="0">
                        <a:solidFill>
                          <a:schemeClr val="tx1"/>
                        </a:solidFill>
                        <a:latin typeface="+mn-lt"/>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904064234"/>
                  </a:ext>
                </a:extLst>
              </a:tr>
            </a:tbl>
          </a:graphicData>
        </a:graphic>
      </p:graphicFrame>
    </p:spTree>
    <p:extLst>
      <p:ext uri="{BB962C8B-B14F-4D97-AF65-F5344CB8AC3E}">
        <p14:creationId xmlns:p14="http://schemas.microsoft.com/office/powerpoint/2010/main" val="379459606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39F09F66-1085-4855-8DC5-F9637EFDA1FB}"/>
              </a:ext>
            </a:extLst>
          </p:cNvPr>
          <p:cNvSpPr>
            <a:spLocks noGrp="1"/>
          </p:cNvSpPr>
          <p:nvPr>
            <p:ph type="title"/>
          </p:nvPr>
        </p:nvSpPr>
        <p:spPr>
          <a:xfrm>
            <a:off x="533441" y="22861"/>
            <a:ext cx="8517309" cy="619124"/>
          </a:xfrm>
        </p:spPr>
        <p:txBody>
          <a:bodyPr>
            <a:noAutofit/>
          </a:bodyPr>
          <a:lstStyle/>
          <a:p>
            <a:pPr algn="ctr"/>
            <a:r>
              <a:rPr lang="ru-RU" dirty="0"/>
              <a:t>Изменения в законодательстве Российской Федерации о регистрации </a:t>
            </a:r>
            <a:br>
              <a:rPr lang="ru-RU" dirty="0"/>
            </a:br>
            <a:r>
              <a:rPr lang="ru-RU" dirty="0"/>
              <a:t>недвижимости по итогам 2022 г.</a:t>
            </a:r>
          </a:p>
        </p:txBody>
      </p:sp>
      <p:sp>
        <p:nvSpPr>
          <p:cNvPr id="40" name="Slide Number Placeholder 6">
            <a:extLst>
              <a:ext uri="{FF2B5EF4-FFF2-40B4-BE49-F238E27FC236}">
                <a16:creationId xmlns="" xmlns:a16="http://schemas.microsoft.com/office/drawing/2014/main" id="{49AA9F89-8FE7-453C-8FBE-FAF4AE20A961}"/>
              </a:ext>
            </a:extLst>
          </p:cNvPr>
          <p:cNvSpPr>
            <a:spLocks noGrp="1"/>
          </p:cNvSpPr>
          <p:nvPr>
            <p:ph type="sldNum" sz="quarter" idx="10"/>
          </p:nvPr>
        </p:nvSpPr>
        <p:spPr bwMode="auto">
          <a:xfrm>
            <a:off x="5998104" y="4778375"/>
            <a:ext cx="2743200" cy="365125"/>
          </a:xfrm>
        </p:spPr>
        <p:txBody>
          <a:bodyPr/>
          <a:lstStyle/>
          <a:p>
            <a:pPr marL="0" marR="0" lvl="0" indent="0" algn="r" defTabSz="349261" rtl="0" eaLnBrk="1" fontAlgn="auto" latinLnBrk="0" hangingPunct="1">
              <a:lnSpc>
                <a:spcPct val="100000"/>
              </a:lnSpc>
              <a:spcBef>
                <a:spcPts val="0"/>
              </a:spcBef>
              <a:spcAft>
                <a:spcPts val="0"/>
              </a:spcAft>
              <a:buClrTx/>
              <a:buSzTx/>
              <a:buFontTx/>
              <a:buNone/>
              <a:tabLst/>
              <a:defRPr/>
            </a:pPr>
            <a:fld id="{35ACA335-37F7-42C7-872A-92C3D7072F89}" type="slidenum">
              <a:rPr kumimoji="0" lang="ru-RU" sz="1050" b="1" i="0" u="none" strike="noStrike" kern="1200" cap="none" spc="0" normalizeH="0" baseline="0" noProof="0" smtClean="0">
                <a:ln>
                  <a:noFill/>
                </a:ln>
                <a:solidFill>
                  <a:srgbClr val="FFFFFF"/>
                </a:solidFill>
                <a:effectLst/>
                <a:uLnTx/>
                <a:uFillTx/>
                <a:latin typeface="Arial"/>
                <a:ea typeface="+mn-ea"/>
                <a:cs typeface="+mn-cs"/>
              </a:rPr>
              <a:pPr marL="0" marR="0" lvl="0" indent="0" algn="r" defTabSz="349261" rtl="0" eaLnBrk="1" fontAlgn="auto" latinLnBrk="0" hangingPunct="1">
                <a:lnSpc>
                  <a:spcPct val="100000"/>
                </a:lnSpc>
                <a:spcBef>
                  <a:spcPts val="0"/>
                </a:spcBef>
                <a:spcAft>
                  <a:spcPts val="0"/>
                </a:spcAft>
                <a:buClrTx/>
                <a:buSzTx/>
                <a:buFontTx/>
                <a:buNone/>
                <a:tabLst/>
                <a:defRPr/>
              </a:pPr>
              <a:t>18</a:t>
            </a:fld>
            <a:endParaRPr kumimoji="0" lang="ru-RU" sz="1050" b="1" i="0" u="none" strike="noStrike" kern="1200" cap="none" spc="0" normalizeH="0" baseline="0" noProof="0" dirty="0">
              <a:ln>
                <a:noFill/>
              </a:ln>
              <a:solidFill>
                <a:srgbClr val="FFFFFF"/>
              </a:solidFill>
              <a:effectLst/>
              <a:uLnTx/>
              <a:uFillTx/>
              <a:latin typeface="Arial"/>
              <a:ea typeface="+mn-ea"/>
              <a:cs typeface="+mn-cs"/>
            </a:endParaRPr>
          </a:p>
        </p:txBody>
      </p:sp>
      <p:sp>
        <p:nvSpPr>
          <p:cNvPr id="2" name="Скругленный прямоугольник 1">
            <a:extLst>
              <a:ext uri="{FF2B5EF4-FFF2-40B4-BE49-F238E27FC236}">
                <a16:creationId xmlns="" xmlns:a16="http://schemas.microsoft.com/office/drawing/2014/main" id="{8EE32405-F3A9-4E48-BFCD-1D38B0919076}"/>
              </a:ext>
            </a:extLst>
          </p:cNvPr>
          <p:cNvSpPr/>
          <p:nvPr/>
        </p:nvSpPr>
        <p:spPr>
          <a:xfrm>
            <a:off x="891252" y="809319"/>
            <a:ext cx="1678328" cy="514209"/>
          </a:xfrm>
          <a:prstGeom prst="roundRect">
            <a:avLst/>
          </a:prstGeom>
          <a:solidFill>
            <a:srgbClr val="1890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5" name="Скругленный прямоугольник 74">
            <a:extLst>
              <a:ext uri="{FF2B5EF4-FFF2-40B4-BE49-F238E27FC236}">
                <a16:creationId xmlns="" xmlns:a16="http://schemas.microsoft.com/office/drawing/2014/main" id="{C62CC7CE-93ED-2CA2-4A69-B2023875A0C1}"/>
              </a:ext>
            </a:extLst>
          </p:cNvPr>
          <p:cNvSpPr/>
          <p:nvPr/>
        </p:nvSpPr>
        <p:spPr>
          <a:xfrm>
            <a:off x="3900670" y="809319"/>
            <a:ext cx="2178513" cy="514209"/>
          </a:xfrm>
          <a:prstGeom prst="roundRect">
            <a:avLst/>
          </a:prstGeom>
          <a:solidFill>
            <a:srgbClr val="1890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9" name="Скругленный прямоугольник 78">
            <a:extLst>
              <a:ext uri="{FF2B5EF4-FFF2-40B4-BE49-F238E27FC236}">
                <a16:creationId xmlns="" xmlns:a16="http://schemas.microsoft.com/office/drawing/2014/main" id="{410033BD-75B3-11A7-E662-601CFB608AAA}"/>
              </a:ext>
            </a:extLst>
          </p:cNvPr>
          <p:cNvSpPr/>
          <p:nvPr/>
        </p:nvSpPr>
        <p:spPr>
          <a:xfrm>
            <a:off x="6832994" y="815888"/>
            <a:ext cx="2257386" cy="514209"/>
          </a:xfrm>
          <a:prstGeom prst="roundRect">
            <a:avLst/>
          </a:prstGeom>
          <a:solidFill>
            <a:srgbClr val="1890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p:nvSpPr>
        <p:spPr>
          <a:xfrm>
            <a:off x="1572419" y="919760"/>
            <a:ext cx="900635" cy="306467"/>
          </a:xfrm>
          <a:prstGeom prst="roundRect">
            <a:avLst/>
          </a:prstGeom>
          <a:noFill/>
          <a:ln w="28575">
            <a:noFill/>
          </a:ln>
        </p:spPr>
        <p:txBody>
          <a:bodyPr wrap="square">
            <a:spAutoFit/>
          </a:bodyPr>
          <a:lstStyle/>
          <a:p>
            <a:pPr marL="0" marR="0" lvl="0" indent="0" algn="l" defTabSz="349261" rtl="0" eaLnBrk="1" fontAlgn="auto" latinLnBrk="0" hangingPunct="1">
              <a:lnSpc>
                <a:spcPct val="100000"/>
              </a:lnSpc>
              <a:spcBef>
                <a:spcPts val="0"/>
              </a:spcBef>
              <a:spcAft>
                <a:spcPts val="0"/>
              </a:spcAft>
              <a:buClrTx/>
              <a:buSzTx/>
              <a:buFontTx/>
              <a:buNone/>
              <a:tabLst/>
              <a:defRPr/>
            </a:pPr>
            <a:r>
              <a:rPr kumimoji="0" lang="ru-RU" sz="1200" b="1" i="0" u="none" strike="noStrike" kern="1200" cap="none" spc="0" normalizeH="0" baseline="0" noProof="0" dirty="0">
                <a:ln>
                  <a:noFill/>
                </a:ln>
                <a:solidFill>
                  <a:schemeClr val="bg1"/>
                </a:solidFill>
                <a:effectLst/>
                <a:uLnTx/>
                <a:uFillTx/>
                <a:latin typeface="Arial"/>
                <a:ea typeface="+mn-ea"/>
                <a:cs typeface="Arial" panose="020B0604020202020204" pitchFamily="34" charset="0"/>
              </a:rPr>
              <a:t>БЫЛО</a:t>
            </a:r>
          </a:p>
        </p:txBody>
      </p:sp>
      <p:sp>
        <p:nvSpPr>
          <p:cNvPr id="30" name="Прямоугольник 29"/>
          <p:cNvSpPr/>
          <p:nvPr/>
        </p:nvSpPr>
        <p:spPr>
          <a:xfrm>
            <a:off x="4528028" y="919760"/>
            <a:ext cx="1872772" cy="306467"/>
          </a:xfrm>
          <a:prstGeom prst="roundRect">
            <a:avLst/>
          </a:prstGeom>
          <a:noFill/>
          <a:ln w="28575">
            <a:noFill/>
          </a:ln>
        </p:spPr>
        <p:txBody>
          <a:bodyPr wrap="square">
            <a:spAutoFit/>
          </a:bodyPr>
          <a:lstStyle/>
          <a:p>
            <a:pPr marL="0" marR="0" lvl="0" indent="0" algn="l" defTabSz="349261" rtl="0" eaLnBrk="1" fontAlgn="auto" latinLnBrk="0" hangingPunct="1">
              <a:lnSpc>
                <a:spcPct val="100000"/>
              </a:lnSpc>
              <a:spcBef>
                <a:spcPts val="0"/>
              </a:spcBef>
              <a:spcAft>
                <a:spcPts val="0"/>
              </a:spcAft>
              <a:buClrTx/>
              <a:buSzTx/>
              <a:buFontTx/>
              <a:buNone/>
              <a:tabLst/>
              <a:defRPr/>
            </a:pPr>
            <a:r>
              <a:rPr lang="ru-RU" sz="1200" b="1" dirty="0">
                <a:solidFill>
                  <a:schemeClr val="bg1"/>
                </a:solidFill>
                <a:latin typeface="Arial"/>
                <a:cs typeface="Arial" panose="020B0604020202020204" pitchFamily="34" charset="0"/>
              </a:rPr>
              <a:t>СТАЛО</a:t>
            </a:r>
            <a:endParaRPr kumimoji="0" lang="ru-RU" sz="1200" b="1" i="0" u="none" strike="noStrike" kern="1200" cap="none" spc="0" normalizeH="0" baseline="0" noProof="0" dirty="0">
              <a:ln>
                <a:noFill/>
              </a:ln>
              <a:solidFill>
                <a:schemeClr val="bg1"/>
              </a:solidFill>
              <a:effectLst/>
              <a:uLnTx/>
              <a:uFillTx/>
              <a:latin typeface="Arial"/>
              <a:ea typeface="+mn-ea"/>
              <a:cs typeface="Arial" panose="020B0604020202020204" pitchFamily="34" charset="0"/>
            </a:endParaRPr>
          </a:p>
        </p:txBody>
      </p:sp>
      <p:sp>
        <p:nvSpPr>
          <p:cNvPr id="59" name="Прямоугольник 29">
            <a:extLst>
              <a:ext uri="{FF2B5EF4-FFF2-40B4-BE49-F238E27FC236}">
                <a16:creationId xmlns="" xmlns:a16="http://schemas.microsoft.com/office/drawing/2014/main" id="{C30E7A41-5720-E9B3-7C76-4BE41AE2B33C}"/>
              </a:ext>
            </a:extLst>
          </p:cNvPr>
          <p:cNvSpPr/>
          <p:nvPr/>
        </p:nvSpPr>
        <p:spPr>
          <a:xfrm>
            <a:off x="7318107" y="839702"/>
            <a:ext cx="1732642" cy="476726"/>
          </a:xfrm>
          <a:prstGeom prst="roundRect">
            <a:avLst/>
          </a:prstGeom>
          <a:noFill/>
          <a:ln w="28575">
            <a:noFill/>
          </a:ln>
        </p:spPr>
        <p:txBody>
          <a:bodyPr wrap="square">
            <a:spAutoFit/>
          </a:bodyPr>
          <a:lstStyle/>
          <a:p>
            <a:pPr marL="0" marR="0" lvl="0" indent="0" algn="l" defTabSz="349261" rtl="0" eaLnBrk="1" fontAlgn="auto" latinLnBrk="0" hangingPunct="1">
              <a:lnSpc>
                <a:spcPct val="100000"/>
              </a:lnSpc>
              <a:spcBef>
                <a:spcPts val="0"/>
              </a:spcBef>
              <a:spcAft>
                <a:spcPts val="0"/>
              </a:spcAft>
              <a:buClrTx/>
              <a:buSzTx/>
              <a:buFontTx/>
              <a:buNone/>
              <a:tabLst/>
              <a:defRPr/>
            </a:pPr>
            <a:r>
              <a:rPr kumimoji="0" lang="ru-RU" sz="1100" b="1" i="0" u="none" strike="noStrike" kern="1200" cap="none" spc="0" normalizeH="0" baseline="0" noProof="0" dirty="0">
                <a:ln>
                  <a:noFill/>
                </a:ln>
                <a:solidFill>
                  <a:schemeClr val="bg1"/>
                </a:solidFill>
                <a:effectLst/>
                <a:uLnTx/>
                <a:uFillTx/>
                <a:latin typeface="Arial"/>
                <a:ea typeface="+mn-ea"/>
                <a:cs typeface="Arial" panose="020B0604020202020204" pitchFamily="34" charset="0"/>
              </a:rPr>
              <a:t>СОЦИАЛЬНО-ЗНАЧИМЫЙ ЭФФЕКТ</a:t>
            </a:r>
          </a:p>
        </p:txBody>
      </p:sp>
      <p:pic>
        <p:nvPicPr>
          <p:cNvPr id="81" name="Graphic 285">
            <a:extLst>
              <a:ext uri="{FF2B5EF4-FFF2-40B4-BE49-F238E27FC236}">
                <a16:creationId xmlns="" xmlns:a16="http://schemas.microsoft.com/office/drawing/2014/main" id="{3C0CAB6F-6988-D781-FA46-2A2DC167416F}"/>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1163106" y="863280"/>
            <a:ext cx="348116" cy="348116"/>
          </a:xfrm>
          <a:prstGeom prst="rect">
            <a:avLst/>
          </a:prstGeom>
          <a:effectLst>
            <a:outerShdw blurRad="50800" dist="38100" dir="2700000" algn="tl" rotWithShape="0">
              <a:prstClr val="black">
                <a:alpha val="7000"/>
              </a:prstClr>
            </a:outerShdw>
          </a:effectLst>
        </p:spPr>
      </p:pic>
      <p:pic>
        <p:nvPicPr>
          <p:cNvPr id="82" name="Graphic 381">
            <a:extLst>
              <a:ext uri="{FF2B5EF4-FFF2-40B4-BE49-F238E27FC236}">
                <a16:creationId xmlns="" xmlns:a16="http://schemas.microsoft.com/office/drawing/2014/main" id="{EC9DFA82-EE2C-4CE7-C47F-25DAB94C36F3}"/>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4146798" y="874691"/>
            <a:ext cx="320022" cy="363414"/>
          </a:xfrm>
          <a:prstGeom prst="rect">
            <a:avLst/>
          </a:prstGeom>
          <a:effectLst>
            <a:outerShdw blurRad="50800" dist="38100" dir="2700000" algn="tl" rotWithShape="0">
              <a:prstClr val="black">
                <a:alpha val="7000"/>
              </a:prstClr>
            </a:outerShdw>
          </a:effectLst>
        </p:spPr>
      </p:pic>
      <p:pic>
        <p:nvPicPr>
          <p:cNvPr id="83" name="Graphic 377">
            <a:extLst>
              <a:ext uri="{FF2B5EF4-FFF2-40B4-BE49-F238E27FC236}">
                <a16:creationId xmlns="" xmlns:a16="http://schemas.microsoft.com/office/drawing/2014/main" id="{C303A3F4-27B0-F8A3-851F-D616AF1224E9}"/>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6953385" y="851523"/>
            <a:ext cx="416319" cy="409750"/>
          </a:xfrm>
          <a:prstGeom prst="rect">
            <a:avLst/>
          </a:prstGeom>
          <a:effectLst>
            <a:outerShdw blurRad="50800" dist="38100" dir="2700000" algn="tl" rotWithShape="0">
              <a:prstClr val="black">
                <a:alpha val="7000"/>
              </a:prstClr>
            </a:outerShdw>
          </a:effectLst>
        </p:spPr>
      </p:pic>
      <p:graphicFrame>
        <p:nvGraphicFramePr>
          <p:cNvPr id="5" name="Таблица 4"/>
          <p:cNvGraphicFramePr>
            <a:graphicFrameLocks noGrp="1"/>
          </p:cNvGraphicFramePr>
          <p:nvPr>
            <p:extLst>
              <p:ext uri="{D42A27DB-BD31-4B8C-83A1-F6EECF244321}">
                <p14:modId xmlns:p14="http://schemas.microsoft.com/office/powerpoint/2010/main" val="1775112003"/>
              </p:ext>
            </p:extLst>
          </p:nvPr>
        </p:nvGraphicFramePr>
        <p:xfrm>
          <a:off x="106796" y="1457743"/>
          <a:ext cx="8983584" cy="1463358"/>
        </p:xfrm>
        <a:graphic>
          <a:graphicData uri="http://schemas.openxmlformats.org/drawingml/2006/table">
            <a:tbl>
              <a:tblPr firstRow="1" bandRow="1">
                <a:tableStyleId>{2D5ABB26-0587-4C30-8999-92F81FD0307C}</a:tableStyleId>
              </a:tblPr>
              <a:tblGrid>
                <a:gridCol w="364432">
                  <a:extLst>
                    <a:ext uri="{9D8B030D-6E8A-4147-A177-3AD203B41FA5}">
                      <a16:colId xmlns="" xmlns:a16="http://schemas.microsoft.com/office/drawing/2014/main" val="2994255182"/>
                    </a:ext>
                  </a:extLst>
                </a:gridCol>
                <a:gridCol w="2323178">
                  <a:extLst>
                    <a:ext uri="{9D8B030D-6E8A-4147-A177-3AD203B41FA5}">
                      <a16:colId xmlns="" xmlns:a16="http://schemas.microsoft.com/office/drawing/2014/main" val="620969615"/>
                    </a:ext>
                  </a:extLst>
                </a:gridCol>
                <a:gridCol w="4016415">
                  <a:extLst>
                    <a:ext uri="{9D8B030D-6E8A-4147-A177-3AD203B41FA5}">
                      <a16:colId xmlns="" xmlns:a16="http://schemas.microsoft.com/office/drawing/2014/main" val="1396959813"/>
                    </a:ext>
                  </a:extLst>
                </a:gridCol>
                <a:gridCol w="2279559">
                  <a:extLst>
                    <a:ext uri="{9D8B030D-6E8A-4147-A177-3AD203B41FA5}">
                      <a16:colId xmlns="" xmlns:a16="http://schemas.microsoft.com/office/drawing/2014/main" val="261090574"/>
                    </a:ext>
                  </a:extLst>
                </a:gridCol>
              </a:tblGrid>
              <a:tr h="882991">
                <a:tc>
                  <a:txBody>
                    <a:bodyPr/>
                    <a:lstStyle/>
                    <a:p>
                      <a:pPr indent="0" algn="ctr">
                        <a:lnSpc>
                          <a:spcPts val="900"/>
                        </a:lnSpc>
                        <a:spcBef>
                          <a:spcPts val="0"/>
                        </a:spcBef>
                        <a:spcAft>
                          <a:spcPts val="0"/>
                        </a:spcAft>
                      </a:pPr>
                      <a:r>
                        <a:rPr lang="ru-RU" sz="1000" dirty="0" smtClean="0">
                          <a:latin typeface="+mn-lt"/>
                        </a:rPr>
                        <a:t>13</a:t>
                      </a:r>
                      <a:endParaRPr lang="ru-RU" sz="100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685800" rtl="0" eaLnBrk="1" fontAlgn="auto" latinLnBrk="0" hangingPunct="1">
                        <a:lnSpc>
                          <a:spcPts val="900"/>
                        </a:lnSpc>
                        <a:spcBef>
                          <a:spcPts val="0"/>
                        </a:spcBef>
                        <a:spcAft>
                          <a:spcPts val="0"/>
                        </a:spcAft>
                        <a:buClrTx/>
                        <a:buSzTx/>
                        <a:buFontTx/>
                        <a:buNone/>
                        <a:tabLst/>
                        <a:defRPr/>
                      </a:pPr>
                      <a:r>
                        <a:rPr lang="ru-RU" sz="1000" kern="1200" dirty="0">
                          <a:solidFill>
                            <a:schemeClr val="tx1"/>
                          </a:solidFill>
                          <a:latin typeface="+mn-lt"/>
                          <a:ea typeface="+mn-ea"/>
                          <a:cs typeface="Times New Roman" panose="02020603050405020304" pitchFamily="18" charset="0"/>
                        </a:rPr>
                        <a:t>Отсутствовали правовые основания для оформления прав граждан на ранее построенные жилые дома и расположенные под ними земельные участки без правоустанавливающих документов. Оформление прав на такие объекты было возможно только в судебном порядке.</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0" algn="ctr">
                        <a:lnSpc>
                          <a:spcPts val="900"/>
                        </a:lnSpc>
                        <a:spcBef>
                          <a:spcPts val="0"/>
                        </a:spcBef>
                        <a:spcAft>
                          <a:spcPts val="0"/>
                        </a:spcAft>
                      </a:pPr>
                      <a:r>
                        <a:rPr lang="ru-RU" sz="1000" b="1" kern="1200" dirty="0">
                          <a:solidFill>
                            <a:schemeClr val="tx1"/>
                          </a:solidFill>
                          <a:latin typeface="+mn-lt"/>
                          <a:ea typeface="+mn-ea"/>
                          <a:cs typeface="Times New Roman" panose="02020603050405020304" pitchFamily="18" charset="0"/>
                        </a:rPr>
                        <a:t>С 1</a:t>
                      </a:r>
                      <a:r>
                        <a:rPr lang="ru-RU" sz="1000" b="1" kern="1200" baseline="0" dirty="0">
                          <a:solidFill>
                            <a:schemeClr val="tx1"/>
                          </a:solidFill>
                          <a:latin typeface="+mn-lt"/>
                          <a:ea typeface="+mn-ea"/>
                          <a:cs typeface="Times New Roman" panose="02020603050405020304" pitchFamily="18" charset="0"/>
                        </a:rPr>
                        <a:t> июля 2022 г</a:t>
                      </a:r>
                      <a:r>
                        <a:rPr lang="ru-RU" sz="1000" kern="1200" baseline="0" dirty="0">
                          <a:solidFill>
                            <a:schemeClr val="tx1"/>
                          </a:solidFill>
                          <a:latin typeface="+mn-lt"/>
                          <a:ea typeface="+mn-ea"/>
                          <a:cs typeface="Times New Roman" panose="02020603050405020304" pitchFamily="18" charset="0"/>
                        </a:rPr>
                        <a:t>. с</a:t>
                      </a:r>
                      <a:r>
                        <a:rPr lang="ru-RU" sz="1000" kern="1200" dirty="0">
                          <a:solidFill>
                            <a:schemeClr val="tx1"/>
                          </a:solidFill>
                          <a:latin typeface="+mn-lt"/>
                          <a:ea typeface="+mn-ea"/>
                          <a:cs typeface="Times New Roman" panose="02020603050405020304" pitchFamily="18" charset="0"/>
                        </a:rPr>
                        <a:t>оздан административный механизм оформления прав на объекты недвижимости, в отношении которых отсутствуют правоустанавливающие документы. Гражданин имеет право на предоставление в собственность бесплатно земельного участка, на котором расположен жилой дом, </a:t>
                      </a:r>
                      <a:r>
                        <a:rPr lang="ru-RU" sz="1000" b="1" kern="1200" dirty="0">
                          <a:solidFill>
                            <a:schemeClr val="tx1"/>
                          </a:solidFill>
                          <a:latin typeface="+mn-lt"/>
                          <a:ea typeface="+mn-ea"/>
                          <a:cs typeface="Times New Roman" panose="02020603050405020304" pitchFamily="18" charset="0"/>
                        </a:rPr>
                        <a:t>возведенный до 14.05.1998 </a:t>
                      </a:r>
                      <a:r>
                        <a:rPr lang="ru-RU" sz="1000" kern="1200" dirty="0">
                          <a:solidFill>
                            <a:schemeClr val="tx1"/>
                          </a:solidFill>
                          <a:latin typeface="+mn-lt"/>
                          <a:ea typeface="+mn-ea"/>
                          <a:cs typeface="Times New Roman" panose="02020603050405020304" pitchFamily="18" charset="0"/>
                        </a:rPr>
                        <a:t>и используемый для постоянного проживания, в случае отсутствия документов на дом и земельный участок.</a:t>
                      </a:r>
                    </a:p>
                    <a:p>
                      <a:pPr indent="0" algn="ctr">
                        <a:lnSpc>
                          <a:spcPts val="900"/>
                        </a:lnSpc>
                        <a:spcBef>
                          <a:spcPts val="0"/>
                        </a:spcBef>
                        <a:spcAft>
                          <a:spcPts val="0"/>
                        </a:spcAft>
                      </a:pPr>
                      <a:endParaRPr lang="ru-RU" sz="1000" kern="1200" dirty="0">
                        <a:solidFill>
                          <a:schemeClr val="tx1"/>
                        </a:solidFill>
                        <a:latin typeface="+mn-lt"/>
                        <a:ea typeface="+mn-ea"/>
                        <a:cs typeface="Times New Roman" panose="02020603050405020304" pitchFamily="18" charset="0"/>
                      </a:endParaRPr>
                    </a:p>
                    <a:p>
                      <a:pPr marL="0" marR="0" indent="0" algn="ctr" defTabSz="685800" rtl="0" eaLnBrk="1" fontAlgn="auto" latinLnBrk="0" hangingPunct="1">
                        <a:lnSpc>
                          <a:spcPts val="900"/>
                        </a:lnSpc>
                        <a:spcBef>
                          <a:spcPts val="0"/>
                        </a:spcBef>
                        <a:spcAft>
                          <a:spcPts val="0"/>
                        </a:spcAft>
                        <a:buClrTx/>
                        <a:buSzTx/>
                        <a:buFontTx/>
                        <a:buNone/>
                        <a:tabLst/>
                        <a:defRPr/>
                      </a:pPr>
                      <a:r>
                        <a:rPr lang="ru-RU" sz="1000" kern="1200" dirty="0">
                          <a:solidFill>
                            <a:schemeClr val="tx1"/>
                          </a:solidFill>
                          <a:latin typeface="+mn-lt"/>
                          <a:ea typeface="+mn-ea"/>
                          <a:cs typeface="Times New Roman" panose="02020603050405020304" pitchFamily="18" charset="0"/>
                        </a:rPr>
                        <a:t>Федеральный закон от 30.12.2021 № 478-ФЗ «О внесении изменений в отдельные законодательные акты Российской Федерации» </a:t>
                      </a:r>
                      <a:r>
                        <a:rPr lang="ru-RU" sz="1000" b="1" kern="1200" dirty="0">
                          <a:solidFill>
                            <a:schemeClr val="tx1"/>
                          </a:solidFill>
                          <a:latin typeface="+mn-lt"/>
                          <a:ea typeface="+mn-ea"/>
                          <a:cs typeface="Times New Roman" panose="02020603050405020304" pitchFamily="18" charset="0"/>
                        </a:rPr>
                        <a:t>Дачная амнистия 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685800" rtl="0" eaLnBrk="1" fontAlgn="auto" latinLnBrk="0" hangingPunct="1">
                        <a:lnSpc>
                          <a:spcPts val="900"/>
                        </a:lnSpc>
                        <a:spcBef>
                          <a:spcPts val="0"/>
                        </a:spcBef>
                        <a:spcAft>
                          <a:spcPts val="0"/>
                        </a:spcAft>
                        <a:buClrTx/>
                        <a:buSzTx/>
                        <a:buFontTx/>
                        <a:buNone/>
                        <a:tabLst/>
                        <a:defRPr/>
                      </a:pPr>
                      <a:r>
                        <a:rPr lang="ru-RU" sz="1000" kern="1200" dirty="0">
                          <a:solidFill>
                            <a:schemeClr val="tx1"/>
                          </a:solidFill>
                          <a:latin typeface="+mn-lt"/>
                          <a:ea typeface="+mn-ea"/>
                          <a:cs typeface="Times New Roman" panose="02020603050405020304" pitchFamily="18" charset="0"/>
                        </a:rPr>
                        <a:t>Сняты административные барьеры по оформлению «бытовой недвижимости».</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904064234"/>
                  </a:ext>
                </a:extLst>
              </a:tr>
            </a:tbl>
          </a:graphicData>
        </a:graphic>
      </p:graphicFrame>
    </p:spTree>
    <p:extLst>
      <p:ext uri="{BB962C8B-B14F-4D97-AF65-F5344CB8AC3E}">
        <p14:creationId xmlns:p14="http://schemas.microsoft.com/office/powerpoint/2010/main" val="336373660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39F09F66-1085-4855-8DC5-F9637EFDA1FB}"/>
              </a:ext>
            </a:extLst>
          </p:cNvPr>
          <p:cNvSpPr>
            <a:spLocks noGrp="1"/>
          </p:cNvSpPr>
          <p:nvPr>
            <p:ph type="title"/>
          </p:nvPr>
        </p:nvSpPr>
        <p:spPr>
          <a:xfrm>
            <a:off x="533441" y="22861"/>
            <a:ext cx="8517309" cy="619124"/>
          </a:xfrm>
        </p:spPr>
        <p:txBody>
          <a:bodyPr>
            <a:noAutofit/>
          </a:bodyPr>
          <a:lstStyle/>
          <a:p>
            <a:pPr algn="ctr"/>
            <a:r>
              <a:rPr lang="ru-RU" dirty="0"/>
              <a:t>Изменения в законодательстве Российской Федерации о регистрации </a:t>
            </a:r>
            <a:br>
              <a:rPr lang="ru-RU" dirty="0"/>
            </a:br>
            <a:r>
              <a:rPr lang="ru-RU" dirty="0"/>
              <a:t>недвижимости по итогам 2022 г.</a:t>
            </a:r>
          </a:p>
        </p:txBody>
      </p:sp>
      <p:sp>
        <p:nvSpPr>
          <p:cNvPr id="40" name="Slide Number Placeholder 6">
            <a:extLst>
              <a:ext uri="{FF2B5EF4-FFF2-40B4-BE49-F238E27FC236}">
                <a16:creationId xmlns="" xmlns:a16="http://schemas.microsoft.com/office/drawing/2014/main" id="{49AA9F89-8FE7-453C-8FBE-FAF4AE20A961}"/>
              </a:ext>
            </a:extLst>
          </p:cNvPr>
          <p:cNvSpPr>
            <a:spLocks noGrp="1"/>
          </p:cNvSpPr>
          <p:nvPr>
            <p:ph type="sldNum" sz="quarter" idx="10"/>
          </p:nvPr>
        </p:nvSpPr>
        <p:spPr bwMode="auto">
          <a:xfrm>
            <a:off x="5998104" y="4778375"/>
            <a:ext cx="2743200" cy="365125"/>
          </a:xfrm>
        </p:spPr>
        <p:txBody>
          <a:bodyPr/>
          <a:lstStyle/>
          <a:p>
            <a:pPr marL="0" marR="0" lvl="0" indent="0" algn="r" defTabSz="349261" rtl="0" eaLnBrk="1" fontAlgn="auto" latinLnBrk="0" hangingPunct="1">
              <a:lnSpc>
                <a:spcPct val="100000"/>
              </a:lnSpc>
              <a:spcBef>
                <a:spcPts val="0"/>
              </a:spcBef>
              <a:spcAft>
                <a:spcPts val="0"/>
              </a:spcAft>
              <a:buClrTx/>
              <a:buSzTx/>
              <a:buFontTx/>
              <a:buNone/>
              <a:tabLst/>
              <a:defRPr/>
            </a:pPr>
            <a:fld id="{35ACA335-37F7-42C7-872A-92C3D7072F89}" type="slidenum">
              <a:rPr kumimoji="0" lang="ru-RU" sz="1050" b="1" i="0" u="none" strike="noStrike" kern="1200" cap="none" spc="0" normalizeH="0" baseline="0" noProof="0" smtClean="0">
                <a:ln>
                  <a:noFill/>
                </a:ln>
                <a:solidFill>
                  <a:srgbClr val="FFFFFF"/>
                </a:solidFill>
                <a:effectLst/>
                <a:uLnTx/>
                <a:uFillTx/>
                <a:latin typeface="Arial"/>
                <a:ea typeface="+mn-ea"/>
                <a:cs typeface="+mn-cs"/>
              </a:rPr>
              <a:pPr marL="0" marR="0" lvl="0" indent="0" algn="r" defTabSz="349261" rtl="0" eaLnBrk="1" fontAlgn="auto" latinLnBrk="0" hangingPunct="1">
                <a:lnSpc>
                  <a:spcPct val="100000"/>
                </a:lnSpc>
                <a:spcBef>
                  <a:spcPts val="0"/>
                </a:spcBef>
                <a:spcAft>
                  <a:spcPts val="0"/>
                </a:spcAft>
                <a:buClrTx/>
                <a:buSzTx/>
                <a:buFontTx/>
                <a:buNone/>
                <a:tabLst/>
                <a:defRPr/>
              </a:pPr>
              <a:t>19</a:t>
            </a:fld>
            <a:endParaRPr kumimoji="0" lang="ru-RU" sz="1050" b="1" i="0" u="none" strike="noStrike" kern="1200" cap="none" spc="0" normalizeH="0" baseline="0" noProof="0" dirty="0">
              <a:ln>
                <a:noFill/>
              </a:ln>
              <a:solidFill>
                <a:srgbClr val="FFFFFF"/>
              </a:solidFill>
              <a:effectLst/>
              <a:uLnTx/>
              <a:uFillTx/>
              <a:latin typeface="Arial"/>
              <a:ea typeface="+mn-ea"/>
              <a:cs typeface="+mn-cs"/>
            </a:endParaRPr>
          </a:p>
        </p:txBody>
      </p:sp>
      <p:sp>
        <p:nvSpPr>
          <p:cNvPr id="2" name="Скругленный прямоугольник 1">
            <a:extLst>
              <a:ext uri="{FF2B5EF4-FFF2-40B4-BE49-F238E27FC236}">
                <a16:creationId xmlns="" xmlns:a16="http://schemas.microsoft.com/office/drawing/2014/main" id="{8EE32405-F3A9-4E48-BFCD-1D38B0919076}"/>
              </a:ext>
            </a:extLst>
          </p:cNvPr>
          <p:cNvSpPr/>
          <p:nvPr/>
        </p:nvSpPr>
        <p:spPr>
          <a:xfrm>
            <a:off x="891252" y="809319"/>
            <a:ext cx="1678328" cy="514209"/>
          </a:xfrm>
          <a:prstGeom prst="roundRect">
            <a:avLst/>
          </a:prstGeom>
          <a:solidFill>
            <a:srgbClr val="1890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5" name="Скругленный прямоугольник 74">
            <a:extLst>
              <a:ext uri="{FF2B5EF4-FFF2-40B4-BE49-F238E27FC236}">
                <a16:creationId xmlns="" xmlns:a16="http://schemas.microsoft.com/office/drawing/2014/main" id="{C62CC7CE-93ED-2CA2-4A69-B2023875A0C1}"/>
              </a:ext>
            </a:extLst>
          </p:cNvPr>
          <p:cNvSpPr/>
          <p:nvPr/>
        </p:nvSpPr>
        <p:spPr>
          <a:xfrm>
            <a:off x="3900670" y="809319"/>
            <a:ext cx="2178513" cy="514209"/>
          </a:xfrm>
          <a:prstGeom prst="roundRect">
            <a:avLst/>
          </a:prstGeom>
          <a:solidFill>
            <a:srgbClr val="1890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9" name="Скругленный прямоугольник 78">
            <a:extLst>
              <a:ext uri="{FF2B5EF4-FFF2-40B4-BE49-F238E27FC236}">
                <a16:creationId xmlns="" xmlns:a16="http://schemas.microsoft.com/office/drawing/2014/main" id="{410033BD-75B3-11A7-E662-601CFB608AAA}"/>
              </a:ext>
            </a:extLst>
          </p:cNvPr>
          <p:cNvSpPr/>
          <p:nvPr/>
        </p:nvSpPr>
        <p:spPr>
          <a:xfrm>
            <a:off x="6832994" y="815888"/>
            <a:ext cx="2257386" cy="514209"/>
          </a:xfrm>
          <a:prstGeom prst="roundRect">
            <a:avLst/>
          </a:prstGeom>
          <a:solidFill>
            <a:srgbClr val="1890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p:nvSpPr>
        <p:spPr>
          <a:xfrm>
            <a:off x="1572419" y="919760"/>
            <a:ext cx="900635" cy="306467"/>
          </a:xfrm>
          <a:prstGeom prst="roundRect">
            <a:avLst/>
          </a:prstGeom>
          <a:noFill/>
          <a:ln w="28575">
            <a:noFill/>
          </a:ln>
        </p:spPr>
        <p:txBody>
          <a:bodyPr wrap="square">
            <a:spAutoFit/>
          </a:bodyPr>
          <a:lstStyle/>
          <a:p>
            <a:pPr marL="0" marR="0" lvl="0" indent="0" algn="l" defTabSz="349261" rtl="0" eaLnBrk="1" fontAlgn="auto" latinLnBrk="0" hangingPunct="1">
              <a:lnSpc>
                <a:spcPct val="100000"/>
              </a:lnSpc>
              <a:spcBef>
                <a:spcPts val="0"/>
              </a:spcBef>
              <a:spcAft>
                <a:spcPts val="0"/>
              </a:spcAft>
              <a:buClrTx/>
              <a:buSzTx/>
              <a:buFontTx/>
              <a:buNone/>
              <a:tabLst/>
              <a:defRPr/>
            </a:pPr>
            <a:r>
              <a:rPr kumimoji="0" lang="ru-RU" sz="1200" b="1" i="0" u="none" strike="noStrike" kern="1200" cap="none" spc="0" normalizeH="0" baseline="0" noProof="0" dirty="0">
                <a:ln>
                  <a:noFill/>
                </a:ln>
                <a:solidFill>
                  <a:schemeClr val="bg1"/>
                </a:solidFill>
                <a:effectLst/>
                <a:uLnTx/>
                <a:uFillTx/>
                <a:latin typeface="Arial"/>
                <a:ea typeface="+mn-ea"/>
                <a:cs typeface="Arial" panose="020B0604020202020204" pitchFamily="34" charset="0"/>
              </a:rPr>
              <a:t>БЫЛО</a:t>
            </a:r>
          </a:p>
        </p:txBody>
      </p:sp>
      <p:sp>
        <p:nvSpPr>
          <p:cNvPr id="30" name="Прямоугольник 29"/>
          <p:cNvSpPr/>
          <p:nvPr/>
        </p:nvSpPr>
        <p:spPr>
          <a:xfrm>
            <a:off x="4528028" y="919760"/>
            <a:ext cx="1872772" cy="306467"/>
          </a:xfrm>
          <a:prstGeom prst="roundRect">
            <a:avLst/>
          </a:prstGeom>
          <a:noFill/>
          <a:ln w="28575">
            <a:noFill/>
          </a:ln>
        </p:spPr>
        <p:txBody>
          <a:bodyPr wrap="square">
            <a:spAutoFit/>
          </a:bodyPr>
          <a:lstStyle/>
          <a:p>
            <a:pPr marL="0" marR="0" lvl="0" indent="0" algn="l" defTabSz="349261" rtl="0" eaLnBrk="1" fontAlgn="auto" latinLnBrk="0" hangingPunct="1">
              <a:lnSpc>
                <a:spcPct val="100000"/>
              </a:lnSpc>
              <a:spcBef>
                <a:spcPts val="0"/>
              </a:spcBef>
              <a:spcAft>
                <a:spcPts val="0"/>
              </a:spcAft>
              <a:buClrTx/>
              <a:buSzTx/>
              <a:buFontTx/>
              <a:buNone/>
              <a:tabLst/>
              <a:defRPr/>
            </a:pPr>
            <a:r>
              <a:rPr lang="ru-RU" sz="1200" b="1" dirty="0">
                <a:solidFill>
                  <a:schemeClr val="bg1"/>
                </a:solidFill>
                <a:latin typeface="Arial"/>
                <a:cs typeface="Arial" panose="020B0604020202020204" pitchFamily="34" charset="0"/>
              </a:rPr>
              <a:t>СТАЛО</a:t>
            </a:r>
            <a:endParaRPr kumimoji="0" lang="ru-RU" sz="1200" b="1" i="0" u="none" strike="noStrike" kern="1200" cap="none" spc="0" normalizeH="0" baseline="0" noProof="0" dirty="0">
              <a:ln>
                <a:noFill/>
              </a:ln>
              <a:solidFill>
                <a:schemeClr val="bg1"/>
              </a:solidFill>
              <a:effectLst/>
              <a:uLnTx/>
              <a:uFillTx/>
              <a:latin typeface="Arial"/>
              <a:ea typeface="+mn-ea"/>
              <a:cs typeface="Arial" panose="020B0604020202020204" pitchFamily="34" charset="0"/>
            </a:endParaRPr>
          </a:p>
        </p:txBody>
      </p:sp>
      <p:sp>
        <p:nvSpPr>
          <p:cNvPr id="59" name="Прямоугольник 29">
            <a:extLst>
              <a:ext uri="{FF2B5EF4-FFF2-40B4-BE49-F238E27FC236}">
                <a16:creationId xmlns="" xmlns:a16="http://schemas.microsoft.com/office/drawing/2014/main" id="{C30E7A41-5720-E9B3-7C76-4BE41AE2B33C}"/>
              </a:ext>
            </a:extLst>
          </p:cNvPr>
          <p:cNvSpPr/>
          <p:nvPr/>
        </p:nvSpPr>
        <p:spPr>
          <a:xfrm>
            <a:off x="7318107" y="839702"/>
            <a:ext cx="1732642" cy="476726"/>
          </a:xfrm>
          <a:prstGeom prst="roundRect">
            <a:avLst/>
          </a:prstGeom>
          <a:noFill/>
          <a:ln w="28575">
            <a:noFill/>
          </a:ln>
        </p:spPr>
        <p:txBody>
          <a:bodyPr wrap="square">
            <a:spAutoFit/>
          </a:bodyPr>
          <a:lstStyle/>
          <a:p>
            <a:pPr marL="0" marR="0" lvl="0" indent="0" algn="l" defTabSz="349261" rtl="0" eaLnBrk="1" fontAlgn="auto" latinLnBrk="0" hangingPunct="1">
              <a:lnSpc>
                <a:spcPct val="100000"/>
              </a:lnSpc>
              <a:spcBef>
                <a:spcPts val="0"/>
              </a:spcBef>
              <a:spcAft>
                <a:spcPts val="0"/>
              </a:spcAft>
              <a:buClrTx/>
              <a:buSzTx/>
              <a:buFontTx/>
              <a:buNone/>
              <a:tabLst/>
              <a:defRPr/>
            </a:pPr>
            <a:r>
              <a:rPr kumimoji="0" lang="ru-RU" sz="1100" b="1" i="0" u="none" strike="noStrike" kern="1200" cap="none" spc="0" normalizeH="0" baseline="0" noProof="0" dirty="0">
                <a:ln>
                  <a:noFill/>
                </a:ln>
                <a:solidFill>
                  <a:schemeClr val="bg1"/>
                </a:solidFill>
                <a:effectLst/>
                <a:uLnTx/>
                <a:uFillTx/>
                <a:latin typeface="Arial"/>
                <a:ea typeface="+mn-ea"/>
                <a:cs typeface="Arial" panose="020B0604020202020204" pitchFamily="34" charset="0"/>
              </a:rPr>
              <a:t>СОЦИАЛЬНО-ЗНАЧИМЫЙ ЭФФЕКТ</a:t>
            </a:r>
          </a:p>
        </p:txBody>
      </p:sp>
      <p:pic>
        <p:nvPicPr>
          <p:cNvPr id="81" name="Graphic 285">
            <a:extLst>
              <a:ext uri="{FF2B5EF4-FFF2-40B4-BE49-F238E27FC236}">
                <a16:creationId xmlns="" xmlns:a16="http://schemas.microsoft.com/office/drawing/2014/main" id="{3C0CAB6F-6988-D781-FA46-2A2DC167416F}"/>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1163106" y="863280"/>
            <a:ext cx="348116" cy="348116"/>
          </a:xfrm>
          <a:prstGeom prst="rect">
            <a:avLst/>
          </a:prstGeom>
          <a:effectLst>
            <a:outerShdw blurRad="50800" dist="38100" dir="2700000" algn="tl" rotWithShape="0">
              <a:prstClr val="black">
                <a:alpha val="7000"/>
              </a:prstClr>
            </a:outerShdw>
          </a:effectLst>
        </p:spPr>
      </p:pic>
      <p:pic>
        <p:nvPicPr>
          <p:cNvPr id="82" name="Graphic 381">
            <a:extLst>
              <a:ext uri="{FF2B5EF4-FFF2-40B4-BE49-F238E27FC236}">
                <a16:creationId xmlns="" xmlns:a16="http://schemas.microsoft.com/office/drawing/2014/main" id="{EC9DFA82-EE2C-4CE7-C47F-25DAB94C36F3}"/>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4146798" y="874691"/>
            <a:ext cx="320022" cy="363414"/>
          </a:xfrm>
          <a:prstGeom prst="rect">
            <a:avLst/>
          </a:prstGeom>
          <a:effectLst>
            <a:outerShdw blurRad="50800" dist="38100" dir="2700000" algn="tl" rotWithShape="0">
              <a:prstClr val="black">
                <a:alpha val="7000"/>
              </a:prstClr>
            </a:outerShdw>
          </a:effectLst>
        </p:spPr>
      </p:pic>
      <p:pic>
        <p:nvPicPr>
          <p:cNvPr id="83" name="Graphic 377">
            <a:extLst>
              <a:ext uri="{FF2B5EF4-FFF2-40B4-BE49-F238E27FC236}">
                <a16:creationId xmlns="" xmlns:a16="http://schemas.microsoft.com/office/drawing/2014/main" id="{C303A3F4-27B0-F8A3-851F-D616AF1224E9}"/>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6953385" y="851523"/>
            <a:ext cx="416319" cy="409750"/>
          </a:xfrm>
          <a:prstGeom prst="rect">
            <a:avLst/>
          </a:prstGeom>
          <a:effectLst>
            <a:outerShdw blurRad="50800" dist="38100" dir="2700000" algn="tl" rotWithShape="0">
              <a:prstClr val="black">
                <a:alpha val="7000"/>
              </a:prstClr>
            </a:outerShdw>
          </a:effectLst>
        </p:spPr>
      </p:pic>
      <p:graphicFrame>
        <p:nvGraphicFramePr>
          <p:cNvPr id="5" name="Таблица 4"/>
          <p:cNvGraphicFramePr>
            <a:graphicFrameLocks noGrp="1"/>
          </p:cNvGraphicFramePr>
          <p:nvPr>
            <p:extLst>
              <p:ext uri="{D42A27DB-BD31-4B8C-83A1-F6EECF244321}">
                <p14:modId xmlns:p14="http://schemas.microsoft.com/office/powerpoint/2010/main" val="2081328942"/>
              </p:ext>
            </p:extLst>
          </p:nvPr>
        </p:nvGraphicFramePr>
        <p:xfrm>
          <a:off x="106796" y="1457743"/>
          <a:ext cx="8983584" cy="3177540"/>
        </p:xfrm>
        <a:graphic>
          <a:graphicData uri="http://schemas.openxmlformats.org/drawingml/2006/table">
            <a:tbl>
              <a:tblPr firstRow="1" bandRow="1">
                <a:tableStyleId>{2D5ABB26-0587-4C30-8999-92F81FD0307C}</a:tableStyleId>
              </a:tblPr>
              <a:tblGrid>
                <a:gridCol w="364432">
                  <a:extLst>
                    <a:ext uri="{9D8B030D-6E8A-4147-A177-3AD203B41FA5}">
                      <a16:colId xmlns="" xmlns:a16="http://schemas.microsoft.com/office/drawing/2014/main" val="2994255182"/>
                    </a:ext>
                  </a:extLst>
                </a:gridCol>
                <a:gridCol w="2323178">
                  <a:extLst>
                    <a:ext uri="{9D8B030D-6E8A-4147-A177-3AD203B41FA5}">
                      <a16:colId xmlns="" xmlns:a16="http://schemas.microsoft.com/office/drawing/2014/main" val="620969615"/>
                    </a:ext>
                  </a:extLst>
                </a:gridCol>
                <a:gridCol w="4016415">
                  <a:extLst>
                    <a:ext uri="{9D8B030D-6E8A-4147-A177-3AD203B41FA5}">
                      <a16:colId xmlns="" xmlns:a16="http://schemas.microsoft.com/office/drawing/2014/main" val="1396959813"/>
                    </a:ext>
                  </a:extLst>
                </a:gridCol>
                <a:gridCol w="2279559">
                  <a:extLst>
                    <a:ext uri="{9D8B030D-6E8A-4147-A177-3AD203B41FA5}">
                      <a16:colId xmlns="" xmlns:a16="http://schemas.microsoft.com/office/drawing/2014/main" val="261090574"/>
                    </a:ext>
                  </a:extLst>
                </a:gridCol>
              </a:tblGrid>
              <a:tr h="919698">
                <a:tc>
                  <a:txBody>
                    <a:bodyPr/>
                    <a:lstStyle/>
                    <a:p>
                      <a:pPr marL="0" indent="0" algn="ctr">
                        <a:lnSpc>
                          <a:spcPts val="900"/>
                        </a:lnSpc>
                      </a:pPr>
                      <a:r>
                        <a:rPr lang="ru-RU" sz="1000" dirty="0" smtClean="0">
                          <a:latin typeface="+mn-lt"/>
                        </a:rPr>
                        <a:t>13</a:t>
                      </a:r>
                      <a:endParaRPr lang="ru-RU" sz="100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685800" rtl="0" eaLnBrk="1" fontAlgn="auto" latinLnBrk="0" hangingPunct="1">
                        <a:lnSpc>
                          <a:spcPts val="900"/>
                        </a:lnSpc>
                        <a:spcBef>
                          <a:spcPts val="0"/>
                        </a:spcBef>
                        <a:spcAft>
                          <a:spcPts val="0"/>
                        </a:spcAft>
                        <a:buClrTx/>
                        <a:buSzTx/>
                        <a:buFontTx/>
                        <a:buNone/>
                        <a:tabLst/>
                        <a:defRPr/>
                      </a:pPr>
                      <a:endParaRPr lang="ru-RU" sz="1000" kern="1200" dirty="0">
                        <a:solidFill>
                          <a:schemeClr val="tx1"/>
                        </a:solidFill>
                        <a:latin typeface="+mn-lt"/>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685800" rtl="0" eaLnBrk="1" fontAlgn="auto" latinLnBrk="0" hangingPunct="1">
                        <a:lnSpc>
                          <a:spcPts val="900"/>
                        </a:lnSpc>
                        <a:spcBef>
                          <a:spcPts val="0"/>
                        </a:spcBef>
                        <a:spcAft>
                          <a:spcPts val="0"/>
                        </a:spcAft>
                        <a:buClrTx/>
                        <a:buSzTx/>
                        <a:buFontTx/>
                        <a:buChar char="-"/>
                        <a:tabLst/>
                        <a:defRPr/>
                      </a:pPr>
                      <a:r>
                        <a:rPr lang="ru-RU" sz="1000" kern="1200" dirty="0">
                          <a:solidFill>
                            <a:schemeClr val="tx1"/>
                          </a:solidFill>
                          <a:latin typeface="+mn-lt"/>
                          <a:ea typeface="+mn-ea"/>
                          <a:cs typeface="Times New Roman" panose="02020603050405020304" pitchFamily="18" charset="0"/>
                        </a:rPr>
                        <a:t> До 01.03.2031 гражданин, который использует для постоянного проживания возведенный </a:t>
                      </a:r>
                      <a:r>
                        <a:rPr lang="ru-RU" sz="1000" b="1" kern="1200" dirty="0">
                          <a:solidFill>
                            <a:schemeClr val="tx1"/>
                          </a:solidFill>
                          <a:latin typeface="+mn-lt"/>
                          <a:ea typeface="+mn-ea"/>
                          <a:cs typeface="Times New Roman" panose="02020603050405020304" pitchFamily="18" charset="0"/>
                        </a:rPr>
                        <a:t>до 14 мая 1998 года </a:t>
                      </a:r>
                      <a:r>
                        <a:rPr lang="ru-RU" sz="1000" kern="1200" dirty="0">
                          <a:solidFill>
                            <a:schemeClr val="tx1"/>
                          </a:solidFill>
                          <a:latin typeface="+mn-lt"/>
                          <a:ea typeface="+mn-ea"/>
                          <a:cs typeface="Times New Roman" panose="02020603050405020304" pitchFamily="18" charset="0"/>
                        </a:rPr>
                        <a:t>жилой дом </a:t>
                      </a:r>
                      <a:r>
                        <a:rPr lang="ru-RU" sz="1000" b="1" kern="1200" dirty="0">
                          <a:solidFill>
                            <a:schemeClr val="tx1"/>
                          </a:solidFill>
                          <a:latin typeface="+mn-lt"/>
                          <a:ea typeface="+mn-ea"/>
                          <a:cs typeface="Times New Roman" panose="02020603050405020304" pitchFamily="18" charset="0"/>
                        </a:rPr>
                        <a:t>в границах населенного пункта</a:t>
                      </a:r>
                      <a:r>
                        <a:rPr lang="ru-RU" sz="1000" kern="1200" dirty="0">
                          <a:solidFill>
                            <a:schemeClr val="tx1"/>
                          </a:solidFill>
                          <a:latin typeface="+mn-lt"/>
                          <a:ea typeface="+mn-ea"/>
                          <a:cs typeface="Times New Roman" panose="02020603050405020304" pitchFamily="18" charset="0"/>
                        </a:rPr>
                        <a:t> и право собственности на который у гражданина и иных лиц отсутствует, имеет право на предоставление в собственность бесплатно земельного участка, на котором расположен данный жилой дом.</a:t>
                      </a:r>
                    </a:p>
                    <a:p>
                      <a:pPr marL="0" marR="0" lvl="0" indent="0" algn="ctr" defTabSz="685800" rtl="0" eaLnBrk="1" fontAlgn="auto" latinLnBrk="0" hangingPunct="1">
                        <a:lnSpc>
                          <a:spcPts val="900"/>
                        </a:lnSpc>
                        <a:spcBef>
                          <a:spcPts val="0"/>
                        </a:spcBef>
                        <a:spcAft>
                          <a:spcPts val="0"/>
                        </a:spcAft>
                        <a:buClrTx/>
                        <a:buSzTx/>
                        <a:buFontTx/>
                        <a:buChar char="-"/>
                        <a:tabLst/>
                        <a:defRPr/>
                      </a:pPr>
                      <a:r>
                        <a:rPr lang="ru-RU" sz="1000" kern="1200" dirty="0">
                          <a:solidFill>
                            <a:schemeClr val="tx1"/>
                          </a:solidFill>
                          <a:latin typeface="+mn-lt"/>
                          <a:ea typeface="+mn-ea"/>
                          <a:cs typeface="Times New Roman" panose="02020603050405020304" pitchFamily="18" charset="0"/>
                        </a:rPr>
                        <a:t> Образование земельного участка в указанном случае из земель или земельных участков, находящихся в государственной или муниципальной собственности, осуществляется </a:t>
                      </a:r>
                      <a:r>
                        <a:rPr lang="ru-RU" sz="1000" b="1" u="none" kern="1200" dirty="0">
                          <a:solidFill>
                            <a:schemeClr val="tx1"/>
                          </a:solidFill>
                          <a:latin typeface="+mn-lt"/>
                          <a:ea typeface="+mn-ea"/>
                          <a:cs typeface="Times New Roman" panose="02020603050405020304" pitchFamily="18" charset="0"/>
                        </a:rPr>
                        <a:t>на основании схемы расположения земельного участка</a:t>
                      </a:r>
                      <a:r>
                        <a:rPr lang="ru-RU" sz="1000" kern="1200" dirty="0">
                          <a:solidFill>
                            <a:schemeClr val="tx1"/>
                          </a:solidFill>
                          <a:latin typeface="+mn-lt"/>
                          <a:ea typeface="+mn-ea"/>
                          <a:cs typeface="Times New Roman" panose="02020603050405020304" pitchFamily="18" charset="0"/>
                        </a:rPr>
                        <a:t> (если отсутствует утвержденный проект межевания территорий, предусматривающий образование такого земельного участка, либо утвержденный проект межевания не предусматривает образование такого земельного участка); при этом </a:t>
                      </a:r>
                      <a:r>
                        <a:rPr lang="ru-RU" sz="1000" b="1" u="none" kern="1200" dirty="0">
                          <a:solidFill>
                            <a:schemeClr val="tx1"/>
                          </a:solidFill>
                          <a:latin typeface="+mn-lt"/>
                          <a:ea typeface="+mn-ea"/>
                          <a:cs typeface="Times New Roman" panose="02020603050405020304" pitchFamily="18" charset="0"/>
                        </a:rPr>
                        <a:t>не является препятствием для образования ЗУ отсутствия</a:t>
                      </a:r>
                      <a:r>
                        <a:rPr lang="ru-RU" sz="1000" kern="1200" dirty="0">
                          <a:solidFill>
                            <a:schemeClr val="tx1"/>
                          </a:solidFill>
                          <a:latin typeface="+mn-lt"/>
                          <a:ea typeface="+mn-ea"/>
                          <a:cs typeface="Times New Roman" panose="02020603050405020304" pitchFamily="18" charset="0"/>
                        </a:rPr>
                        <a:t> в градостроительном регламенте, утвержденном применительно к </a:t>
                      </a:r>
                      <a:r>
                        <a:rPr lang="ru-RU" sz="1000" b="1" u="none" kern="1200" dirty="0">
                          <a:solidFill>
                            <a:schemeClr val="tx1"/>
                          </a:solidFill>
                          <a:latin typeface="+mn-lt"/>
                          <a:ea typeface="+mn-ea"/>
                          <a:cs typeface="Times New Roman" panose="02020603050405020304" pitchFamily="18" charset="0"/>
                        </a:rPr>
                        <a:t>территориальной зоне, в границах которой расположен жилой дом, вида разрешенного использования земельных участков и объектов капитального строительства, предусматривающих возможность размещения жилых домов в границах такой территориальной зоны, а также несоответствия площади образуемого земельного участка предельным размерам и предельным параметрам разрешенного строительства, реконструкции объектов капитального строительства, установленным градостроительным регламентом</a:t>
                      </a:r>
                      <a:r>
                        <a:rPr lang="ru-RU" sz="1000" b="0" u="none" kern="1200" dirty="0">
                          <a:solidFill>
                            <a:schemeClr val="tx1"/>
                          </a:solidFill>
                          <a:latin typeface="+mn-lt"/>
                          <a:ea typeface="+mn-ea"/>
                          <a:cs typeface="Times New Roman" panose="020206030504050203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685800" rtl="0" eaLnBrk="1" fontAlgn="auto" latinLnBrk="0" hangingPunct="1">
                        <a:lnSpc>
                          <a:spcPts val="900"/>
                        </a:lnSpc>
                        <a:spcBef>
                          <a:spcPts val="0"/>
                        </a:spcBef>
                        <a:spcAft>
                          <a:spcPts val="0"/>
                        </a:spcAft>
                        <a:buClrTx/>
                        <a:buSzTx/>
                        <a:buFontTx/>
                        <a:buNone/>
                        <a:tabLst/>
                        <a:defRPr/>
                      </a:pPr>
                      <a:endParaRPr lang="ru-RU" sz="1000" kern="1200" dirty="0">
                        <a:solidFill>
                          <a:schemeClr val="tx1"/>
                        </a:solidFill>
                        <a:latin typeface="+mn-lt"/>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31369511"/>
                  </a:ext>
                </a:extLst>
              </a:tr>
            </a:tbl>
          </a:graphicData>
        </a:graphic>
      </p:graphicFrame>
    </p:spTree>
    <p:extLst>
      <p:ext uri="{BB962C8B-B14F-4D97-AF65-F5344CB8AC3E}">
        <p14:creationId xmlns:p14="http://schemas.microsoft.com/office/powerpoint/2010/main" val="267263545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39F09F66-1085-4855-8DC5-F9637EFDA1FB}"/>
              </a:ext>
            </a:extLst>
          </p:cNvPr>
          <p:cNvSpPr>
            <a:spLocks noGrp="1"/>
          </p:cNvSpPr>
          <p:nvPr>
            <p:ph type="title"/>
          </p:nvPr>
        </p:nvSpPr>
        <p:spPr>
          <a:xfrm>
            <a:off x="533441" y="22861"/>
            <a:ext cx="8517309" cy="619124"/>
          </a:xfrm>
        </p:spPr>
        <p:txBody>
          <a:bodyPr>
            <a:noAutofit/>
          </a:bodyPr>
          <a:lstStyle/>
          <a:p>
            <a:pPr algn="ctr"/>
            <a:r>
              <a:rPr lang="ru-RU" dirty="0"/>
              <a:t>Изменения в законодательстве Российской Федерации о регистрации </a:t>
            </a:r>
            <a:br>
              <a:rPr lang="ru-RU" dirty="0"/>
            </a:br>
            <a:r>
              <a:rPr lang="ru-RU" dirty="0"/>
              <a:t>недвижимости по итогам 2022 г. </a:t>
            </a:r>
          </a:p>
        </p:txBody>
      </p:sp>
      <p:sp>
        <p:nvSpPr>
          <p:cNvPr id="40" name="Slide Number Placeholder 6">
            <a:extLst>
              <a:ext uri="{FF2B5EF4-FFF2-40B4-BE49-F238E27FC236}">
                <a16:creationId xmlns="" xmlns:a16="http://schemas.microsoft.com/office/drawing/2014/main" id="{49AA9F89-8FE7-453C-8FBE-FAF4AE20A961}"/>
              </a:ext>
            </a:extLst>
          </p:cNvPr>
          <p:cNvSpPr>
            <a:spLocks noGrp="1"/>
          </p:cNvSpPr>
          <p:nvPr>
            <p:ph type="sldNum" sz="quarter" idx="10"/>
          </p:nvPr>
        </p:nvSpPr>
        <p:spPr bwMode="auto">
          <a:xfrm>
            <a:off x="5998104" y="4778375"/>
            <a:ext cx="2743200" cy="365125"/>
          </a:xfrm>
        </p:spPr>
        <p:txBody>
          <a:bodyPr/>
          <a:lstStyle/>
          <a:p>
            <a:pPr marL="0" marR="0" lvl="0" indent="0" algn="r" defTabSz="349261" rtl="0" eaLnBrk="1" fontAlgn="auto" latinLnBrk="0" hangingPunct="1">
              <a:lnSpc>
                <a:spcPct val="100000"/>
              </a:lnSpc>
              <a:spcBef>
                <a:spcPts val="0"/>
              </a:spcBef>
              <a:spcAft>
                <a:spcPts val="0"/>
              </a:spcAft>
              <a:buClrTx/>
              <a:buSzTx/>
              <a:buFontTx/>
              <a:buNone/>
              <a:tabLst/>
              <a:defRPr/>
            </a:pPr>
            <a:fld id="{35ACA335-37F7-42C7-872A-92C3D7072F89}" type="slidenum">
              <a:rPr kumimoji="0" lang="ru-RU" sz="1050" b="1" i="0" u="none" strike="noStrike" kern="1200" cap="none" spc="0" normalizeH="0" baseline="0" noProof="0" smtClean="0">
                <a:ln>
                  <a:noFill/>
                </a:ln>
                <a:solidFill>
                  <a:srgbClr val="FFFFFF"/>
                </a:solidFill>
                <a:effectLst/>
                <a:uLnTx/>
                <a:uFillTx/>
                <a:latin typeface="Arial"/>
                <a:ea typeface="+mn-ea"/>
                <a:cs typeface="+mn-cs"/>
              </a:rPr>
              <a:pPr marL="0" marR="0" lvl="0" indent="0" algn="r" defTabSz="349261" rtl="0" eaLnBrk="1" fontAlgn="auto" latinLnBrk="0" hangingPunct="1">
                <a:lnSpc>
                  <a:spcPct val="100000"/>
                </a:lnSpc>
                <a:spcBef>
                  <a:spcPts val="0"/>
                </a:spcBef>
                <a:spcAft>
                  <a:spcPts val="0"/>
                </a:spcAft>
                <a:buClrTx/>
                <a:buSzTx/>
                <a:buFontTx/>
                <a:buNone/>
                <a:tabLst/>
                <a:defRPr/>
              </a:pPr>
              <a:t>2</a:t>
            </a:fld>
            <a:endParaRPr kumimoji="0" lang="ru-RU" sz="1050" b="1" i="0" u="none" strike="noStrike" kern="1200" cap="none" spc="0" normalizeH="0" baseline="0" noProof="0" dirty="0">
              <a:ln>
                <a:noFill/>
              </a:ln>
              <a:solidFill>
                <a:srgbClr val="FFFFFF"/>
              </a:solidFill>
              <a:effectLst/>
              <a:uLnTx/>
              <a:uFillTx/>
              <a:latin typeface="Arial"/>
              <a:ea typeface="+mn-ea"/>
              <a:cs typeface="+mn-cs"/>
            </a:endParaRPr>
          </a:p>
        </p:txBody>
      </p:sp>
      <p:sp>
        <p:nvSpPr>
          <p:cNvPr id="2" name="Скругленный прямоугольник 1">
            <a:extLst>
              <a:ext uri="{FF2B5EF4-FFF2-40B4-BE49-F238E27FC236}">
                <a16:creationId xmlns="" xmlns:a16="http://schemas.microsoft.com/office/drawing/2014/main" id="{8EE32405-F3A9-4E48-BFCD-1D38B0919076}"/>
              </a:ext>
            </a:extLst>
          </p:cNvPr>
          <p:cNvSpPr/>
          <p:nvPr/>
        </p:nvSpPr>
        <p:spPr>
          <a:xfrm>
            <a:off x="891252" y="809319"/>
            <a:ext cx="1678328" cy="514209"/>
          </a:xfrm>
          <a:prstGeom prst="roundRect">
            <a:avLst/>
          </a:prstGeom>
          <a:solidFill>
            <a:srgbClr val="1890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5" name="Скругленный прямоугольник 74">
            <a:extLst>
              <a:ext uri="{FF2B5EF4-FFF2-40B4-BE49-F238E27FC236}">
                <a16:creationId xmlns="" xmlns:a16="http://schemas.microsoft.com/office/drawing/2014/main" id="{C62CC7CE-93ED-2CA2-4A69-B2023875A0C1}"/>
              </a:ext>
            </a:extLst>
          </p:cNvPr>
          <p:cNvSpPr/>
          <p:nvPr/>
        </p:nvSpPr>
        <p:spPr>
          <a:xfrm>
            <a:off x="3900670" y="809319"/>
            <a:ext cx="1504708" cy="514209"/>
          </a:xfrm>
          <a:prstGeom prst="roundRect">
            <a:avLst/>
          </a:prstGeom>
          <a:solidFill>
            <a:srgbClr val="1890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9" name="Скругленный прямоугольник 78">
            <a:extLst>
              <a:ext uri="{FF2B5EF4-FFF2-40B4-BE49-F238E27FC236}">
                <a16:creationId xmlns="" xmlns:a16="http://schemas.microsoft.com/office/drawing/2014/main" id="{410033BD-75B3-11A7-E662-601CFB608AAA}"/>
              </a:ext>
            </a:extLst>
          </p:cNvPr>
          <p:cNvSpPr/>
          <p:nvPr/>
        </p:nvSpPr>
        <p:spPr>
          <a:xfrm>
            <a:off x="6832994" y="815888"/>
            <a:ext cx="2257386" cy="514209"/>
          </a:xfrm>
          <a:prstGeom prst="roundRect">
            <a:avLst/>
          </a:prstGeom>
          <a:solidFill>
            <a:srgbClr val="1890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p:nvSpPr>
        <p:spPr>
          <a:xfrm>
            <a:off x="1572419" y="919760"/>
            <a:ext cx="854931" cy="306467"/>
          </a:xfrm>
          <a:prstGeom prst="roundRect">
            <a:avLst/>
          </a:prstGeom>
          <a:noFill/>
          <a:ln w="28575">
            <a:noFill/>
          </a:ln>
        </p:spPr>
        <p:txBody>
          <a:bodyPr wrap="square">
            <a:spAutoFit/>
          </a:bodyPr>
          <a:lstStyle/>
          <a:p>
            <a:pPr marL="0" marR="0" lvl="0" indent="0" algn="l" defTabSz="349261" rtl="0" eaLnBrk="1" fontAlgn="auto" latinLnBrk="0" hangingPunct="1">
              <a:lnSpc>
                <a:spcPct val="100000"/>
              </a:lnSpc>
              <a:spcBef>
                <a:spcPts val="0"/>
              </a:spcBef>
              <a:spcAft>
                <a:spcPts val="0"/>
              </a:spcAft>
              <a:buClrTx/>
              <a:buSzTx/>
              <a:buFontTx/>
              <a:buNone/>
              <a:tabLst/>
              <a:defRPr/>
            </a:pPr>
            <a:r>
              <a:rPr kumimoji="0" lang="ru-RU" sz="1200" b="1" i="0" u="none" strike="noStrike" kern="1200" cap="none" spc="0" normalizeH="0" baseline="0" noProof="0" dirty="0">
                <a:ln>
                  <a:noFill/>
                </a:ln>
                <a:solidFill>
                  <a:schemeClr val="bg1"/>
                </a:solidFill>
                <a:effectLst/>
                <a:uLnTx/>
                <a:uFillTx/>
                <a:latin typeface="Arial"/>
                <a:ea typeface="Times New Roman" panose="02020603050405020304" pitchFamily="18" charset="0"/>
                <a:cs typeface="Arial" panose="020B0604020202020204" pitchFamily="34" charset="0"/>
              </a:rPr>
              <a:t>БЫЛО</a:t>
            </a:r>
            <a:endParaRPr kumimoji="0" lang="ru-RU" sz="1200" b="1" i="0" u="none" strike="noStrike" kern="1200" cap="none" spc="0" normalizeH="0" baseline="0" noProof="0" dirty="0">
              <a:ln>
                <a:noFill/>
              </a:ln>
              <a:solidFill>
                <a:schemeClr val="bg1"/>
              </a:solidFill>
              <a:effectLst/>
              <a:uLnTx/>
              <a:uFillTx/>
              <a:latin typeface="Arial"/>
              <a:ea typeface="+mn-ea"/>
              <a:cs typeface="Arial" panose="020B0604020202020204" pitchFamily="34" charset="0"/>
            </a:endParaRPr>
          </a:p>
        </p:txBody>
      </p:sp>
      <p:sp>
        <p:nvSpPr>
          <p:cNvPr id="30" name="Прямоугольник 29"/>
          <p:cNvSpPr/>
          <p:nvPr/>
        </p:nvSpPr>
        <p:spPr>
          <a:xfrm>
            <a:off x="4528028" y="919760"/>
            <a:ext cx="1013635" cy="306467"/>
          </a:xfrm>
          <a:prstGeom prst="roundRect">
            <a:avLst/>
          </a:prstGeom>
          <a:noFill/>
          <a:ln w="28575">
            <a:noFill/>
          </a:ln>
        </p:spPr>
        <p:txBody>
          <a:bodyPr wrap="square">
            <a:spAutoFit/>
          </a:bodyPr>
          <a:lstStyle/>
          <a:p>
            <a:pPr marL="0" marR="0" lvl="0" indent="0" algn="l" defTabSz="349261" rtl="0" eaLnBrk="1" fontAlgn="auto" latinLnBrk="0" hangingPunct="1">
              <a:lnSpc>
                <a:spcPct val="100000"/>
              </a:lnSpc>
              <a:spcBef>
                <a:spcPts val="0"/>
              </a:spcBef>
              <a:spcAft>
                <a:spcPts val="0"/>
              </a:spcAft>
              <a:buClrTx/>
              <a:buSzTx/>
              <a:buFontTx/>
              <a:buNone/>
              <a:tabLst/>
              <a:defRPr/>
            </a:pPr>
            <a:r>
              <a:rPr kumimoji="0" lang="ru-RU" sz="1200" b="1" i="0" u="none" strike="noStrike" kern="1200" cap="none" spc="0" normalizeH="0" baseline="0" noProof="0" dirty="0">
                <a:ln>
                  <a:noFill/>
                </a:ln>
                <a:solidFill>
                  <a:schemeClr val="bg1"/>
                </a:solidFill>
                <a:effectLst/>
                <a:uLnTx/>
                <a:uFillTx/>
                <a:latin typeface="Arial"/>
                <a:ea typeface="Times New Roman" panose="02020603050405020304" pitchFamily="18" charset="0"/>
                <a:cs typeface="Arial" panose="020B0604020202020204" pitchFamily="34" charset="0"/>
              </a:rPr>
              <a:t>СТАЛО</a:t>
            </a:r>
            <a:endParaRPr kumimoji="0" lang="ru-RU" sz="1200" b="1" i="0" u="none" strike="noStrike" kern="1200" cap="none" spc="0" normalizeH="0" baseline="0" noProof="0" dirty="0">
              <a:ln>
                <a:noFill/>
              </a:ln>
              <a:solidFill>
                <a:schemeClr val="bg1"/>
              </a:solidFill>
              <a:effectLst/>
              <a:uLnTx/>
              <a:uFillTx/>
              <a:latin typeface="Arial"/>
              <a:ea typeface="+mn-ea"/>
              <a:cs typeface="Arial" panose="020B0604020202020204" pitchFamily="34" charset="0"/>
            </a:endParaRPr>
          </a:p>
        </p:txBody>
      </p:sp>
      <p:sp>
        <p:nvSpPr>
          <p:cNvPr id="59" name="Прямоугольник 29">
            <a:extLst>
              <a:ext uri="{FF2B5EF4-FFF2-40B4-BE49-F238E27FC236}">
                <a16:creationId xmlns="" xmlns:a16="http://schemas.microsoft.com/office/drawing/2014/main" id="{C30E7A41-5720-E9B3-7C76-4BE41AE2B33C}"/>
              </a:ext>
            </a:extLst>
          </p:cNvPr>
          <p:cNvSpPr/>
          <p:nvPr/>
        </p:nvSpPr>
        <p:spPr>
          <a:xfrm>
            <a:off x="7318107" y="839702"/>
            <a:ext cx="1732642" cy="476726"/>
          </a:xfrm>
          <a:prstGeom prst="roundRect">
            <a:avLst/>
          </a:prstGeom>
          <a:noFill/>
          <a:ln w="28575">
            <a:noFill/>
          </a:ln>
        </p:spPr>
        <p:txBody>
          <a:bodyPr wrap="square">
            <a:spAutoFit/>
          </a:bodyPr>
          <a:lstStyle/>
          <a:p>
            <a:pPr marL="0" marR="0" lvl="0" indent="0" algn="l" defTabSz="349261" rtl="0" eaLnBrk="1" fontAlgn="auto" latinLnBrk="0" hangingPunct="1">
              <a:lnSpc>
                <a:spcPct val="100000"/>
              </a:lnSpc>
              <a:spcBef>
                <a:spcPts val="0"/>
              </a:spcBef>
              <a:spcAft>
                <a:spcPts val="0"/>
              </a:spcAft>
              <a:buClrTx/>
              <a:buSzTx/>
              <a:buFontTx/>
              <a:buNone/>
              <a:tabLst/>
              <a:defRPr/>
            </a:pPr>
            <a:r>
              <a:rPr kumimoji="0" lang="ru-RU" sz="1100" b="1" i="0" u="none" strike="noStrike" kern="1200" cap="none" spc="0" normalizeH="0" baseline="0" noProof="0" dirty="0">
                <a:ln>
                  <a:noFill/>
                </a:ln>
                <a:solidFill>
                  <a:schemeClr val="bg1"/>
                </a:solidFill>
                <a:effectLst/>
                <a:uLnTx/>
                <a:uFillTx/>
                <a:latin typeface="Arial"/>
                <a:ea typeface="+mn-ea"/>
                <a:cs typeface="Arial" panose="020B0604020202020204" pitchFamily="34" charset="0"/>
              </a:rPr>
              <a:t>СОЦИАЛЬНО-ЗНАЧИМЫЙ ЭФФЕКТ</a:t>
            </a:r>
          </a:p>
        </p:txBody>
      </p:sp>
      <p:pic>
        <p:nvPicPr>
          <p:cNvPr id="81" name="Graphic 285">
            <a:extLst>
              <a:ext uri="{FF2B5EF4-FFF2-40B4-BE49-F238E27FC236}">
                <a16:creationId xmlns="" xmlns:a16="http://schemas.microsoft.com/office/drawing/2014/main" id="{3C0CAB6F-6988-D781-FA46-2A2DC167416F}"/>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1163106" y="863280"/>
            <a:ext cx="348116" cy="348116"/>
          </a:xfrm>
          <a:prstGeom prst="rect">
            <a:avLst/>
          </a:prstGeom>
          <a:effectLst>
            <a:outerShdw blurRad="50800" dist="38100" dir="2700000" algn="tl" rotWithShape="0">
              <a:prstClr val="black">
                <a:alpha val="7000"/>
              </a:prstClr>
            </a:outerShdw>
          </a:effectLst>
        </p:spPr>
      </p:pic>
      <p:pic>
        <p:nvPicPr>
          <p:cNvPr id="82" name="Graphic 381">
            <a:extLst>
              <a:ext uri="{FF2B5EF4-FFF2-40B4-BE49-F238E27FC236}">
                <a16:creationId xmlns="" xmlns:a16="http://schemas.microsoft.com/office/drawing/2014/main" id="{EC9DFA82-EE2C-4CE7-C47F-25DAB94C36F3}"/>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4146798" y="874691"/>
            <a:ext cx="320022" cy="363414"/>
          </a:xfrm>
          <a:prstGeom prst="rect">
            <a:avLst/>
          </a:prstGeom>
          <a:effectLst>
            <a:outerShdw blurRad="50800" dist="38100" dir="2700000" algn="tl" rotWithShape="0">
              <a:prstClr val="black">
                <a:alpha val="7000"/>
              </a:prstClr>
            </a:outerShdw>
          </a:effectLst>
        </p:spPr>
      </p:pic>
      <p:pic>
        <p:nvPicPr>
          <p:cNvPr id="83" name="Graphic 377">
            <a:extLst>
              <a:ext uri="{FF2B5EF4-FFF2-40B4-BE49-F238E27FC236}">
                <a16:creationId xmlns="" xmlns:a16="http://schemas.microsoft.com/office/drawing/2014/main" id="{C303A3F4-27B0-F8A3-851F-D616AF1224E9}"/>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6953385" y="851523"/>
            <a:ext cx="416319" cy="409750"/>
          </a:xfrm>
          <a:prstGeom prst="rect">
            <a:avLst/>
          </a:prstGeom>
          <a:effectLst>
            <a:outerShdw blurRad="50800" dist="38100" dir="2700000" algn="tl" rotWithShape="0">
              <a:prstClr val="black">
                <a:alpha val="7000"/>
              </a:prstClr>
            </a:outerShdw>
          </a:effectLst>
        </p:spPr>
      </p:pic>
      <p:graphicFrame>
        <p:nvGraphicFramePr>
          <p:cNvPr id="5" name="Таблица 4"/>
          <p:cNvGraphicFramePr>
            <a:graphicFrameLocks noGrp="1"/>
          </p:cNvGraphicFramePr>
          <p:nvPr>
            <p:extLst>
              <p:ext uri="{D42A27DB-BD31-4B8C-83A1-F6EECF244321}">
                <p14:modId xmlns:p14="http://schemas.microsoft.com/office/powerpoint/2010/main" val="1923486733"/>
              </p:ext>
            </p:extLst>
          </p:nvPr>
        </p:nvGraphicFramePr>
        <p:xfrm>
          <a:off x="67165" y="1395469"/>
          <a:ext cx="8983584" cy="3063240"/>
        </p:xfrm>
        <a:graphic>
          <a:graphicData uri="http://schemas.openxmlformats.org/drawingml/2006/table">
            <a:tbl>
              <a:tblPr firstRow="1" bandRow="1">
                <a:tableStyleId>{2D5ABB26-0587-4C30-8999-92F81FD0307C}</a:tableStyleId>
              </a:tblPr>
              <a:tblGrid>
                <a:gridCol w="342486">
                  <a:extLst>
                    <a:ext uri="{9D8B030D-6E8A-4147-A177-3AD203B41FA5}">
                      <a16:colId xmlns="" xmlns:a16="http://schemas.microsoft.com/office/drawing/2014/main" val="2994255182"/>
                    </a:ext>
                  </a:extLst>
                </a:gridCol>
                <a:gridCol w="2345124">
                  <a:extLst>
                    <a:ext uri="{9D8B030D-6E8A-4147-A177-3AD203B41FA5}">
                      <a16:colId xmlns="" xmlns:a16="http://schemas.microsoft.com/office/drawing/2014/main" val="620969615"/>
                    </a:ext>
                  </a:extLst>
                </a:gridCol>
                <a:gridCol w="4016415">
                  <a:extLst>
                    <a:ext uri="{9D8B030D-6E8A-4147-A177-3AD203B41FA5}">
                      <a16:colId xmlns="" xmlns:a16="http://schemas.microsoft.com/office/drawing/2014/main" val="1396959813"/>
                    </a:ext>
                  </a:extLst>
                </a:gridCol>
                <a:gridCol w="2279559">
                  <a:extLst>
                    <a:ext uri="{9D8B030D-6E8A-4147-A177-3AD203B41FA5}">
                      <a16:colId xmlns="" xmlns:a16="http://schemas.microsoft.com/office/drawing/2014/main" val="261090574"/>
                    </a:ext>
                  </a:extLst>
                </a:gridCol>
              </a:tblGrid>
              <a:tr h="1348740">
                <a:tc>
                  <a:txBody>
                    <a:bodyPr/>
                    <a:lstStyle/>
                    <a:p>
                      <a:pPr indent="0" algn="ctr">
                        <a:lnSpc>
                          <a:spcPts val="900"/>
                        </a:lnSpc>
                        <a:spcBef>
                          <a:spcPts val="0"/>
                        </a:spcBef>
                        <a:spcAft>
                          <a:spcPts val="0"/>
                        </a:spcAft>
                      </a:pPr>
                      <a:r>
                        <a:rPr lang="ru-RU" sz="1000" dirty="0">
                          <a:latin typeface="+mn-lt"/>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0" algn="ctr">
                        <a:lnSpc>
                          <a:spcPts val="900"/>
                        </a:lnSpc>
                        <a:spcBef>
                          <a:spcPts val="0"/>
                        </a:spcBef>
                        <a:spcAft>
                          <a:spcPts val="0"/>
                        </a:spcAft>
                      </a:pPr>
                      <a:r>
                        <a:rPr lang="ru-RU" sz="1000" kern="1200" dirty="0">
                          <a:solidFill>
                            <a:schemeClr val="tx1"/>
                          </a:solidFill>
                          <a:latin typeface="+mn-lt"/>
                          <a:ea typeface="+mn-ea"/>
                          <a:cs typeface="Times New Roman" panose="02020603050405020304" pitchFamily="18" charset="0"/>
                        </a:rPr>
                        <a:t>Незначительное отличие площади или протяженности построенного</a:t>
                      </a:r>
                      <a:r>
                        <a:rPr lang="ru-RU" sz="1000" kern="1200" baseline="0" dirty="0">
                          <a:solidFill>
                            <a:schemeClr val="tx1"/>
                          </a:solidFill>
                          <a:latin typeface="+mn-lt"/>
                          <a:ea typeface="+mn-ea"/>
                          <a:cs typeface="Times New Roman" panose="02020603050405020304" pitchFamily="18" charset="0"/>
                        </a:rPr>
                        <a:t>  объекта влекло приостановление ГКУ.</a:t>
                      </a:r>
                      <a:endParaRPr lang="ru-RU" sz="1000" kern="1200" dirty="0">
                        <a:solidFill>
                          <a:schemeClr val="tx1"/>
                        </a:solidFill>
                        <a:latin typeface="+mn-lt"/>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0" algn="ctr">
                        <a:lnSpc>
                          <a:spcPts val="900"/>
                        </a:lnSpc>
                        <a:spcBef>
                          <a:spcPts val="0"/>
                        </a:spcBef>
                        <a:spcAft>
                          <a:spcPts val="0"/>
                        </a:spcAft>
                      </a:pPr>
                      <a:r>
                        <a:rPr lang="ru-RU" sz="1000" kern="1200" dirty="0">
                          <a:solidFill>
                            <a:schemeClr val="tx1"/>
                          </a:solidFill>
                          <a:latin typeface="+mn-lt"/>
                          <a:ea typeface="+mn-ea"/>
                          <a:cs typeface="Times New Roman" panose="02020603050405020304" pitchFamily="18" charset="0"/>
                        </a:rPr>
                        <a:t>В</a:t>
                      </a:r>
                      <a:r>
                        <a:rPr lang="ru-RU" sz="1000" kern="1200" baseline="0" dirty="0">
                          <a:solidFill>
                            <a:schemeClr val="tx1"/>
                          </a:solidFill>
                          <a:latin typeface="+mn-lt"/>
                          <a:ea typeface="+mn-ea"/>
                          <a:cs typeface="Times New Roman" panose="02020603050405020304" pitchFamily="18" charset="0"/>
                        </a:rPr>
                        <a:t> 2021 году были внесены изменения в пределы правовой экспертизы  учетом изменений требований к представлению проектной документации. Исключена  необходимость предоставления проектной документации для учета и регистрации (ФЗ № 275-ФЗ от 01.07.2021).</a:t>
                      </a:r>
                    </a:p>
                    <a:p>
                      <a:pPr indent="0" algn="ctr">
                        <a:lnSpc>
                          <a:spcPts val="900"/>
                        </a:lnSpc>
                        <a:spcBef>
                          <a:spcPts val="0"/>
                        </a:spcBef>
                        <a:spcAft>
                          <a:spcPts val="0"/>
                        </a:spcAft>
                      </a:pPr>
                      <a:r>
                        <a:rPr lang="ru-RU" sz="1000" kern="1200" dirty="0">
                          <a:solidFill>
                            <a:schemeClr val="tx1"/>
                          </a:solidFill>
                          <a:latin typeface="+mn-lt"/>
                          <a:ea typeface="+mn-ea"/>
                          <a:cs typeface="Times New Roman" panose="02020603050405020304" pitchFamily="18" charset="0"/>
                        </a:rPr>
                        <a:t>При осуществлении государственного кадастрового учета и (или) государственной регистрации прав на созданные здание, сооружение, помещения или </a:t>
                      </a:r>
                      <a:r>
                        <a:rPr lang="ru-RU" sz="1000" kern="1200" dirty="0" err="1">
                          <a:solidFill>
                            <a:schemeClr val="tx1"/>
                          </a:solidFill>
                          <a:latin typeface="+mn-lt"/>
                          <a:ea typeface="+mn-ea"/>
                          <a:cs typeface="Times New Roman" panose="02020603050405020304" pitchFamily="18" charset="0"/>
                        </a:rPr>
                        <a:t>машино</a:t>
                      </a:r>
                      <a:r>
                        <a:rPr lang="ru-RU" sz="1000" kern="1200" dirty="0">
                          <a:solidFill>
                            <a:schemeClr val="tx1"/>
                          </a:solidFill>
                          <a:latin typeface="+mn-lt"/>
                          <a:ea typeface="+mn-ea"/>
                          <a:cs typeface="Times New Roman" panose="02020603050405020304" pitchFamily="18" charset="0"/>
                        </a:rPr>
                        <a:t>-места в них в рамках проведения правовой экспертизы на предмет наличия оснований для приостановления государственного кадастрового учета и (или) государственной регистрации прав, предусмотренных пунктом 7 части 1 статьи 26 настоящего Федерального закона, представленные документы в части их содержания проверяются государственным регистратором прав исключительно на соответствие </a:t>
                      </a:r>
                      <a:r>
                        <a:rPr lang="ru-RU" sz="1000" b="1" u="none" kern="1200" dirty="0">
                          <a:solidFill>
                            <a:schemeClr val="tx1"/>
                          </a:solidFill>
                          <a:latin typeface="+mn-lt"/>
                          <a:ea typeface="+mn-ea"/>
                          <a:cs typeface="Times New Roman" panose="02020603050405020304" pitchFamily="18" charset="0"/>
                        </a:rPr>
                        <a:t>сведений, указанных в техническом плане</a:t>
                      </a:r>
                      <a:r>
                        <a:rPr lang="ru-RU" sz="1000" kern="1200" dirty="0">
                          <a:solidFill>
                            <a:schemeClr val="tx1"/>
                          </a:solidFill>
                          <a:latin typeface="+mn-lt"/>
                          <a:ea typeface="+mn-ea"/>
                          <a:cs typeface="Times New Roman" panose="02020603050405020304" pitchFamily="18" charset="0"/>
                        </a:rPr>
                        <a:t>: </a:t>
                      </a:r>
                    </a:p>
                    <a:p>
                      <a:pPr indent="0" algn="ctr">
                        <a:lnSpc>
                          <a:spcPts val="900"/>
                        </a:lnSpc>
                        <a:spcBef>
                          <a:spcPts val="0"/>
                        </a:spcBef>
                        <a:spcAft>
                          <a:spcPts val="0"/>
                        </a:spcAft>
                      </a:pPr>
                      <a:r>
                        <a:rPr lang="ru-RU" sz="1000" kern="1200" dirty="0">
                          <a:solidFill>
                            <a:schemeClr val="tx1"/>
                          </a:solidFill>
                          <a:latin typeface="+mn-lt"/>
                          <a:ea typeface="+mn-ea"/>
                          <a:cs typeface="Times New Roman" panose="02020603050405020304" pitchFamily="18" charset="0"/>
                        </a:rPr>
                        <a:t>1) разрешению на ввод объекта капитального строительства в эксплуатацию (в случае осуществления государственного кадастрового учета объекта, введенного в эксплуатацию) (</a:t>
                      </a:r>
                      <a:r>
                        <a:rPr lang="ru-RU" sz="1000" i="1" kern="1200" dirty="0">
                          <a:solidFill>
                            <a:schemeClr val="tx1"/>
                          </a:solidFill>
                          <a:latin typeface="+mn-lt"/>
                          <a:ea typeface="+mn-ea"/>
                          <a:cs typeface="Times New Roman" panose="02020603050405020304" pitchFamily="18" charset="0"/>
                        </a:rPr>
                        <a:t>прим</a:t>
                      </a:r>
                      <a:r>
                        <a:rPr lang="ru-RU" sz="1000" kern="1200" dirty="0">
                          <a:solidFill>
                            <a:schemeClr val="tx1"/>
                          </a:solidFill>
                          <a:latin typeface="+mn-lt"/>
                          <a:ea typeface="+mn-ea"/>
                          <a:cs typeface="Times New Roman" panose="02020603050405020304" pitchFamily="18" charset="0"/>
                        </a:rPr>
                        <a:t>. ранее – </a:t>
                      </a:r>
                      <a:r>
                        <a:rPr lang="ru-RU" sz="1000" kern="1200" dirty="0" smtClean="0">
                          <a:solidFill>
                            <a:schemeClr val="tx1"/>
                          </a:solidFill>
                          <a:latin typeface="+mn-lt"/>
                          <a:ea typeface="+mn-ea"/>
                          <a:cs typeface="Times New Roman" panose="02020603050405020304" pitchFamily="18" charset="0"/>
                        </a:rPr>
                        <a:t>также и </a:t>
                      </a:r>
                      <a:r>
                        <a:rPr lang="ru-RU" sz="1000" kern="1200" dirty="0">
                          <a:solidFill>
                            <a:schemeClr val="tx1"/>
                          </a:solidFill>
                          <a:latin typeface="+mn-lt"/>
                          <a:ea typeface="+mn-ea"/>
                          <a:cs typeface="Times New Roman" panose="02020603050405020304" pitchFamily="18" charset="0"/>
                        </a:rPr>
                        <a:t>на соответствие сведениям проектной документации); </a:t>
                      </a:r>
                    </a:p>
                    <a:p>
                      <a:pPr indent="0" algn="ctr">
                        <a:lnSpc>
                          <a:spcPts val="900"/>
                        </a:lnSpc>
                        <a:spcBef>
                          <a:spcPts val="0"/>
                        </a:spcBef>
                        <a:spcAft>
                          <a:spcPts val="0"/>
                        </a:spcAft>
                      </a:pPr>
                      <a:r>
                        <a:rPr lang="ru-RU" sz="1000" kern="1200" dirty="0">
                          <a:solidFill>
                            <a:schemeClr val="tx1"/>
                          </a:solidFill>
                          <a:latin typeface="+mn-lt"/>
                          <a:ea typeface="+mn-ea"/>
                          <a:cs typeface="Times New Roman" panose="02020603050405020304" pitchFamily="18" charset="0"/>
                        </a:rPr>
                        <a:t>2) акту приемочной комиссии, подтверждающему завершение перепланировки помещений в многоквартирном доме (в случае, если осуществляются государственный кадастровый учет и (или) государственная регистрация прав на помещения, образованные (измененные) в результате перепланировки).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defTabSz="685800" rtl="0" eaLnBrk="1" latinLnBrk="0" hangingPunct="1">
                        <a:lnSpc>
                          <a:spcPts val="900"/>
                        </a:lnSpc>
                        <a:spcBef>
                          <a:spcPts val="0"/>
                        </a:spcBef>
                        <a:spcAft>
                          <a:spcPts val="0"/>
                        </a:spcAft>
                      </a:pPr>
                      <a:r>
                        <a:rPr lang="ru-RU" sz="1000" kern="1200" dirty="0">
                          <a:solidFill>
                            <a:schemeClr val="tx1"/>
                          </a:solidFill>
                          <a:latin typeface="+mn-lt"/>
                          <a:ea typeface="+mn-ea"/>
                          <a:cs typeface="Times New Roman" panose="02020603050405020304" pitchFamily="18" charset="0"/>
                        </a:rPr>
                        <a:t>Упрощен порядок введения </a:t>
                      </a:r>
                      <a:br>
                        <a:rPr lang="ru-RU" sz="1000" kern="1200" dirty="0">
                          <a:solidFill>
                            <a:schemeClr val="tx1"/>
                          </a:solidFill>
                          <a:latin typeface="+mn-lt"/>
                          <a:ea typeface="+mn-ea"/>
                          <a:cs typeface="Times New Roman" panose="02020603050405020304" pitchFamily="18" charset="0"/>
                        </a:rPr>
                      </a:br>
                      <a:r>
                        <a:rPr lang="ru-RU" sz="1000" kern="1200" dirty="0">
                          <a:solidFill>
                            <a:schemeClr val="tx1"/>
                          </a:solidFill>
                          <a:latin typeface="+mn-lt"/>
                          <a:ea typeface="+mn-ea"/>
                          <a:cs typeface="Times New Roman" panose="02020603050405020304" pitchFamily="18" charset="0"/>
                        </a:rPr>
                        <a:t>в гражданский оборот объектов недвижимости.</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319436484"/>
                  </a:ext>
                </a:extLst>
              </a:tr>
            </a:tbl>
          </a:graphicData>
        </a:graphic>
      </p:graphicFrame>
    </p:spTree>
    <p:extLst>
      <p:ext uri="{BB962C8B-B14F-4D97-AF65-F5344CB8AC3E}">
        <p14:creationId xmlns:p14="http://schemas.microsoft.com/office/powerpoint/2010/main" val="101029908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39F09F66-1085-4855-8DC5-F9637EFDA1FB}"/>
              </a:ext>
            </a:extLst>
          </p:cNvPr>
          <p:cNvSpPr>
            <a:spLocks noGrp="1"/>
          </p:cNvSpPr>
          <p:nvPr>
            <p:ph type="title"/>
          </p:nvPr>
        </p:nvSpPr>
        <p:spPr>
          <a:xfrm>
            <a:off x="533441" y="22861"/>
            <a:ext cx="8517309" cy="619124"/>
          </a:xfrm>
        </p:spPr>
        <p:txBody>
          <a:bodyPr>
            <a:noAutofit/>
          </a:bodyPr>
          <a:lstStyle/>
          <a:p>
            <a:pPr algn="ctr"/>
            <a:r>
              <a:rPr lang="ru-RU" dirty="0"/>
              <a:t>Изменения в законодательстве Российской Федерации о регистрации </a:t>
            </a:r>
            <a:br>
              <a:rPr lang="ru-RU" dirty="0"/>
            </a:br>
            <a:r>
              <a:rPr lang="ru-RU" dirty="0"/>
              <a:t>недвижимости по итогам 2022 г.</a:t>
            </a:r>
          </a:p>
        </p:txBody>
      </p:sp>
      <p:sp>
        <p:nvSpPr>
          <p:cNvPr id="40" name="Slide Number Placeholder 6">
            <a:extLst>
              <a:ext uri="{FF2B5EF4-FFF2-40B4-BE49-F238E27FC236}">
                <a16:creationId xmlns="" xmlns:a16="http://schemas.microsoft.com/office/drawing/2014/main" id="{49AA9F89-8FE7-453C-8FBE-FAF4AE20A961}"/>
              </a:ext>
            </a:extLst>
          </p:cNvPr>
          <p:cNvSpPr>
            <a:spLocks noGrp="1"/>
          </p:cNvSpPr>
          <p:nvPr>
            <p:ph type="sldNum" sz="quarter" idx="10"/>
          </p:nvPr>
        </p:nvSpPr>
        <p:spPr bwMode="auto">
          <a:xfrm>
            <a:off x="5998104" y="4778375"/>
            <a:ext cx="2743200" cy="365125"/>
          </a:xfrm>
        </p:spPr>
        <p:txBody>
          <a:bodyPr/>
          <a:lstStyle/>
          <a:p>
            <a:pPr marL="0" marR="0" lvl="0" indent="0" algn="r" defTabSz="349261" rtl="0" eaLnBrk="1" fontAlgn="auto" latinLnBrk="0" hangingPunct="1">
              <a:lnSpc>
                <a:spcPct val="100000"/>
              </a:lnSpc>
              <a:spcBef>
                <a:spcPts val="0"/>
              </a:spcBef>
              <a:spcAft>
                <a:spcPts val="0"/>
              </a:spcAft>
              <a:buClrTx/>
              <a:buSzTx/>
              <a:buFontTx/>
              <a:buNone/>
              <a:tabLst/>
              <a:defRPr/>
            </a:pPr>
            <a:fld id="{35ACA335-37F7-42C7-872A-92C3D7072F89}" type="slidenum">
              <a:rPr kumimoji="0" lang="ru-RU" sz="1050" b="1" i="0" u="none" strike="noStrike" kern="1200" cap="none" spc="0" normalizeH="0" baseline="0" noProof="0" smtClean="0">
                <a:ln>
                  <a:noFill/>
                </a:ln>
                <a:solidFill>
                  <a:srgbClr val="FFFFFF"/>
                </a:solidFill>
                <a:effectLst/>
                <a:uLnTx/>
                <a:uFillTx/>
                <a:latin typeface="Arial"/>
                <a:ea typeface="+mn-ea"/>
                <a:cs typeface="+mn-cs"/>
              </a:rPr>
              <a:pPr marL="0" marR="0" lvl="0" indent="0" algn="r" defTabSz="349261" rtl="0" eaLnBrk="1" fontAlgn="auto" latinLnBrk="0" hangingPunct="1">
                <a:lnSpc>
                  <a:spcPct val="100000"/>
                </a:lnSpc>
                <a:spcBef>
                  <a:spcPts val="0"/>
                </a:spcBef>
                <a:spcAft>
                  <a:spcPts val="0"/>
                </a:spcAft>
                <a:buClrTx/>
                <a:buSzTx/>
                <a:buFontTx/>
                <a:buNone/>
                <a:tabLst/>
                <a:defRPr/>
              </a:pPr>
              <a:t>20</a:t>
            </a:fld>
            <a:endParaRPr kumimoji="0" lang="ru-RU" sz="1050" b="1" i="0" u="none" strike="noStrike" kern="1200" cap="none" spc="0" normalizeH="0" baseline="0" noProof="0" dirty="0">
              <a:ln>
                <a:noFill/>
              </a:ln>
              <a:solidFill>
                <a:srgbClr val="FFFFFF"/>
              </a:solidFill>
              <a:effectLst/>
              <a:uLnTx/>
              <a:uFillTx/>
              <a:latin typeface="Arial"/>
              <a:ea typeface="+mn-ea"/>
              <a:cs typeface="+mn-cs"/>
            </a:endParaRPr>
          </a:p>
        </p:txBody>
      </p:sp>
      <p:sp>
        <p:nvSpPr>
          <p:cNvPr id="2" name="Скругленный прямоугольник 1">
            <a:extLst>
              <a:ext uri="{FF2B5EF4-FFF2-40B4-BE49-F238E27FC236}">
                <a16:creationId xmlns="" xmlns:a16="http://schemas.microsoft.com/office/drawing/2014/main" id="{8EE32405-F3A9-4E48-BFCD-1D38B0919076}"/>
              </a:ext>
            </a:extLst>
          </p:cNvPr>
          <p:cNvSpPr/>
          <p:nvPr/>
        </p:nvSpPr>
        <p:spPr>
          <a:xfrm>
            <a:off x="891252" y="809319"/>
            <a:ext cx="1678328" cy="514209"/>
          </a:xfrm>
          <a:prstGeom prst="roundRect">
            <a:avLst/>
          </a:prstGeom>
          <a:solidFill>
            <a:srgbClr val="1890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5" name="Скругленный прямоугольник 74">
            <a:extLst>
              <a:ext uri="{FF2B5EF4-FFF2-40B4-BE49-F238E27FC236}">
                <a16:creationId xmlns="" xmlns:a16="http://schemas.microsoft.com/office/drawing/2014/main" id="{C62CC7CE-93ED-2CA2-4A69-B2023875A0C1}"/>
              </a:ext>
            </a:extLst>
          </p:cNvPr>
          <p:cNvSpPr/>
          <p:nvPr/>
        </p:nvSpPr>
        <p:spPr>
          <a:xfrm>
            <a:off x="3900670" y="809319"/>
            <a:ext cx="2178513" cy="514209"/>
          </a:xfrm>
          <a:prstGeom prst="roundRect">
            <a:avLst/>
          </a:prstGeom>
          <a:solidFill>
            <a:srgbClr val="1890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9" name="Скругленный прямоугольник 78">
            <a:extLst>
              <a:ext uri="{FF2B5EF4-FFF2-40B4-BE49-F238E27FC236}">
                <a16:creationId xmlns="" xmlns:a16="http://schemas.microsoft.com/office/drawing/2014/main" id="{410033BD-75B3-11A7-E662-601CFB608AAA}"/>
              </a:ext>
            </a:extLst>
          </p:cNvPr>
          <p:cNvSpPr/>
          <p:nvPr/>
        </p:nvSpPr>
        <p:spPr>
          <a:xfrm>
            <a:off x="6832994" y="815888"/>
            <a:ext cx="2257386" cy="514209"/>
          </a:xfrm>
          <a:prstGeom prst="roundRect">
            <a:avLst/>
          </a:prstGeom>
          <a:solidFill>
            <a:srgbClr val="1890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p:nvSpPr>
        <p:spPr>
          <a:xfrm>
            <a:off x="1572419" y="919760"/>
            <a:ext cx="900635" cy="306467"/>
          </a:xfrm>
          <a:prstGeom prst="roundRect">
            <a:avLst/>
          </a:prstGeom>
          <a:noFill/>
          <a:ln w="28575">
            <a:noFill/>
          </a:ln>
        </p:spPr>
        <p:txBody>
          <a:bodyPr wrap="square">
            <a:spAutoFit/>
          </a:bodyPr>
          <a:lstStyle/>
          <a:p>
            <a:pPr marL="0" marR="0" lvl="0" indent="0" algn="l" defTabSz="349261" rtl="0" eaLnBrk="1" fontAlgn="auto" latinLnBrk="0" hangingPunct="1">
              <a:lnSpc>
                <a:spcPct val="100000"/>
              </a:lnSpc>
              <a:spcBef>
                <a:spcPts val="0"/>
              </a:spcBef>
              <a:spcAft>
                <a:spcPts val="0"/>
              </a:spcAft>
              <a:buClrTx/>
              <a:buSzTx/>
              <a:buFontTx/>
              <a:buNone/>
              <a:tabLst/>
              <a:defRPr/>
            </a:pPr>
            <a:r>
              <a:rPr kumimoji="0" lang="ru-RU" sz="1200" b="1" i="0" u="none" strike="noStrike" kern="1200" cap="none" spc="0" normalizeH="0" baseline="0" noProof="0" dirty="0">
                <a:ln>
                  <a:noFill/>
                </a:ln>
                <a:solidFill>
                  <a:schemeClr val="bg1"/>
                </a:solidFill>
                <a:effectLst/>
                <a:uLnTx/>
                <a:uFillTx/>
                <a:latin typeface="Arial"/>
                <a:ea typeface="+mn-ea"/>
                <a:cs typeface="Arial" panose="020B0604020202020204" pitchFamily="34" charset="0"/>
              </a:rPr>
              <a:t>БЫЛО</a:t>
            </a:r>
          </a:p>
        </p:txBody>
      </p:sp>
      <p:sp>
        <p:nvSpPr>
          <p:cNvPr id="30" name="Прямоугольник 29"/>
          <p:cNvSpPr/>
          <p:nvPr/>
        </p:nvSpPr>
        <p:spPr>
          <a:xfrm>
            <a:off x="4528028" y="919760"/>
            <a:ext cx="1872772" cy="306467"/>
          </a:xfrm>
          <a:prstGeom prst="roundRect">
            <a:avLst/>
          </a:prstGeom>
          <a:noFill/>
          <a:ln w="28575">
            <a:noFill/>
          </a:ln>
        </p:spPr>
        <p:txBody>
          <a:bodyPr wrap="square">
            <a:spAutoFit/>
          </a:bodyPr>
          <a:lstStyle/>
          <a:p>
            <a:pPr marL="0" marR="0" lvl="0" indent="0" algn="l" defTabSz="349261" rtl="0" eaLnBrk="1" fontAlgn="auto" latinLnBrk="0" hangingPunct="1">
              <a:lnSpc>
                <a:spcPct val="100000"/>
              </a:lnSpc>
              <a:spcBef>
                <a:spcPts val="0"/>
              </a:spcBef>
              <a:spcAft>
                <a:spcPts val="0"/>
              </a:spcAft>
              <a:buClrTx/>
              <a:buSzTx/>
              <a:buFontTx/>
              <a:buNone/>
              <a:tabLst/>
              <a:defRPr/>
            </a:pPr>
            <a:r>
              <a:rPr lang="ru-RU" sz="1200" b="1" dirty="0">
                <a:solidFill>
                  <a:schemeClr val="bg1"/>
                </a:solidFill>
                <a:latin typeface="Arial"/>
                <a:cs typeface="Arial" panose="020B0604020202020204" pitchFamily="34" charset="0"/>
              </a:rPr>
              <a:t>СТАЛО</a:t>
            </a:r>
            <a:endParaRPr kumimoji="0" lang="ru-RU" sz="1200" b="1" i="0" u="none" strike="noStrike" kern="1200" cap="none" spc="0" normalizeH="0" baseline="0" noProof="0" dirty="0">
              <a:ln>
                <a:noFill/>
              </a:ln>
              <a:solidFill>
                <a:schemeClr val="bg1"/>
              </a:solidFill>
              <a:effectLst/>
              <a:uLnTx/>
              <a:uFillTx/>
              <a:latin typeface="Arial"/>
              <a:ea typeface="+mn-ea"/>
              <a:cs typeface="Arial" panose="020B0604020202020204" pitchFamily="34" charset="0"/>
            </a:endParaRPr>
          </a:p>
        </p:txBody>
      </p:sp>
      <p:sp>
        <p:nvSpPr>
          <p:cNvPr id="59" name="Прямоугольник 29">
            <a:extLst>
              <a:ext uri="{FF2B5EF4-FFF2-40B4-BE49-F238E27FC236}">
                <a16:creationId xmlns="" xmlns:a16="http://schemas.microsoft.com/office/drawing/2014/main" id="{C30E7A41-5720-E9B3-7C76-4BE41AE2B33C}"/>
              </a:ext>
            </a:extLst>
          </p:cNvPr>
          <p:cNvSpPr/>
          <p:nvPr/>
        </p:nvSpPr>
        <p:spPr>
          <a:xfrm>
            <a:off x="7318107" y="839702"/>
            <a:ext cx="1732642" cy="476726"/>
          </a:xfrm>
          <a:prstGeom prst="roundRect">
            <a:avLst/>
          </a:prstGeom>
          <a:noFill/>
          <a:ln w="28575">
            <a:noFill/>
          </a:ln>
        </p:spPr>
        <p:txBody>
          <a:bodyPr wrap="square">
            <a:spAutoFit/>
          </a:bodyPr>
          <a:lstStyle/>
          <a:p>
            <a:pPr marL="0" marR="0" lvl="0" indent="0" algn="l" defTabSz="349261" rtl="0" eaLnBrk="1" fontAlgn="auto" latinLnBrk="0" hangingPunct="1">
              <a:lnSpc>
                <a:spcPct val="100000"/>
              </a:lnSpc>
              <a:spcBef>
                <a:spcPts val="0"/>
              </a:spcBef>
              <a:spcAft>
                <a:spcPts val="0"/>
              </a:spcAft>
              <a:buClrTx/>
              <a:buSzTx/>
              <a:buFontTx/>
              <a:buNone/>
              <a:tabLst/>
              <a:defRPr/>
            </a:pPr>
            <a:r>
              <a:rPr kumimoji="0" lang="ru-RU" sz="1100" b="1" i="0" u="none" strike="noStrike" kern="1200" cap="none" spc="0" normalizeH="0" baseline="0" noProof="0" dirty="0">
                <a:ln>
                  <a:noFill/>
                </a:ln>
                <a:solidFill>
                  <a:schemeClr val="bg1"/>
                </a:solidFill>
                <a:effectLst/>
                <a:uLnTx/>
                <a:uFillTx/>
                <a:latin typeface="Arial"/>
                <a:ea typeface="+mn-ea"/>
                <a:cs typeface="Arial" panose="020B0604020202020204" pitchFamily="34" charset="0"/>
              </a:rPr>
              <a:t>СОЦИАЛЬНО-ЗНАЧИМЫЙ ЭФФЕКТ</a:t>
            </a:r>
          </a:p>
        </p:txBody>
      </p:sp>
      <p:pic>
        <p:nvPicPr>
          <p:cNvPr id="81" name="Graphic 285">
            <a:extLst>
              <a:ext uri="{FF2B5EF4-FFF2-40B4-BE49-F238E27FC236}">
                <a16:creationId xmlns="" xmlns:a16="http://schemas.microsoft.com/office/drawing/2014/main" id="{3C0CAB6F-6988-D781-FA46-2A2DC167416F}"/>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1163106" y="863280"/>
            <a:ext cx="348116" cy="348116"/>
          </a:xfrm>
          <a:prstGeom prst="rect">
            <a:avLst/>
          </a:prstGeom>
          <a:effectLst>
            <a:outerShdw blurRad="50800" dist="38100" dir="2700000" algn="tl" rotWithShape="0">
              <a:prstClr val="black">
                <a:alpha val="7000"/>
              </a:prstClr>
            </a:outerShdw>
          </a:effectLst>
        </p:spPr>
      </p:pic>
      <p:pic>
        <p:nvPicPr>
          <p:cNvPr id="82" name="Graphic 381">
            <a:extLst>
              <a:ext uri="{FF2B5EF4-FFF2-40B4-BE49-F238E27FC236}">
                <a16:creationId xmlns="" xmlns:a16="http://schemas.microsoft.com/office/drawing/2014/main" id="{EC9DFA82-EE2C-4CE7-C47F-25DAB94C36F3}"/>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4146798" y="874691"/>
            <a:ext cx="320022" cy="363414"/>
          </a:xfrm>
          <a:prstGeom prst="rect">
            <a:avLst/>
          </a:prstGeom>
          <a:effectLst>
            <a:outerShdw blurRad="50800" dist="38100" dir="2700000" algn="tl" rotWithShape="0">
              <a:prstClr val="black">
                <a:alpha val="7000"/>
              </a:prstClr>
            </a:outerShdw>
          </a:effectLst>
        </p:spPr>
      </p:pic>
      <p:pic>
        <p:nvPicPr>
          <p:cNvPr id="83" name="Graphic 377">
            <a:extLst>
              <a:ext uri="{FF2B5EF4-FFF2-40B4-BE49-F238E27FC236}">
                <a16:creationId xmlns="" xmlns:a16="http://schemas.microsoft.com/office/drawing/2014/main" id="{C303A3F4-27B0-F8A3-851F-D616AF1224E9}"/>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6953385" y="851523"/>
            <a:ext cx="416319" cy="409750"/>
          </a:xfrm>
          <a:prstGeom prst="rect">
            <a:avLst/>
          </a:prstGeom>
          <a:effectLst>
            <a:outerShdw blurRad="50800" dist="38100" dir="2700000" algn="tl" rotWithShape="0">
              <a:prstClr val="black">
                <a:alpha val="7000"/>
              </a:prstClr>
            </a:outerShdw>
          </a:effectLst>
        </p:spPr>
      </p:pic>
      <p:graphicFrame>
        <p:nvGraphicFramePr>
          <p:cNvPr id="5" name="Таблица 4"/>
          <p:cNvGraphicFramePr>
            <a:graphicFrameLocks noGrp="1"/>
          </p:cNvGraphicFramePr>
          <p:nvPr>
            <p:extLst>
              <p:ext uri="{D42A27DB-BD31-4B8C-83A1-F6EECF244321}">
                <p14:modId xmlns:p14="http://schemas.microsoft.com/office/powerpoint/2010/main" val="428576817"/>
              </p:ext>
            </p:extLst>
          </p:nvPr>
        </p:nvGraphicFramePr>
        <p:xfrm>
          <a:off x="106796" y="1349402"/>
          <a:ext cx="8983584" cy="3749040"/>
        </p:xfrm>
        <a:graphic>
          <a:graphicData uri="http://schemas.openxmlformats.org/drawingml/2006/table">
            <a:tbl>
              <a:tblPr firstRow="1" bandRow="1">
                <a:tableStyleId>{2D5ABB26-0587-4C30-8999-92F81FD0307C}</a:tableStyleId>
              </a:tblPr>
              <a:tblGrid>
                <a:gridCol w="364432">
                  <a:extLst>
                    <a:ext uri="{9D8B030D-6E8A-4147-A177-3AD203B41FA5}">
                      <a16:colId xmlns="" xmlns:a16="http://schemas.microsoft.com/office/drawing/2014/main" val="2994255182"/>
                    </a:ext>
                  </a:extLst>
                </a:gridCol>
                <a:gridCol w="2323178">
                  <a:extLst>
                    <a:ext uri="{9D8B030D-6E8A-4147-A177-3AD203B41FA5}">
                      <a16:colId xmlns="" xmlns:a16="http://schemas.microsoft.com/office/drawing/2014/main" val="620969615"/>
                    </a:ext>
                  </a:extLst>
                </a:gridCol>
                <a:gridCol w="4016415">
                  <a:extLst>
                    <a:ext uri="{9D8B030D-6E8A-4147-A177-3AD203B41FA5}">
                      <a16:colId xmlns="" xmlns:a16="http://schemas.microsoft.com/office/drawing/2014/main" val="1396959813"/>
                    </a:ext>
                  </a:extLst>
                </a:gridCol>
                <a:gridCol w="2279559">
                  <a:extLst>
                    <a:ext uri="{9D8B030D-6E8A-4147-A177-3AD203B41FA5}">
                      <a16:colId xmlns="" xmlns:a16="http://schemas.microsoft.com/office/drawing/2014/main" val="261090574"/>
                    </a:ext>
                  </a:extLst>
                </a:gridCol>
              </a:tblGrid>
              <a:tr h="919698">
                <a:tc>
                  <a:txBody>
                    <a:bodyPr/>
                    <a:lstStyle/>
                    <a:p>
                      <a:pPr marL="0" indent="0" algn="ctr">
                        <a:lnSpc>
                          <a:spcPts val="900"/>
                        </a:lnSpc>
                      </a:pPr>
                      <a:r>
                        <a:rPr lang="ru-RU" sz="1000" dirty="0" smtClean="0">
                          <a:latin typeface="+mn-lt"/>
                        </a:rPr>
                        <a:t>13</a:t>
                      </a:r>
                      <a:endParaRPr lang="ru-RU" sz="100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685800" rtl="0" eaLnBrk="1" fontAlgn="auto" latinLnBrk="0" hangingPunct="1">
                        <a:lnSpc>
                          <a:spcPts val="900"/>
                        </a:lnSpc>
                        <a:spcBef>
                          <a:spcPts val="0"/>
                        </a:spcBef>
                        <a:spcAft>
                          <a:spcPts val="0"/>
                        </a:spcAft>
                        <a:buClrTx/>
                        <a:buSzTx/>
                        <a:buFontTx/>
                        <a:buNone/>
                        <a:tabLst/>
                        <a:defRPr/>
                      </a:pPr>
                      <a:endParaRPr lang="ru-RU" sz="1000" kern="1200" dirty="0">
                        <a:solidFill>
                          <a:schemeClr val="tx1"/>
                        </a:solidFill>
                        <a:latin typeface="+mn-lt"/>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685800" rtl="0" eaLnBrk="1" fontAlgn="auto" latinLnBrk="0" hangingPunct="1">
                        <a:lnSpc>
                          <a:spcPts val="900"/>
                        </a:lnSpc>
                        <a:spcBef>
                          <a:spcPts val="0"/>
                        </a:spcBef>
                        <a:spcAft>
                          <a:spcPts val="0"/>
                        </a:spcAft>
                        <a:buClrTx/>
                        <a:buSzTx/>
                        <a:buFontTx/>
                        <a:buNone/>
                        <a:tabLst/>
                        <a:defRPr/>
                      </a:pPr>
                      <a:r>
                        <a:rPr lang="ru-RU" sz="1000" kern="1200" dirty="0">
                          <a:solidFill>
                            <a:schemeClr val="tx1"/>
                          </a:solidFill>
                          <a:latin typeface="+mn-lt"/>
                          <a:ea typeface="+mn-ea"/>
                          <a:cs typeface="Times New Roman" panose="02020603050405020304" pitchFamily="18" charset="0"/>
                        </a:rPr>
                        <a:t>- Гражданин обращается с заявлением предварительном согласовании предоставления земельного участка, находящегося в государственной или муниципальной собственности, или о предоставлении такого земельного участка со</a:t>
                      </a:r>
                      <a:r>
                        <a:rPr lang="ru-RU" sz="1000" kern="1200" baseline="0" dirty="0">
                          <a:solidFill>
                            <a:schemeClr val="tx1"/>
                          </a:solidFill>
                          <a:latin typeface="+mn-lt"/>
                          <a:ea typeface="+mn-ea"/>
                          <a:cs typeface="Times New Roman" panose="02020603050405020304" pitchFamily="18" charset="0"/>
                        </a:rPr>
                        <a:t> </a:t>
                      </a:r>
                      <a:r>
                        <a:rPr lang="ru-RU" sz="1000" kern="1200" dirty="0">
                          <a:solidFill>
                            <a:schemeClr val="tx1"/>
                          </a:solidFill>
                          <a:latin typeface="+mn-lt"/>
                          <a:ea typeface="+mn-ea"/>
                          <a:cs typeface="Times New Roman" panose="02020603050405020304" pitchFamily="18" charset="0"/>
                        </a:rPr>
                        <a:t>схемой расположения земельного участка (в случае, если земельный участок подлежит образованию); документы, свидетельствующий о возведении дома до 14 мая 1998 г.(подтверждающий регистрацию заявителя по месту жительства в жилом доме до 14 мая 1998 г., техпаспорт, из которого следует, что дом возведен до 14 мая 1998 г. </a:t>
                      </a:r>
                      <a:r>
                        <a:rPr lang="ru-RU" sz="1000" kern="1200" baseline="0" dirty="0">
                          <a:solidFill>
                            <a:schemeClr val="tx1"/>
                          </a:solidFill>
                          <a:latin typeface="+mn-lt"/>
                          <a:ea typeface="+mn-ea"/>
                          <a:cs typeface="Times New Roman" panose="02020603050405020304" pitchFamily="18" charset="0"/>
                        </a:rPr>
                        <a:t> и др.</a:t>
                      </a:r>
                      <a:r>
                        <a:rPr lang="ru-RU" sz="1000" kern="1200" dirty="0">
                          <a:solidFill>
                            <a:schemeClr val="tx1"/>
                          </a:solidFill>
                          <a:latin typeface="+mn-lt"/>
                          <a:ea typeface="+mn-ea"/>
                          <a:cs typeface="Times New Roman" panose="02020603050405020304" pitchFamily="18" charset="0"/>
                        </a:rPr>
                        <a:t>), документы, свидетельствующие об использовании жилого дома документ, подтверждающий подключение (технологическое присоединение) жилого дома к сетям инженерно-технического обеспечения и (или) подтверждающий осуществление оплаты коммунальных услуг).</a:t>
                      </a:r>
                    </a:p>
                    <a:p>
                      <a:pPr marL="0" marR="0" lvl="0" indent="0" algn="ctr" defTabSz="685800" rtl="0" eaLnBrk="1" fontAlgn="auto" latinLnBrk="0" hangingPunct="1">
                        <a:lnSpc>
                          <a:spcPts val="900"/>
                        </a:lnSpc>
                        <a:spcBef>
                          <a:spcPts val="0"/>
                        </a:spcBef>
                        <a:spcAft>
                          <a:spcPts val="0"/>
                        </a:spcAft>
                        <a:buClrTx/>
                        <a:buSzTx/>
                        <a:buFontTx/>
                        <a:buChar char="-"/>
                        <a:tabLst/>
                        <a:defRPr/>
                      </a:pPr>
                      <a:r>
                        <a:rPr lang="ru-RU" sz="1000" kern="1200" dirty="0">
                          <a:solidFill>
                            <a:schemeClr val="tx1"/>
                          </a:solidFill>
                          <a:latin typeface="+mn-lt"/>
                          <a:ea typeface="+mn-ea"/>
                          <a:cs typeface="Times New Roman" panose="02020603050405020304" pitchFamily="18" charset="0"/>
                        </a:rPr>
                        <a:t> К заявлению о предоставлении земельного участка, находящегося в государственной или муниципальной собственности, также прилагается технический план жилого дома</a:t>
                      </a:r>
                      <a:r>
                        <a:rPr lang="ru-RU" sz="1000" kern="1200" baseline="0" dirty="0">
                          <a:solidFill>
                            <a:schemeClr val="tx1"/>
                          </a:solidFill>
                          <a:latin typeface="+mn-lt"/>
                          <a:ea typeface="+mn-ea"/>
                          <a:cs typeface="Times New Roman" panose="02020603050405020304" pitchFamily="18" charset="0"/>
                        </a:rPr>
                        <a:t> (</a:t>
                      </a:r>
                      <a:r>
                        <a:rPr lang="ru-RU" sz="1000" kern="1200" dirty="0">
                          <a:solidFill>
                            <a:schemeClr val="tx1"/>
                          </a:solidFill>
                          <a:latin typeface="+mn-lt"/>
                          <a:ea typeface="+mn-ea"/>
                          <a:cs typeface="Times New Roman" panose="02020603050405020304" pitchFamily="18" charset="0"/>
                        </a:rPr>
                        <a:t>за исключением, если на момент направления указанного заявления в отношении жилого дома осуществлен государственный кадастровый учет). </a:t>
                      </a:r>
                    </a:p>
                    <a:p>
                      <a:pPr marL="0" marR="0" lvl="0" indent="0" algn="ctr" defTabSz="685800" rtl="0" eaLnBrk="1" fontAlgn="auto" latinLnBrk="0" hangingPunct="1">
                        <a:lnSpc>
                          <a:spcPts val="900"/>
                        </a:lnSpc>
                        <a:spcBef>
                          <a:spcPts val="0"/>
                        </a:spcBef>
                        <a:spcAft>
                          <a:spcPts val="0"/>
                        </a:spcAft>
                        <a:buClrTx/>
                        <a:buSzTx/>
                        <a:buFontTx/>
                        <a:buChar char="-"/>
                        <a:tabLst/>
                        <a:defRPr/>
                      </a:pPr>
                      <a:r>
                        <a:rPr lang="ru-RU" sz="1000" kern="1200" dirty="0">
                          <a:solidFill>
                            <a:schemeClr val="tx1"/>
                          </a:solidFill>
                          <a:latin typeface="+mn-lt"/>
                          <a:ea typeface="+mn-ea"/>
                          <a:cs typeface="Times New Roman" panose="02020603050405020304" pitchFamily="18" charset="0"/>
                        </a:rPr>
                        <a:t> ОМС в течение 30 дней обязан обеспечить осмотр жилого дома в целях подтверждения его наличия на испрашиваемом земельном участке, опубликование  извещения о предоставлении земельного участка, указанного в заявлении о предварительном согласовании предоставления земельного участка, находящегося в государственной или муниципальной собственности, или о предоставлении такого земельного участка. </a:t>
                      </a:r>
                    </a:p>
                    <a:p>
                      <a:pPr marL="0" marR="0" lvl="0" indent="0" algn="ctr" defTabSz="685800" rtl="0" eaLnBrk="1" fontAlgn="auto" latinLnBrk="0" hangingPunct="1">
                        <a:lnSpc>
                          <a:spcPts val="900"/>
                        </a:lnSpc>
                        <a:spcBef>
                          <a:spcPts val="0"/>
                        </a:spcBef>
                        <a:spcAft>
                          <a:spcPts val="0"/>
                        </a:spcAft>
                        <a:buClrTx/>
                        <a:buSzTx/>
                        <a:buFontTx/>
                        <a:buChar char="-"/>
                        <a:tabLst/>
                        <a:defRPr/>
                      </a:pPr>
                      <a:r>
                        <a:rPr lang="ru-RU" sz="1000" kern="1200" dirty="0">
                          <a:solidFill>
                            <a:schemeClr val="tx1"/>
                          </a:solidFill>
                          <a:latin typeface="+mn-lt"/>
                          <a:ea typeface="+mn-ea"/>
                          <a:cs typeface="Times New Roman" panose="02020603050405020304" pitchFamily="18" charset="0"/>
                        </a:rPr>
                        <a:t> Если установлен факт отсутствия жилого дома на испрашиваемом земельном участке, то будет принято решение об отказе в предоставлении/предварительном согласовании.</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685800" rtl="0" eaLnBrk="1" fontAlgn="auto" latinLnBrk="0" hangingPunct="1">
                        <a:lnSpc>
                          <a:spcPts val="900"/>
                        </a:lnSpc>
                        <a:spcBef>
                          <a:spcPts val="0"/>
                        </a:spcBef>
                        <a:spcAft>
                          <a:spcPts val="0"/>
                        </a:spcAft>
                        <a:buClrTx/>
                        <a:buSzTx/>
                        <a:buFontTx/>
                        <a:buNone/>
                        <a:tabLst/>
                        <a:defRPr/>
                      </a:pPr>
                      <a:endParaRPr lang="ru-RU" sz="1000" kern="1200" dirty="0">
                        <a:solidFill>
                          <a:schemeClr val="tx1"/>
                        </a:solidFill>
                        <a:latin typeface="+mn-lt"/>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31369511"/>
                  </a:ext>
                </a:extLst>
              </a:tr>
            </a:tbl>
          </a:graphicData>
        </a:graphic>
      </p:graphicFrame>
    </p:spTree>
    <p:extLst>
      <p:ext uri="{BB962C8B-B14F-4D97-AF65-F5344CB8AC3E}">
        <p14:creationId xmlns:p14="http://schemas.microsoft.com/office/powerpoint/2010/main" val="4657350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39F09F66-1085-4855-8DC5-F9637EFDA1FB}"/>
              </a:ext>
            </a:extLst>
          </p:cNvPr>
          <p:cNvSpPr>
            <a:spLocks noGrp="1"/>
          </p:cNvSpPr>
          <p:nvPr>
            <p:ph type="title"/>
          </p:nvPr>
        </p:nvSpPr>
        <p:spPr>
          <a:xfrm>
            <a:off x="533441" y="22861"/>
            <a:ext cx="8517309" cy="619124"/>
          </a:xfrm>
        </p:spPr>
        <p:txBody>
          <a:bodyPr>
            <a:noAutofit/>
          </a:bodyPr>
          <a:lstStyle/>
          <a:p>
            <a:pPr algn="ctr"/>
            <a:r>
              <a:rPr lang="ru-RU" dirty="0"/>
              <a:t>Изменения в законодательстве Российской Федерации о регистрации </a:t>
            </a:r>
            <a:br>
              <a:rPr lang="ru-RU" dirty="0"/>
            </a:br>
            <a:r>
              <a:rPr lang="ru-RU" dirty="0"/>
              <a:t>недвижимости по итогам 2022 г.</a:t>
            </a:r>
          </a:p>
        </p:txBody>
      </p:sp>
      <p:sp>
        <p:nvSpPr>
          <p:cNvPr id="40" name="Slide Number Placeholder 6">
            <a:extLst>
              <a:ext uri="{FF2B5EF4-FFF2-40B4-BE49-F238E27FC236}">
                <a16:creationId xmlns="" xmlns:a16="http://schemas.microsoft.com/office/drawing/2014/main" id="{49AA9F89-8FE7-453C-8FBE-FAF4AE20A961}"/>
              </a:ext>
            </a:extLst>
          </p:cNvPr>
          <p:cNvSpPr>
            <a:spLocks noGrp="1"/>
          </p:cNvSpPr>
          <p:nvPr>
            <p:ph type="sldNum" sz="quarter" idx="10"/>
          </p:nvPr>
        </p:nvSpPr>
        <p:spPr bwMode="auto">
          <a:xfrm>
            <a:off x="5998104" y="4778375"/>
            <a:ext cx="2743200" cy="365125"/>
          </a:xfrm>
        </p:spPr>
        <p:txBody>
          <a:bodyPr/>
          <a:lstStyle/>
          <a:p>
            <a:pPr marL="0" marR="0" lvl="0" indent="0" algn="r" defTabSz="349261" rtl="0" eaLnBrk="1" fontAlgn="auto" latinLnBrk="0" hangingPunct="1">
              <a:lnSpc>
                <a:spcPct val="100000"/>
              </a:lnSpc>
              <a:spcBef>
                <a:spcPts val="0"/>
              </a:spcBef>
              <a:spcAft>
                <a:spcPts val="0"/>
              </a:spcAft>
              <a:buClrTx/>
              <a:buSzTx/>
              <a:buFontTx/>
              <a:buNone/>
              <a:tabLst/>
              <a:defRPr/>
            </a:pPr>
            <a:fld id="{35ACA335-37F7-42C7-872A-92C3D7072F89}" type="slidenum">
              <a:rPr kumimoji="0" lang="ru-RU" sz="1050" b="1" i="0" u="none" strike="noStrike" kern="1200" cap="none" spc="0" normalizeH="0" baseline="0" noProof="0" smtClean="0">
                <a:ln>
                  <a:noFill/>
                </a:ln>
                <a:solidFill>
                  <a:srgbClr val="FFFFFF"/>
                </a:solidFill>
                <a:effectLst/>
                <a:uLnTx/>
                <a:uFillTx/>
                <a:latin typeface="Arial"/>
                <a:ea typeface="+mn-ea"/>
                <a:cs typeface="+mn-cs"/>
              </a:rPr>
              <a:pPr marL="0" marR="0" lvl="0" indent="0" algn="r" defTabSz="349261" rtl="0" eaLnBrk="1" fontAlgn="auto" latinLnBrk="0" hangingPunct="1">
                <a:lnSpc>
                  <a:spcPct val="100000"/>
                </a:lnSpc>
                <a:spcBef>
                  <a:spcPts val="0"/>
                </a:spcBef>
                <a:spcAft>
                  <a:spcPts val="0"/>
                </a:spcAft>
                <a:buClrTx/>
                <a:buSzTx/>
                <a:buFontTx/>
                <a:buNone/>
                <a:tabLst/>
                <a:defRPr/>
              </a:pPr>
              <a:t>21</a:t>
            </a:fld>
            <a:endParaRPr kumimoji="0" lang="ru-RU" sz="1050" b="1" i="0" u="none" strike="noStrike" kern="1200" cap="none" spc="0" normalizeH="0" baseline="0" noProof="0" dirty="0">
              <a:ln>
                <a:noFill/>
              </a:ln>
              <a:solidFill>
                <a:srgbClr val="FFFFFF"/>
              </a:solidFill>
              <a:effectLst/>
              <a:uLnTx/>
              <a:uFillTx/>
              <a:latin typeface="Arial"/>
              <a:ea typeface="+mn-ea"/>
              <a:cs typeface="+mn-cs"/>
            </a:endParaRPr>
          </a:p>
        </p:txBody>
      </p:sp>
      <p:sp>
        <p:nvSpPr>
          <p:cNvPr id="2" name="Скругленный прямоугольник 1">
            <a:extLst>
              <a:ext uri="{FF2B5EF4-FFF2-40B4-BE49-F238E27FC236}">
                <a16:creationId xmlns="" xmlns:a16="http://schemas.microsoft.com/office/drawing/2014/main" id="{8EE32405-F3A9-4E48-BFCD-1D38B0919076}"/>
              </a:ext>
            </a:extLst>
          </p:cNvPr>
          <p:cNvSpPr/>
          <p:nvPr/>
        </p:nvSpPr>
        <p:spPr>
          <a:xfrm>
            <a:off x="891252" y="809319"/>
            <a:ext cx="1678328" cy="514209"/>
          </a:xfrm>
          <a:prstGeom prst="roundRect">
            <a:avLst/>
          </a:prstGeom>
          <a:solidFill>
            <a:srgbClr val="1890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5" name="Скругленный прямоугольник 74">
            <a:extLst>
              <a:ext uri="{FF2B5EF4-FFF2-40B4-BE49-F238E27FC236}">
                <a16:creationId xmlns="" xmlns:a16="http://schemas.microsoft.com/office/drawing/2014/main" id="{C62CC7CE-93ED-2CA2-4A69-B2023875A0C1}"/>
              </a:ext>
            </a:extLst>
          </p:cNvPr>
          <p:cNvSpPr/>
          <p:nvPr/>
        </p:nvSpPr>
        <p:spPr>
          <a:xfrm>
            <a:off x="3900670" y="809319"/>
            <a:ext cx="2178513" cy="514209"/>
          </a:xfrm>
          <a:prstGeom prst="roundRect">
            <a:avLst/>
          </a:prstGeom>
          <a:solidFill>
            <a:srgbClr val="1890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9" name="Скругленный прямоугольник 78">
            <a:extLst>
              <a:ext uri="{FF2B5EF4-FFF2-40B4-BE49-F238E27FC236}">
                <a16:creationId xmlns="" xmlns:a16="http://schemas.microsoft.com/office/drawing/2014/main" id="{410033BD-75B3-11A7-E662-601CFB608AAA}"/>
              </a:ext>
            </a:extLst>
          </p:cNvPr>
          <p:cNvSpPr/>
          <p:nvPr/>
        </p:nvSpPr>
        <p:spPr>
          <a:xfrm>
            <a:off x="6832994" y="815888"/>
            <a:ext cx="2257386" cy="514209"/>
          </a:xfrm>
          <a:prstGeom prst="roundRect">
            <a:avLst/>
          </a:prstGeom>
          <a:solidFill>
            <a:srgbClr val="1890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p:nvSpPr>
        <p:spPr>
          <a:xfrm>
            <a:off x="1572419" y="919760"/>
            <a:ext cx="900635" cy="306467"/>
          </a:xfrm>
          <a:prstGeom prst="roundRect">
            <a:avLst/>
          </a:prstGeom>
          <a:noFill/>
          <a:ln w="28575">
            <a:noFill/>
          </a:ln>
        </p:spPr>
        <p:txBody>
          <a:bodyPr wrap="square">
            <a:spAutoFit/>
          </a:bodyPr>
          <a:lstStyle/>
          <a:p>
            <a:pPr marL="0" marR="0" lvl="0" indent="0" algn="l" defTabSz="349261" rtl="0" eaLnBrk="1" fontAlgn="auto" latinLnBrk="0" hangingPunct="1">
              <a:lnSpc>
                <a:spcPct val="100000"/>
              </a:lnSpc>
              <a:spcBef>
                <a:spcPts val="0"/>
              </a:spcBef>
              <a:spcAft>
                <a:spcPts val="0"/>
              </a:spcAft>
              <a:buClrTx/>
              <a:buSzTx/>
              <a:buFontTx/>
              <a:buNone/>
              <a:tabLst/>
              <a:defRPr/>
            </a:pPr>
            <a:r>
              <a:rPr kumimoji="0" lang="ru-RU" sz="1200" b="1" i="0" u="none" strike="noStrike" kern="1200" cap="none" spc="0" normalizeH="0" baseline="0" noProof="0" dirty="0">
                <a:ln>
                  <a:noFill/>
                </a:ln>
                <a:solidFill>
                  <a:schemeClr val="bg1"/>
                </a:solidFill>
                <a:effectLst/>
                <a:uLnTx/>
                <a:uFillTx/>
                <a:latin typeface="Arial"/>
                <a:ea typeface="+mn-ea"/>
                <a:cs typeface="Arial" panose="020B0604020202020204" pitchFamily="34" charset="0"/>
              </a:rPr>
              <a:t>БЫЛО</a:t>
            </a:r>
          </a:p>
        </p:txBody>
      </p:sp>
      <p:sp>
        <p:nvSpPr>
          <p:cNvPr id="30" name="Прямоугольник 29"/>
          <p:cNvSpPr/>
          <p:nvPr/>
        </p:nvSpPr>
        <p:spPr>
          <a:xfrm>
            <a:off x="4528028" y="919760"/>
            <a:ext cx="1872772" cy="306467"/>
          </a:xfrm>
          <a:prstGeom prst="roundRect">
            <a:avLst/>
          </a:prstGeom>
          <a:noFill/>
          <a:ln w="28575">
            <a:noFill/>
          </a:ln>
        </p:spPr>
        <p:txBody>
          <a:bodyPr wrap="square">
            <a:spAutoFit/>
          </a:bodyPr>
          <a:lstStyle/>
          <a:p>
            <a:pPr marL="0" marR="0" lvl="0" indent="0" algn="l" defTabSz="349261" rtl="0" eaLnBrk="1" fontAlgn="auto" latinLnBrk="0" hangingPunct="1">
              <a:lnSpc>
                <a:spcPct val="100000"/>
              </a:lnSpc>
              <a:spcBef>
                <a:spcPts val="0"/>
              </a:spcBef>
              <a:spcAft>
                <a:spcPts val="0"/>
              </a:spcAft>
              <a:buClrTx/>
              <a:buSzTx/>
              <a:buFontTx/>
              <a:buNone/>
              <a:tabLst/>
              <a:defRPr/>
            </a:pPr>
            <a:r>
              <a:rPr lang="ru-RU" sz="1200" b="1" dirty="0">
                <a:solidFill>
                  <a:schemeClr val="bg1"/>
                </a:solidFill>
                <a:latin typeface="Arial"/>
                <a:cs typeface="Arial" panose="020B0604020202020204" pitchFamily="34" charset="0"/>
              </a:rPr>
              <a:t>СТАЛО</a:t>
            </a:r>
            <a:endParaRPr kumimoji="0" lang="ru-RU" sz="1200" b="1" i="0" u="none" strike="noStrike" kern="1200" cap="none" spc="0" normalizeH="0" baseline="0" noProof="0" dirty="0">
              <a:ln>
                <a:noFill/>
              </a:ln>
              <a:solidFill>
                <a:schemeClr val="bg1"/>
              </a:solidFill>
              <a:effectLst/>
              <a:uLnTx/>
              <a:uFillTx/>
              <a:latin typeface="Arial"/>
              <a:ea typeface="+mn-ea"/>
              <a:cs typeface="Arial" panose="020B0604020202020204" pitchFamily="34" charset="0"/>
            </a:endParaRPr>
          </a:p>
        </p:txBody>
      </p:sp>
      <p:sp>
        <p:nvSpPr>
          <p:cNvPr id="59" name="Прямоугольник 29">
            <a:extLst>
              <a:ext uri="{FF2B5EF4-FFF2-40B4-BE49-F238E27FC236}">
                <a16:creationId xmlns="" xmlns:a16="http://schemas.microsoft.com/office/drawing/2014/main" id="{C30E7A41-5720-E9B3-7C76-4BE41AE2B33C}"/>
              </a:ext>
            </a:extLst>
          </p:cNvPr>
          <p:cNvSpPr/>
          <p:nvPr/>
        </p:nvSpPr>
        <p:spPr>
          <a:xfrm>
            <a:off x="7318107" y="839702"/>
            <a:ext cx="1732642" cy="476726"/>
          </a:xfrm>
          <a:prstGeom prst="roundRect">
            <a:avLst/>
          </a:prstGeom>
          <a:noFill/>
          <a:ln w="28575">
            <a:noFill/>
          </a:ln>
        </p:spPr>
        <p:txBody>
          <a:bodyPr wrap="square">
            <a:spAutoFit/>
          </a:bodyPr>
          <a:lstStyle/>
          <a:p>
            <a:pPr marL="0" marR="0" lvl="0" indent="0" algn="l" defTabSz="349261" rtl="0" eaLnBrk="1" fontAlgn="auto" latinLnBrk="0" hangingPunct="1">
              <a:lnSpc>
                <a:spcPct val="100000"/>
              </a:lnSpc>
              <a:spcBef>
                <a:spcPts val="0"/>
              </a:spcBef>
              <a:spcAft>
                <a:spcPts val="0"/>
              </a:spcAft>
              <a:buClrTx/>
              <a:buSzTx/>
              <a:buFontTx/>
              <a:buNone/>
              <a:tabLst/>
              <a:defRPr/>
            </a:pPr>
            <a:r>
              <a:rPr kumimoji="0" lang="ru-RU" sz="1100" b="1" i="0" u="none" strike="noStrike" kern="1200" cap="none" spc="0" normalizeH="0" baseline="0" noProof="0" dirty="0">
                <a:ln>
                  <a:noFill/>
                </a:ln>
                <a:solidFill>
                  <a:schemeClr val="bg1"/>
                </a:solidFill>
                <a:effectLst/>
                <a:uLnTx/>
                <a:uFillTx/>
                <a:latin typeface="Arial"/>
                <a:ea typeface="+mn-ea"/>
                <a:cs typeface="Arial" panose="020B0604020202020204" pitchFamily="34" charset="0"/>
              </a:rPr>
              <a:t>СОЦИАЛЬНО-ЗНАЧИМЫЙ ЭФФЕКТ</a:t>
            </a:r>
          </a:p>
        </p:txBody>
      </p:sp>
      <p:pic>
        <p:nvPicPr>
          <p:cNvPr id="81" name="Graphic 285">
            <a:extLst>
              <a:ext uri="{FF2B5EF4-FFF2-40B4-BE49-F238E27FC236}">
                <a16:creationId xmlns="" xmlns:a16="http://schemas.microsoft.com/office/drawing/2014/main" id="{3C0CAB6F-6988-D781-FA46-2A2DC167416F}"/>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1163106" y="863280"/>
            <a:ext cx="348116" cy="348116"/>
          </a:xfrm>
          <a:prstGeom prst="rect">
            <a:avLst/>
          </a:prstGeom>
          <a:effectLst>
            <a:outerShdw blurRad="50800" dist="38100" dir="2700000" algn="tl" rotWithShape="0">
              <a:prstClr val="black">
                <a:alpha val="7000"/>
              </a:prstClr>
            </a:outerShdw>
          </a:effectLst>
        </p:spPr>
      </p:pic>
      <p:pic>
        <p:nvPicPr>
          <p:cNvPr id="82" name="Graphic 381">
            <a:extLst>
              <a:ext uri="{FF2B5EF4-FFF2-40B4-BE49-F238E27FC236}">
                <a16:creationId xmlns="" xmlns:a16="http://schemas.microsoft.com/office/drawing/2014/main" id="{EC9DFA82-EE2C-4CE7-C47F-25DAB94C36F3}"/>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4146798" y="874691"/>
            <a:ext cx="320022" cy="363414"/>
          </a:xfrm>
          <a:prstGeom prst="rect">
            <a:avLst/>
          </a:prstGeom>
          <a:effectLst>
            <a:outerShdw blurRad="50800" dist="38100" dir="2700000" algn="tl" rotWithShape="0">
              <a:prstClr val="black">
                <a:alpha val="7000"/>
              </a:prstClr>
            </a:outerShdw>
          </a:effectLst>
        </p:spPr>
      </p:pic>
      <p:pic>
        <p:nvPicPr>
          <p:cNvPr id="83" name="Graphic 377">
            <a:extLst>
              <a:ext uri="{FF2B5EF4-FFF2-40B4-BE49-F238E27FC236}">
                <a16:creationId xmlns="" xmlns:a16="http://schemas.microsoft.com/office/drawing/2014/main" id="{C303A3F4-27B0-F8A3-851F-D616AF1224E9}"/>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6953385" y="851523"/>
            <a:ext cx="416319" cy="409750"/>
          </a:xfrm>
          <a:prstGeom prst="rect">
            <a:avLst/>
          </a:prstGeom>
          <a:effectLst>
            <a:outerShdw blurRad="50800" dist="38100" dir="2700000" algn="tl" rotWithShape="0">
              <a:prstClr val="black">
                <a:alpha val="7000"/>
              </a:prstClr>
            </a:outerShdw>
          </a:effectLst>
        </p:spPr>
      </p:pic>
      <p:graphicFrame>
        <p:nvGraphicFramePr>
          <p:cNvPr id="5" name="Таблица 4"/>
          <p:cNvGraphicFramePr>
            <a:graphicFrameLocks noGrp="1"/>
          </p:cNvGraphicFramePr>
          <p:nvPr>
            <p:extLst>
              <p:ext uri="{D42A27DB-BD31-4B8C-83A1-F6EECF244321}">
                <p14:modId xmlns:p14="http://schemas.microsoft.com/office/powerpoint/2010/main" val="3100683617"/>
              </p:ext>
            </p:extLst>
          </p:nvPr>
        </p:nvGraphicFramePr>
        <p:xfrm>
          <a:off x="106796" y="1377489"/>
          <a:ext cx="8983584" cy="3520440"/>
        </p:xfrm>
        <a:graphic>
          <a:graphicData uri="http://schemas.openxmlformats.org/drawingml/2006/table">
            <a:tbl>
              <a:tblPr firstRow="1" bandRow="1">
                <a:tableStyleId>{2D5ABB26-0587-4C30-8999-92F81FD0307C}</a:tableStyleId>
              </a:tblPr>
              <a:tblGrid>
                <a:gridCol w="364432">
                  <a:extLst>
                    <a:ext uri="{9D8B030D-6E8A-4147-A177-3AD203B41FA5}">
                      <a16:colId xmlns="" xmlns:a16="http://schemas.microsoft.com/office/drawing/2014/main" val="2994255182"/>
                    </a:ext>
                  </a:extLst>
                </a:gridCol>
                <a:gridCol w="2323178">
                  <a:extLst>
                    <a:ext uri="{9D8B030D-6E8A-4147-A177-3AD203B41FA5}">
                      <a16:colId xmlns="" xmlns:a16="http://schemas.microsoft.com/office/drawing/2014/main" val="620969615"/>
                    </a:ext>
                  </a:extLst>
                </a:gridCol>
                <a:gridCol w="4016415">
                  <a:extLst>
                    <a:ext uri="{9D8B030D-6E8A-4147-A177-3AD203B41FA5}">
                      <a16:colId xmlns="" xmlns:a16="http://schemas.microsoft.com/office/drawing/2014/main" val="1396959813"/>
                    </a:ext>
                  </a:extLst>
                </a:gridCol>
                <a:gridCol w="2279559">
                  <a:extLst>
                    <a:ext uri="{9D8B030D-6E8A-4147-A177-3AD203B41FA5}">
                      <a16:colId xmlns="" xmlns:a16="http://schemas.microsoft.com/office/drawing/2014/main" val="261090574"/>
                    </a:ext>
                  </a:extLst>
                </a:gridCol>
              </a:tblGrid>
              <a:tr h="919698">
                <a:tc>
                  <a:txBody>
                    <a:bodyPr/>
                    <a:lstStyle/>
                    <a:p>
                      <a:pPr marL="0" indent="0" algn="ctr">
                        <a:lnSpc>
                          <a:spcPts val="900"/>
                        </a:lnSpc>
                      </a:pPr>
                      <a:r>
                        <a:rPr lang="ru-RU" sz="1000" dirty="0" smtClean="0">
                          <a:latin typeface="+mn-lt"/>
                        </a:rPr>
                        <a:t>13</a:t>
                      </a:r>
                      <a:endParaRPr lang="ru-RU" sz="100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685800" rtl="0" eaLnBrk="1" fontAlgn="auto" latinLnBrk="0" hangingPunct="1">
                        <a:lnSpc>
                          <a:spcPts val="900"/>
                        </a:lnSpc>
                        <a:spcBef>
                          <a:spcPts val="0"/>
                        </a:spcBef>
                        <a:spcAft>
                          <a:spcPts val="0"/>
                        </a:spcAft>
                        <a:buClrTx/>
                        <a:buSzTx/>
                        <a:buFontTx/>
                        <a:buNone/>
                        <a:tabLst/>
                        <a:defRPr/>
                      </a:pPr>
                      <a:endParaRPr lang="ru-RU" sz="1000" kern="1200" dirty="0">
                        <a:solidFill>
                          <a:schemeClr val="tx1"/>
                        </a:solidFill>
                        <a:latin typeface="+mn-lt"/>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685800" rtl="0" eaLnBrk="1" fontAlgn="auto" latinLnBrk="0" hangingPunct="1">
                        <a:lnSpc>
                          <a:spcPts val="900"/>
                        </a:lnSpc>
                        <a:spcBef>
                          <a:spcPts val="0"/>
                        </a:spcBef>
                        <a:spcAft>
                          <a:spcPts val="0"/>
                        </a:spcAft>
                        <a:buClrTx/>
                        <a:buSzTx/>
                        <a:buFontTx/>
                        <a:buChar char="-"/>
                        <a:tabLst/>
                        <a:defRPr/>
                      </a:pPr>
                      <a:r>
                        <a:rPr lang="ru-RU" sz="1000" kern="1200" dirty="0">
                          <a:solidFill>
                            <a:schemeClr val="tx1"/>
                          </a:solidFill>
                          <a:latin typeface="+mn-lt"/>
                          <a:ea typeface="+mn-ea"/>
                          <a:cs typeface="Times New Roman" panose="02020603050405020304" pitchFamily="18" charset="0"/>
                        </a:rPr>
                        <a:t> Если принято решение о предварительном согласовании предоставления земельного участка, подача заявления о предоставлении земельного участка, находящегося в государственной или муниципальной собственности, а также документов, предусмотренных настоящей статьей, не требуется. Предоставление земельного участка, находящегося в государственной или муниципальной собственности, образованного на основании указанного решения, осуществляется </a:t>
                      </a:r>
                      <a:r>
                        <a:rPr lang="ru-RU" sz="1000" b="1" u="none" kern="1200" dirty="0">
                          <a:solidFill>
                            <a:schemeClr val="tx1"/>
                          </a:solidFill>
                          <a:latin typeface="+mn-lt"/>
                          <a:ea typeface="+mn-ea"/>
                          <a:cs typeface="Times New Roman" panose="02020603050405020304" pitchFamily="18" charset="0"/>
                        </a:rPr>
                        <a:t>после его постановки на государственный кадастровый учет и не позднее двадцати рабочих дней со дня представления заявителем в уполномоченный орган исполнительной власти или орган местного самоуправления технического плана жилого дома, расположенного на таком земельном участке</a:t>
                      </a:r>
                      <a:r>
                        <a:rPr lang="ru-RU" sz="1000" u="none" kern="1200" dirty="0">
                          <a:solidFill>
                            <a:schemeClr val="tx1"/>
                          </a:solidFill>
                          <a:latin typeface="+mn-lt"/>
                          <a:ea typeface="+mn-ea"/>
                          <a:cs typeface="Times New Roman" panose="02020603050405020304" pitchFamily="18" charset="0"/>
                        </a:rPr>
                        <a:t> </a:t>
                      </a:r>
                      <a:r>
                        <a:rPr lang="ru-RU" sz="1000" kern="1200" dirty="0">
                          <a:solidFill>
                            <a:schemeClr val="tx1"/>
                          </a:solidFill>
                          <a:latin typeface="+mn-lt"/>
                          <a:ea typeface="+mn-ea"/>
                          <a:cs typeface="Times New Roman" panose="02020603050405020304" pitchFamily="18" charset="0"/>
                        </a:rPr>
                        <a:t>(за исключением случая, если на момент осуществления государственного кадастрового учета земельного участка в отношении жилого дома осуществлен государственный кадастровый учет жилого дома).</a:t>
                      </a:r>
                    </a:p>
                    <a:p>
                      <a:pPr marL="0" marR="0" lvl="0" indent="0" algn="ctr" defTabSz="685800" rtl="0" eaLnBrk="1" fontAlgn="auto" latinLnBrk="0" hangingPunct="1">
                        <a:lnSpc>
                          <a:spcPts val="900"/>
                        </a:lnSpc>
                        <a:spcBef>
                          <a:spcPts val="0"/>
                        </a:spcBef>
                        <a:spcAft>
                          <a:spcPts val="0"/>
                        </a:spcAft>
                        <a:buClrTx/>
                        <a:buSzTx/>
                        <a:buFontTx/>
                        <a:buChar char="-"/>
                        <a:tabLst/>
                        <a:defRPr/>
                      </a:pPr>
                      <a:r>
                        <a:rPr lang="ru-RU" sz="1000" kern="1200" dirty="0">
                          <a:solidFill>
                            <a:schemeClr val="tx1"/>
                          </a:solidFill>
                          <a:latin typeface="+mn-lt"/>
                          <a:ea typeface="+mn-ea"/>
                          <a:cs typeface="Times New Roman" panose="02020603050405020304" pitchFamily="18" charset="0"/>
                        </a:rPr>
                        <a:t> ГРП собственности на земельный участок, на котором расположен жилой дом, возведенный до 14 мая 1998 года, и который предоставлен в соответствии с Федеральным законом от 25 октября 2001 года № 137-ФЗ «О введении в действие Земельного кодекса Российской Федерации» гражданину в собственность бесплатно, осуществляется одновременно с ГКУ такого жилого дома (в случае, если ранее его государственный кадастровый учет не был осуществлен) и ГРП собственности данного гражданина на такой жилой дом, которые осуществляются по заявлению органа государственной власти или органа местного самоуправления, предоставивших данному гражданину указанный земельный участок.</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685800" rtl="0" eaLnBrk="1" fontAlgn="auto" latinLnBrk="0" hangingPunct="1">
                        <a:lnSpc>
                          <a:spcPts val="900"/>
                        </a:lnSpc>
                        <a:spcBef>
                          <a:spcPts val="0"/>
                        </a:spcBef>
                        <a:spcAft>
                          <a:spcPts val="0"/>
                        </a:spcAft>
                        <a:buClrTx/>
                        <a:buSzTx/>
                        <a:buFontTx/>
                        <a:buNone/>
                        <a:tabLst/>
                        <a:defRPr/>
                      </a:pPr>
                      <a:endParaRPr lang="ru-RU" sz="1000" kern="1200" dirty="0">
                        <a:solidFill>
                          <a:schemeClr val="tx1"/>
                        </a:solidFill>
                        <a:latin typeface="+mn-lt"/>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31369511"/>
                  </a:ext>
                </a:extLst>
              </a:tr>
            </a:tbl>
          </a:graphicData>
        </a:graphic>
      </p:graphicFrame>
    </p:spTree>
    <p:extLst>
      <p:ext uri="{BB962C8B-B14F-4D97-AF65-F5344CB8AC3E}">
        <p14:creationId xmlns:p14="http://schemas.microsoft.com/office/powerpoint/2010/main" val="36974668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39F09F66-1085-4855-8DC5-F9637EFDA1FB}"/>
              </a:ext>
            </a:extLst>
          </p:cNvPr>
          <p:cNvSpPr>
            <a:spLocks noGrp="1"/>
          </p:cNvSpPr>
          <p:nvPr>
            <p:ph type="title"/>
          </p:nvPr>
        </p:nvSpPr>
        <p:spPr>
          <a:xfrm>
            <a:off x="533441" y="22861"/>
            <a:ext cx="8517309" cy="619124"/>
          </a:xfrm>
        </p:spPr>
        <p:txBody>
          <a:bodyPr>
            <a:noAutofit/>
          </a:bodyPr>
          <a:lstStyle/>
          <a:p>
            <a:pPr algn="ctr"/>
            <a:r>
              <a:rPr lang="ru-RU" dirty="0"/>
              <a:t>Изменения в законодательстве Российской Федерации о регистрации </a:t>
            </a:r>
            <a:br>
              <a:rPr lang="ru-RU" dirty="0"/>
            </a:br>
            <a:r>
              <a:rPr lang="ru-RU" dirty="0"/>
              <a:t>недвижимости по итогам 2022 г.</a:t>
            </a:r>
          </a:p>
        </p:txBody>
      </p:sp>
      <p:sp>
        <p:nvSpPr>
          <p:cNvPr id="40" name="Slide Number Placeholder 6">
            <a:extLst>
              <a:ext uri="{FF2B5EF4-FFF2-40B4-BE49-F238E27FC236}">
                <a16:creationId xmlns="" xmlns:a16="http://schemas.microsoft.com/office/drawing/2014/main" id="{49AA9F89-8FE7-453C-8FBE-FAF4AE20A961}"/>
              </a:ext>
            </a:extLst>
          </p:cNvPr>
          <p:cNvSpPr>
            <a:spLocks noGrp="1"/>
          </p:cNvSpPr>
          <p:nvPr>
            <p:ph type="sldNum" sz="quarter" idx="10"/>
          </p:nvPr>
        </p:nvSpPr>
        <p:spPr bwMode="auto">
          <a:xfrm>
            <a:off x="5998104" y="4778375"/>
            <a:ext cx="2743200" cy="365125"/>
          </a:xfrm>
        </p:spPr>
        <p:txBody>
          <a:bodyPr/>
          <a:lstStyle/>
          <a:p>
            <a:pPr marL="0" marR="0" lvl="0" indent="0" algn="r" defTabSz="349261" rtl="0" eaLnBrk="1" fontAlgn="auto" latinLnBrk="0" hangingPunct="1">
              <a:lnSpc>
                <a:spcPct val="100000"/>
              </a:lnSpc>
              <a:spcBef>
                <a:spcPts val="0"/>
              </a:spcBef>
              <a:spcAft>
                <a:spcPts val="0"/>
              </a:spcAft>
              <a:buClrTx/>
              <a:buSzTx/>
              <a:buFontTx/>
              <a:buNone/>
              <a:tabLst/>
              <a:defRPr/>
            </a:pPr>
            <a:fld id="{35ACA335-37F7-42C7-872A-92C3D7072F89}" type="slidenum">
              <a:rPr kumimoji="0" lang="ru-RU" sz="1050" b="1" i="0" u="none" strike="noStrike" kern="1200" cap="none" spc="0" normalizeH="0" baseline="0" noProof="0" smtClean="0">
                <a:ln>
                  <a:noFill/>
                </a:ln>
                <a:solidFill>
                  <a:srgbClr val="FFFFFF"/>
                </a:solidFill>
                <a:effectLst/>
                <a:uLnTx/>
                <a:uFillTx/>
                <a:latin typeface="Arial"/>
                <a:ea typeface="+mn-ea"/>
                <a:cs typeface="+mn-cs"/>
              </a:rPr>
              <a:pPr marL="0" marR="0" lvl="0" indent="0" algn="r" defTabSz="349261" rtl="0" eaLnBrk="1" fontAlgn="auto" latinLnBrk="0" hangingPunct="1">
                <a:lnSpc>
                  <a:spcPct val="100000"/>
                </a:lnSpc>
                <a:spcBef>
                  <a:spcPts val="0"/>
                </a:spcBef>
                <a:spcAft>
                  <a:spcPts val="0"/>
                </a:spcAft>
                <a:buClrTx/>
                <a:buSzTx/>
                <a:buFontTx/>
                <a:buNone/>
                <a:tabLst/>
                <a:defRPr/>
              </a:pPr>
              <a:t>22</a:t>
            </a:fld>
            <a:endParaRPr kumimoji="0" lang="ru-RU" sz="1050" b="1" i="0" u="none" strike="noStrike" kern="1200" cap="none" spc="0" normalizeH="0" baseline="0" noProof="0" dirty="0">
              <a:ln>
                <a:noFill/>
              </a:ln>
              <a:solidFill>
                <a:srgbClr val="FFFFFF"/>
              </a:solidFill>
              <a:effectLst/>
              <a:uLnTx/>
              <a:uFillTx/>
              <a:latin typeface="Arial"/>
              <a:ea typeface="+mn-ea"/>
              <a:cs typeface="+mn-cs"/>
            </a:endParaRPr>
          </a:p>
        </p:txBody>
      </p:sp>
      <p:sp>
        <p:nvSpPr>
          <p:cNvPr id="2" name="Скругленный прямоугольник 1">
            <a:extLst>
              <a:ext uri="{FF2B5EF4-FFF2-40B4-BE49-F238E27FC236}">
                <a16:creationId xmlns="" xmlns:a16="http://schemas.microsoft.com/office/drawing/2014/main" id="{8EE32405-F3A9-4E48-BFCD-1D38B0919076}"/>
              </a:ext>
            </a:extLst>
          </p:cNvPr>
          <p:cNvSpPr/>
          <p:nvPr/>
        </p:nvSpPr>
        <p:spPr>
          <a:xfrm>
            <a:off x="891252" y="809319"/>
            <a:ext cx="1678328" cy="514209"/>
          </a:xfrm>
          <a:prstGeom prst="roundRect">
            <a:avLst/>
          </a:prstGeom>
          <a:solidFill>
            <a:srgbClr val="1890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5" name="Скругленный прямоугольник 74">
            <a:extLst>
              <a:ext uri="{FF2B5EF4-FFF2-40B4-BE49-F238E27FC236}">
                <a16:creationId xmlns="" xmlns:a16="http://schemas.microsoft.com/office/drawing/2014/main" id="{C62CC7CE-93ED-2CA2-4A69-B2023875A0C1}"/>
              </a:ext>
            </a:extLst>
          </p:cNvPr>
          <p:cNvSpPr/>
          <p:nvPr/>
        </p:nvSpPr>
        <p:spPr>
          <a:xfrm>
            <a:off x="3900670" y="809319"/>
            <a:ext cx="2097434" cy="514209"/>
          </a:xfrm>
          <a:prstGeom prst="roundRect">
            <a:avLst/>
          </a:prstGeom>
          <a:solidFill>
            <a:srgbClr val="1890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9" name="Скругленный прямоугольник 78">
            <a:extLst>
              <a:ext uri="{FF2B5EF4-FFF2-40B4-BE49-F238E27FC236}">
                <a16:creationId xmlns="" xmlns:a16="http://schemas.microsoft.com/office/drawing/2014/main" id="{410033BD-75B3-11A7-E662-601CFB608AAA}"/>
              </a:ext>
            </a:extLst>
          </p:cNvPr>
          <p:cNvSpPr/>
          <p:nvPr/>
        </p:nvSpPr>
        <p:spPr>
          <a:xfrm>
            <a:off x="6953384" y="815888"/>
            <a:ext cx="2136995" cy="514209"/>
          </a:xfrm>
          <a:prstGeom prst="roundRect">
            <a:avLst/>
          </a:prstGeom>
          <a:solidFill>
            <a:srgbClr val="1890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p:nvSpPr>
        <p:spPr>
          <a:xfrm>
            <a:off x="1572419" y="919760"/>
            <a:ext cx="895358" cy="306467"/>
          </a:xfrm>
          <a:prstGeom prst="roundRect">
            <a:avLst/>
          </a:prstGeom>
          <a:noFill/>
          <a:ln w="28575">
            <a:noFill/>
          </a:ln>
        </p:spPr>
        <p:txBody>
          <a:bodyPr wrap="square">
            <a:spAutoFit/>
          </a:bodyPr>
          <a:lstStyle/>
          <a:p>
            <a:pPr marL="0" marR="0" lvl="0" indent="0" algn="l" defTabSz="349261" rtl="0" eaLnBrk="1" fontAlgn="auto" latinLnBrk="0" hangingPunct="1">
              <a:lnSpc>
                <a:spcPct val="100000"/>
              </a:lnSpc>
              <a:spcBef>
                <a:spcPts val="0"/>
              </a:spcBef>
              <a:spcAft>
                <a:spcPts val="0"/>
              </a:spcAft>
              <a:buClrTx/>
              <a:buSzTx/>
              <a:buFontTx/>
              <a:buNone/>
              <a:tabLst/>
              <a:defRPr/>
            </a:pPr>
            <a:r>
              <a:rPr kumimoji="0" lang="ru-RU" sz="1200" b="1" i="0" u="none" strike="noStrike" kern="1200" cap="none" spc="0" normalizeH="0" baseline="0" noProof="0" dirty="0">
                <a:ln>
                  <a:noFill/>
                </a:ln>
                <a:solidFill>
                  <a:schemeClr val="bg1"/>
                </a:solidFill>
                <a:effectLst/>
                <a:uLnTx/>
                <a:uFillTx/>
                <a:latin typeface="Arial"/>
                <a:ea typeface="+mn-ea"/>
                <a:cs typeface="Arial" panose="020B0604020202020204" pitchFamily="34" charset="0"/>
              </a:rPr>
              <a:t>БЫЛО</a:t>
            </a:r>
          </a:p>
        </p:txBody>
      </p:sp>
      <p:sp>
        <p:nvSpPr>
          <p:cNvPr id="30" name="Прямоугольник 29"/>
          <p:cNvSpPr/>
          <p:nvPr/>
        </p:nvSpPr>
        <p:spPr>
          <a:xfrm>
            <a:off x="4528028" y="919760"/>
            <a:ext cx="1470076" cy="306467"/>
          </a:xfrm>
          <a:prstGeom prst="roundRect">
            <a:avLst/>
          </a:prstGeom>
          <a:noFill/>
          <a:ln w="28575">
            <a:noFill/>
          </a:ln>
        </p:spPr>
        <p:txBody>
          <a:bodyPr wrap="square">
            <a:spAutoFit/>
          </a:bodyPr>
          <a:lstStyle/>
          <a:p>
            <a:pPr marL="0" marR="0" lvl="0" indent="0" algn="l" defTabSz="349261" rtl="0" eaLnBrk="1" fontAlgn="auto" latinLnBrk="0" hangingPunct="1">
              <a:lnSpc>
                <a:spcPct val="100000"/>
              </a:lnSpc>
              <a:spcBef>
                <a:spcPts val="0"/>
              </a:spcBef>
              <a:spcAft>
                <a:spcPts val="0"/>
              </a:spcAft>
              <a:buClrTx/>
              <a:buSzTx/>
              <a:buFontTx/>
              <a:buNone/>
              <a:tabLst/>
              <a:defRPr/>
            </a:pPr>
            <a:r>
              <a:rPr kumimoji="0" lang="ru-RU" sz="1200" b="1" i="0" u="none" strike="noStrike" kern="1200" cap="none" spc="0" normalizeH="0" baseline="0" noProof="0" dirty="0">
                <a:ln>
                  <a:noFill/>
                </a:ln>
                <a:solidFill>
                  <a:schemeClr val="bg1"/>
                </a:solidFill>
                <a:effectLst/>
                <a:uLnTx/>
                <a:uFillTx/>
                <a:latin typeface="Arial"/>
                <a:ea typeface="Times New Roman" panose="02020603050405020304" pitchFamily="18" charset="0"/>
                <a:cs typeface="Arial" panose="020B0604020202020204" pitchFamily="34" charset="0"/>
              </a:rPr>
              <a:t>СТАЛО</a:t>
            </a:r>
            <a:endParaRPr kumimoji="0" lang="ru-RU" sz="1200" b="1" i="0" u="none" strike="noStrike" kern="1200" cap="none" spc="0" normalizeH="0" baseline="0" noProof="0" dirty="0">
              <a:ln>
                <a:noFill/>
              </a:ln>
              <a:solidFill>
                <a:schemeClr val="bg1"/>
              </a:solidFill>
              <a:effectLst/>
              <a:uLnTx/>
              <a:uFillTx/>
              <a:latin typeface="Arial"/>
              <a:ea typeface="+mn-ea"/>
              <a:cs typeface="Arial" panose="020B0604020202020204" pitchFamily="34" charset="0"/>
            </a:endParaRPr>
          </a:p>
        </p:txBody>
      </p:sp>
      <p:sp>
        <p:nvSpPr>
          <p:cNvPr id="59" name="Прямоугольник 29">
            <a:extLst>
              <a:ext uri="{FF2B5EF4-FFF2-40B4-BE49-F238E27FC236}">
                <a16:creationId xmlns="" xmlns:a16="http://schemas.microsoft.com/office/drawing/2014/main" id="{C30E7A41-5720-E9B3-7C76-4BE41AE2B33C}"/>
              </a:ext>
            </a:extLst>
          </p:cNvPr>
          <p:cNvSpPr/>
          <p:nvPr/>
        </p:nvSpPr>
        <p:spPr>
          <a:xfrm>
            <a:off x="7411358" y="840793"/>
            <a:ext cx="1732642" cy="476726"/>
          </a:xfrm>
          <a:prstGeom prst="roundRect">
            <a:avLst/>
          </a:prstGeom>
          <a:noFill/>
          <a:ln w="28575">
            <a:noFill/>
          </a:ln>
        </p:spPr>
        <p:txBody>
          <a:bodyPr wrap="square">
            <a:spAutoFit/>
          </a:bodyPr>
          <a:lstStyle/>
          <a:p>
            <a:pPr marL="0" marR="0" lvl="0" indent="0" algn="l" defTabSz="349261" rtl="0" eaLnBrk="1" fontAlgn="auto" latinLnBrk="0" hangingPunct="1">
              <a:lnSpc>
                <a:spcPct val="100000"/>
              </a:lnSpc>
              <a:spcBef>
                <a:spcPts val="0"/>
              </a:spcBef>
              <a:spcAft>
                <a:spcPts val="0"/>
              </a:spcAft>
              <a:buClrTx/>
              <a:buSzTx/>
              <a:buFontTx/>
              <a:buNone/>
              <a:tabLst/>
              <a:defRPr/>
            </a:pPr>
            <a:r>
              <a:rPr kumimoji="0" lang="ru-RU" sz="1100" b="1" i="0" u="none" strike="noStrike" kern="1200" cap="none" spc="0" normalizeH="0" baseline="0" noProof="0" dirty="0">
                <a:ln>
                  <a:noFill/>
                </a:ln>
                <a:solidFill>
                  <a:schemeClr val="bg1"/>
                </a:solidFill>
                <a:effectLst/>
                <a:uLnTx/>
                <a:uFillTx/>
                <a:latin typeface="Arial"/>
                <a:ea typeface="+mn-ea"/>
                <a:cs typeface="Arial" panose="020B0604020202020204" pitchFamily="34" charset="0"/>
              </a:rPr>
              <a:t>СОЦИАЛЬНО-ЗНАЧИМЫЙ ЭФФЕКТ</a:t>
            </a:r>
          </a:p>
        </p:txBody>
      </p:sp>
      <p:pic>
        <p:nvPicPr>
          <p:cNvPr id="81" name="Graphic 285">
            <a:extLst>
              <a:ext uri="{FF2B5EF4-FFF2-40B4-BE49-F238E27FC236}">
                <a16:creationId xmlns="" xmlns:a16="http://schemas.microsoft.com/office/drawing/2014/main" id="{3C0CAB6F-6988-D781-FA46-2A2DC167416F}"/>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1163106" y="863280"/>
            <a:ext cx="348116" cy="348116"/>
          </a:xfrm>
          <a:prstGeom prst="rect">
            <a:avLst/>
          </a:prstGeom>
          <a:effectLst>
            <a:outerShdw blurRad="50800" dist="38100" dir="2700000" algn="tl" rotWithShape="0">
              <a:prstClr val="black">
                <a:alpha val="7000"/>
              </a:prstClr>
            </a:outerShdw>
          </a:effectLst>
        </p:spPr>
      </p:pic>
      <p:pic>
        <p:nvPicPr>
          <p:cNvPr id="82" name="Graphic 381">
            <a:extLst>
              <a:ext uri="{FF2B5EF4-FFF2-40B4-BE49-F238E27FC236}">
                <a16:creationId xmlns="" xmlns:a16="http://schemas.microsoft.com/office/drawing/2014/main" id="{EC9DFA82-EE2C-4CE7-C47F-25DAB94C36F3}"/>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4146798" y="874691"/>
            <a:ext cx="320022" cy="363414"/>
          </a:xfrm>
          <a:prstGeom prst="rect">
            <a:avLst/>
          </a:prstGeom>
          <a:effectLst>
            <a:outerShdw blurRad="50800" dist="38100" dir="2700000" algn="tl" rotWithShape="0">
              <a:prstClr val="black">
                <a:alpha val="7000"/>
              </a:prstClr>
            </a:outerShdw>
          </a:effectLst>
        </p:spPr>
      </p:pic>
      <p:pic>
        <p:nvPicPr>
          <p:cNvPr id="83" name="Graphic 377">
            <a:extLst>
              <a:ext uri="{FF2B5EF4-FFF2-40B4-BE49-F238E27FC236}">
                <a16:creationId xmlns="" xmlns:a16="http://schemas.microsoft.com/office/drawing/2014/main" id="{C303A3F4-27B0-F8A3-851F-D616AF1224E9}"/>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6995039" y="851523"/>
            <a:ext cx="416319" cy="409750"/>
          </a:xfrm>
          <a:prstGeom prst="rect">
            <a:avLst/>
          </a:prstGeom>
          <a:effectLst>
            <a:outerShdw blurRad="50800" dist="38100" dir="2700000" algn="tl" rotWithShape="0">
              <a:prstClr val="black">
                <a:alpha val="7000"/>
              </a:prstClr>
            </a:outerShdw>
          </a:effectLst>
        </p:spPr>
      </p:pic>
      <p:graphicFrame>
        <p:nvGraphicFramePr>
          <p:cNvPr id="5" name="Таблица 4"/>
          <p:cNvGraphicFramePr>
            <a:graphicFrameLocks noGrp="1"/>
          </p:cNvGraphicFramePr>
          <p:nvPr>
            <p:extLst>
              <p:ext uri="{D42A27DB-BD31-4B8C-83A1-F6EECF244321}">
                <p14:modId xmlns:p14="http://schemas.microsoft.com/office/powerpoint/2010/main" val="58305743"/>
              </p:ext>
            </p:extLst>
          </p:nvPr>
        </p:nvGraphicFramePr>
        <p:xfrm>
          <a:off x="160416" y="1406628"/>
          <a:ext cx="8929962" cy="1587398"/>
        </p:xfrm>
        <a:graphic>
          <a:graphicData uri="http://schemas.openxmlformats.org/drawingml/2006/table">
            <a:tbl>
              <a:tblPr firstRow="1" bandRow="1">
                <a:tableStyleId>{2D5ABB26-0587-4C30-8999-92F81FD0307C}</a:tableStyleId>
              </a:tblPr>
              <a:tblGrid>
                <a:gridCol w="353165">
                  <a:extLst>
                    <a:ext uri="{9D8B030D-6E8A-4147-A177-3AD203B41FA5}">
                      <a16:colId xmlns="" xmlns:a16="http://schemas.microsoft.com/office/drawing/2014/main" val="2994255182"/>
                    </a:ext>
                  </a:extLst>
                </a:gridCol>
                <a:gridCol w="2206624">
                  <a:extLst>
                    <a:ext uri="{9D8B030D-6E8A-4147-A177-3AD203B41FA5}">
                      <a16:colId xmlns="" xmlns:a16="http://schemas.microsoft.com/office/drawing/2014/main" val="620969615"/>
                    </a:ext>
                  </a:extLst>
                </a:gridCol>
                <a:gridCol w="4116972">
                  <a:extLst>
                    <a:ext uri="{9D8B030D-6E8A-4147-A177-3AD203B41FA5}">
                      <a16:colId xmlns="" xmlns:a16="http://schemas.microsoft.com/office/drawing/2014/main" val="1396959813"/>
                    </a:ext>
                  </a:extLst>
                </a:gridCol>
                <a:gridCol w="2253201">
                  <a:extLst>
                    <a:ext uri="{9D8B030D-6E8A-4147-A177-3AD203B41FA5}">
                      <a16:colId xmlns="" xmlns:a16="http://schemas.microsoft.com/office/drawing/2014/main" val="261090574"/>
                    </a:ext>
                  </a:extLst>
                </a:gridCol>
              </a:tblGrid>
              <a:tr h="1587398">
                <a:tc>
                  <a:txBody>
                    <a:bodyPr/>
                    <a:lstStyle/>
                    <a:p>
                      <a:pPr algn="ctr">
                        <a:lnSpc>
                          <a:spcPts val="900"/>
                        </a:lnSpc>
                      </a:pPr>
                      <a:r>
                        <a:rPr lang="ru-RU" sz="1000" dirty="0" smtClean="0">
                          <a:latin typeface="+mn-lt"/>
                          <a:cs typeface="Times New Roman" panose="02020603050405020304" pitchFamily="18" charset="0"/>
                        </a:rPr>
                        <a:t>14</a:t>
                      </a:r>
                      <a:endParaRPr lang="ru-RU" sz="1000" dirty="0">
                        <a:latin typeface="+mn-lt"/>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685800" rtl="0" eaLnBrk="1" fontAlgn="auto" latinLnBrk="0" hangingPunct="1">
                        <a:lnSpc>
                          <a:spcPts val="900"/>
                        </a:lnSpc>
                        <a:spcBef>
                          <a:spcPts val="0"/>
                        </a:spcBef>
                        <a:spcAft>
                          <a:spcPts val="0"/>
                        </a:spcAft>
                        <a:buClrTx/>
                        <a:buSzTx/>
                        <a:buFontTx/>
                        <a:buNone/>
                        <a:tabLst/>
                        <a:defRPr/>
                      </a:pPr>
                      <a:r>
                        <a:rPr lang="ru-RU" sz="1000" kern="1200" dirty="0">
                          <a:solidFill>
                            <a:schemeClr val="tx1"/>
                          </a:solidFill>
                          <a:effectLst/>
                          <a:latin typeface="+mn-lt"/>
                          <a:ea typeface="+mn-ea"/>
                          <a:cs typeface="Times New Roman" panose="02020603050405020304" pitchFamily="18" charset="0"/>
                        </a:rPr>
                        <a:t>Образование земельных участков, занятых многоквартирными домами, осуществлялось исключительно посредством подготовки проекта межевания территории, которая является дорогостоящей и долгой процедурой.</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685800" rtl="0" eaLnBrk="1" fontAlgn="auto" latinLnBrk="0" hangingPunct="1">
                        <a:lnSpc>
                          <a:spcPts val="900"/>
                        </a:lnSpc>
                        <a:spcBef>
                          <a:spcPts val="0"/>
                        </a:spcBef>
                        <a:spcAft>
                          <a:spcPts val="0"/>
                        </a:spcAft>
                        <a:buClrTx/>
                        <a:buSzTx/>
                        <a:buFontTx/>
                        <a:buNone/>
                        <a:tabLst/>
                        <a:defRPr/>
                      </a:pPr>
                      <a:r>
                        <a:rPr lang="ru-RU" sz="1000" b="0" kern="1200" dirty="0">
                          <a:solidFill>
                            <a:schemeClr val="tx1"/>
                          </a:solidFill>
                          <a:effectLst/>
                          <a:latin typeface="+mn-lt"/>
                          <a:ea typeface="+mn-ea"/>
                          <a:cs typeface="Times New Roman" panose="02020603050405020304" pitchFamily="18" charset="0"/>
                        </a:rPr>
                        <a:t>Закреплена возможность образования земельных участков, занятых многоквартирными домами, не только путем подготовки проекта межевания территории, но и на основании схемы расположения земельного участка или земельных участков на кадастровом плане территории, подготовленной с соблюдением процедуры общественных обсуждений.</a:t>
                      </a:r>
                    </a:p>
                    <a:p>
                      <a:pPr marL="0" marR="0" lvl="0" indent="0" algn="ctr" defTabSz="685800" rtl="0" eaLnBrk="1" fontAlgn="auto" latinLnBrk="0" hangingPunct="1">
                        <a:lnSpc>
                          <a:spcPts val="900"/>
                        </a:lnSpc>
                        <a:spcBef>
                          <a:spcPts val="0"/>
                        </a:spcBef>
                        <a:spcAft>
                          <a:spcPts val="0"/>
                        </a:spcAft>
                        <a:buClrTx/>
                        <a:buSzTx/>
                        <a:buFontTx/>
                        <a:buNone/>
                        <a:tabLst/>
                        <a:defRPr/>
                      </a:pPr>
                      <a:endParaRPr lang="ru-RU" sz="1000" kern="1200" dirty="0">
                        <a:solidFill>
                          <a:schemeClr val="tx1"/>
                        </a:solidFill>
                        <a:latin typeface="+mn-lt"/>
                        <a:ea typeface="+mn-ea"/>
                        <a:cs typeface="Times New Roman" panose="02020603050405020304" pitchFamily="18" charset="0"/>
                      </a:endParaRPr>
                    </a:p>
                    <a:p>
                      <a:pPr marL="0" marR="0" lvl="0" indent="0" algn="ctr" defTabSz="685800" rtl="0" eaLnBrk="1" fontAlgn="auto" latinLnBrk="0" hangingPunct="1">
                        <a:lnSpc>
                          <a:spcPts val="900"/>
                        </a:lnSpc>
                        <a:spcBef>
                          <a:spcPts val="0"/>
                        </a:spcBef>
                        <a:spcAft>
                          <a:spcPts val="0"/>
                        </a:spcAft>
                        <a:buClrTx/>
                        <a:buSzTx/>
                        <a:buFontTx/>
                        <a:buNone/>
                        <a:tabLst/>
                        <a:defRPr/>
                      </a:pPr>
                      <a:r>
                        <a:rPr lang="ru-RU" sz="1000" kern="1200" dirty="0">
                          <a:solidFill>
                            <a:schemeClr val="tx1"/>
                          </a:solidFill>
                          <a:latin typeface="+mn-lt"/>
                          <a:ea typeface="+mn-ea"/>
                          <a:cs typeface="Times New Roman" panose="02020603050405020304" pitchFamily="18" charset="0"/>
                        </a:rPr>
                        <a:t>Федеральный закон от 30.12.2021 № 478-ФЗ </a:t>
                      </a:r>
                      <a:r>
                        <a:rPr lang="ru-RU" sz="1000" kern="1200" dirty="0" smtClean="0">
                          <a:solidFill>
                            <a:schemeClr val="tx1"/>
                          </a:solidFill>
                          <a:latin typeface="+mn-lt"/>
                          <a:ea typeface="+mn-ea"/>
                          <a:cs typeface="Times New Roman" panose="02020603050405020304" pitchFamily="18" charset="0"/>
                        </a:rPr>
                        <a:t>(вступил с</a:t>
                      </a:r>
                      <a:r>
                        <a:rPr lang="ru-RU" sz="1000" kern="1200" baseline="0" dirty="0" smtClean="0">
                          <a:solidFill>
                            <a:schemeClr val="tx1"/>
                          </a:solidFill>
                          <a:latin typeface="+mn-lt"/>
                          <a:ea typeface="+mn-ea"/>
                          <a:cs typeface="Times New Roman" panose="02020603050405020304" pitchFamily="18" charset="0"/>
                        </a:rPr>
                        <a:t> 01.07.2022)</a:t>
                      </a:r>
                      <a:endParaRPr lang="ru-RU" sz="1000" kern="1200" dirty="0">
                        <a:solidFill>
                          <a:schemeClr val="tx1"/>
                        </a:solidFill>
                        <a:latin typeface="+mn-lt"/>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685800" rtl="0" eaLnBrk="1" fontAlgn="auto" latinLnBrk="0" hangingPunct="1">
                        <a:lnSpc>
                          <a:spcPts val="900"/>
                        </a:lnSpc>
                        <a:spcBef>
                          <a:spcPts val="0"/>
                        </a:spcBef>
                        <a:spcAft>
                          <a:spcPts val="0"/>
                        </a:spcAft>
                        <a:buClrTx/>
                        <a:buSzTx/>
                        <a:buFontTx/>
                        <a:buNone/>
                        <a:tabLst/>
                        <a:defRPr/>
                      </a:pPr>
                      <a:r>
                        <a:rPr lang="ru-RU" sz="1000" b="0" kern="1200" dirty="0">
                          <a:solidFill>
                            <a:schemeClr val="tx1"/>
                          </a:solidFill>
                          <a:effectLst/>
                          <a:latin typeface="+mn-lt"/>
                          <a:ea typeface="+mn-ea"/>
                          <a:cs typeface="Times New Roman" panose="02020603050405020304" pitchFamily="18" charset="0"/>
                        </a:rPr>
                        <a:t>Наиболее простой и дешевый документ.</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904064234"/>
                  </a:ext>
                </a:extLst>
              </a:tr>
            </a:tbl>
          </a:graphicData>
        </a:graphic>
      </p:graphicFrame>
    </p:spTree>
    <p:extLst>
      <p:ext uri="{BB962C8B-B14F-4D97-AF65-F5344CB8AC3E}">
        <p14:creationId xmlns:p14="http://schemas.microsoft.com/office/powerpoint/2010/main" val="5365672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39F09F66-1085-4855-8DC5-F9637EFDA1FB}"/>
              </a:ext>
            </a:extLst>
          </p:cNvPr>
          <p:cNvSpPr>
            <a:spLocks noGrp="1"/>
          </p:cNvSpPr>
          <p:nvPr>
            <p:ph type="title"/>
          </p:nvPr>
        </p:nvSpPr>
        <p:spPr>
          <a:xfrm>
            <a:off x="533441" y="22861"/>
            <a:ext cx="8517309" cy="619124"/>
          </a:xfrm>
        </p:spPr>
        <p:txBody>
          <a:bodyPr>
            <a:noAutofit/>
          </a:bodyPr>
          <a:lstStyle/>
          <a:p>
            <a:pPr algn="ctr"/>
            <a:r>
              <a:rPr lang="ru-RU" dirty="0"/>
              <a:t>Изменения в законодательстве Российской Федерации о регистрации </a:t>
            </a:r>
            <a:br>
              <a:rPr lang="ru-RU" dirty="0"/>
            </a:br>
            <a:r>
              <a:rPr lang="ru-RU" dirty="0"/>
              <a:t>недвижимости по итогам 2022 г.</a:t>
            </a:r>
          </a:p>
        </p:txBody>
      </p:sp>
      <p:sp>
        <p:nvSpPr>
          <p:cNvPr id="40" name="Slide Number Placeholder 6">
            <a:extLst>
              <a:ext uri="{FF2B5EF4-FFF2-40B4-BE49-F238E27FC236}">
                <a16:creationId xmlns="" xmlns:a16="http://schemas.microsoft.com/office/drawing/2014/main" id="{49AA9F89-8FE7-453C-8FBE-FAF4AE20A961}"/>
              </a:ext>
            </a:extLst>
          </p:cNvPr>
          <p:cNvSpPr>
            <a:spLocks noGrp="1"/>
          </p:cNvSpPr>
          <p:nvPr>
            <p:ph type="sldNum" sz="quarter" idx="10"/>
          </p:nvPr>
        </p:nvSpPr>
        <p:spPr bwMode="auto">
          <a:xfrm>
            <a:off x="5998104" y="4778375"/>
            <a:ext cx="2743200" cy="365125"/>
          </a:xfrm>
        </p:spPr>
        <p:txBody>
          <a:bodyPr/>
          <a:lstStyle/>
          <a:p>
            <a:pPr marL="0" marR="0" lvl="0" indent="0" algn="r" defTabSz="349261" rtl="0" eaLnBrk="1" fontAlgn="auto" latinLnBrk="0" hangingPunct="1">
              <a:lnSpc>
                <a:spcPct val="100000"/>
              </a:lnSpc>
              <a:spcBef>
                <a:spcPts val="0"/>
              </a:spcBef>
              <a:spcAft>
                <a:spcPts val="0"/>
              </a:spcAft>
              <a:buClrTx/>
              <a:buSzTx/>
              <a:buFontTx/>
              <a:buNone/>
              <a:tabLst/>
              <a:defRPr/>
            </a:pPr>
            <a:fld id="{35ACA335-37F7-42C7-872A-92C3D7072F89}" type="slidenum">
              <a:rPr kumimoji="0" lang="ru-RU" sz="1050" b="1" i="0" u="none" strike="noStrike" kern="1200" cap="none" spc="0" normalizeH="0" baseline="0" noProof="0" smtClean="0">
                <a:ln>
                  <a:noFill/>
                </a:ln>
                <a:solidFill>
                  <a:srgbClr val="FFFFFF"/>
                </a:solidFill>
                <a:effectLst/>
                <a:uLnTx/>
                <a:uFillTx/>
                <a:latin typeface="Arial"/>
                <a:ea typeface="+mn-ea"/>
                <a:cs typeface="+mn-cs"/>
              </a:rPr>
              <a:pPr marL="0" marR="0" lvl="0" indent="0" algn="r" defTabSz="349261" rtl="0" eaLnBrk="1" fontAlgn="auto" latinLnBrk="0" hangingPunct="1">
                <a:lnSpc>
                  <a:spcPct val="100000"/>
                </a:lnSpc>
                <a:spcBef>
                  <a:spcPts val="0"/>
                </a:spcBef>
                <a:spcAft>
                  <a:spcPts val="0"/>
                </a:spcAft>
                <a:buClrTx/>
                <a:buSzTx/>
                <a:buFontTx/>
                <a:buNone/>
                <a:tabLst/>
                <a:defRPr/>
              </a:pPr>
              <a:t>23</a:t>
            </a:fld>
            <a:endParaRPr kumimoji="0" lang="ru-RU" sz="1050" b="1" i="0" u="none" strike="noStrike" kern="1200" cap="none" spc="0" normalizeH="0" baseline="0" noProof="0" dirty="0">
              <a:ln>
                <a:noFill/>
              </a:ln>
              <a:solidFill>
                <a:srgbClr val="FFFFFF"/>
              </a:solidFill>
              <a:effectLst/>
              <a:uLnTx/>
              <a:uFillTx/>
              <a:latin typeface="Arial"/>
              <a:ea typeface="+mn-ea"/>
              <a:cs typeface="+mn-cs"/>
            </a:endParaRPr>
          </a:p>
        </p:txBody>
      </p:sp>
      <p:sp>
        <p:nvSpPr>
          <p:cNvPr id="2" name="Скругленный прямоугольник 1">
            <a:extLst>
              <a:ext uri="{FF2B5EF4-FFF2-40B4-BE49-F238E27FC236}">
                <a16:creationId xmlns="" xmlns:a16="http://schemas.microsoft.com/office/drawing/2014/main" id="{8EE32405-F3A9-4E48-BFCD-1D38B0919076}"/>
              </a:ext>
            </a:extLst>
          </p:cNvPr>
          <p:cNvSpPr/>
          <p:nvPr/>
        </p:nvSpPr>
        <p:spPr>
          <a:xfrm>
            <a:off x="891252" y="809319"/>
            <a:ext cx="1678328" cy="514209"/>
          </a:xfrm>
          <a:prstGeom prst="roundRect">
            <a:avLst/>
          </a:prstGeom>
          <a:solidFill>
            <a:srgbClr val="1890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5" name="Скругленный прямоугольник 74">
            <a:extLst>
              <a:ext uri="{FF2B5EF4-FFF2-40B4-BE49-F238E27FC236}">
                <a16:creationId xmlns="" xmlns:a16="http://schemas.microsoft.com/office/drawing/2014/main" id="{C62CC7CE-93ED-2CA2-4A69-B2023875A0C1}"/>
              </a:ext>
            </a:extLst>
          </p:cNvPr>
          <p:cNvSpPr/>
          <p:nvPr/>
        </p:nvSpPr>
        <p:spPr>
          <a:xfrm>
            <a:off x="3900670" y="809320"/>
            <a:ext cx="1994356" cy="508200"/>
          </a:xfrm>
          <a:prstGeom prst="roundRect">
            <a:avLst/>
          </a:prstGeom>
          <a:solidFill>
            <a:srgbClr val="1890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9" name="Скругленный прямоугольник 78">
            <a:extLst>
              <a:ext uri="{FF2B5EF4-FFF2-40B4-BE49-F238E27FC236}">
                <a16:creationId xmlns="" xmlns:a16="http://schemas.microsoft.com/office/drawing/2014/main" id="{410033BD-75B3-11A7-E662-601CFB608AAA}"/>
              </a:ext>
            </a:extLst>
          </p:cNvPr>
          <p:cNvSpPr/>
          <p:nvPr/>
        </p:nvSpPr>
        <p:spPr>
          <a:xfrm>
            <a:off x="6953384" y="815888"/>
            <a:ext cx="2136995" cy="514209"/>
          </a:xfrm>
          <a:prstGeom prst="roundRect">
            <a:avLst/>
          </a:prstGeom>
          <a:solidFill>
            <a:srgbClr val="1890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p:nvSpPr>
        <p:spPr>
          <a:xfrm>
            <a:off x="1572419" y="919760"/>
            <a:ext cx="997161" cy="306467"/>
          </a:xfrm>
          <a:prstGeom prst="roundRect">
            <a:avLst/>
          </a:prstGeom>
          <a:noFill/>
          <a:ln w="28575">
            <a:noFill/>
          </a:ln>
        </p:spPr>
        <p:txBody>
          <a:bodyPr wrap="square">
            <a:spAutoFit/>
          </a:bodyPr>
          <a:lstStyle/>
          <a:p>
            <a:pPr marL="0" marR="0" lvl="0" indent="0" algn="l" defTabSz="349261" rtl="0" eaLnBrk="1" fontAlgn="auto" latinLnBrk="0" hangingPunct="1">
              <a:lnSpc>
                <a:spcPct val="100000"/>
              </a:lnSpc>
              <a:spcBef>
                <a:spcPts val="0"/>
              </a:spcBef>
              <a:spcAft>
                <a:spcPts val="0"/>
              </a:spcAft>
              <a:buClrTx/>
              <a:buSzTx/>
              <a:buFontTx/>
              <a:buNone/>
              <a:tabLst/>
              <a:defRPr/>
            </a:pPr>
            <a:r>
              <a:rPr lang="ru-RU" sz="1200" b="1" noProof="0" dirty="0">
                <a:solidFill>
                  <a:schemeClr val="bg1"/>
                </a:solidFill>
                <a:latin typeface="Arial"/>
                <a:cs typeface="Arial" panose="020B0604020202020204" pitchFamily="34" charset="0"/>
              </a:rPr>
              <a:t>БЫЛО</a:t>
            </a:r>
            <a:endParaRPr kumimoji="0" lang="ru-RU" sz="1200" b="1" i="0" u="none" strike="noStrike" kern="1200" cap="none" spc="0" normalizeH="0" baseline="0" noProof="0" dirty="0">
              <a:ln>
                <a:noFill/>
              </a:ln>
              <a:solidFill>
                <a:schemeClr val="bg1"/>
              </a:solidFill>
              <a:effectLst/>
              <a:uLnTx/>
              <a:uFillTx/>
              <a:latin typeface="Arial"/>
              <a:ea typeface="+mn-ea"/>
              <a:cs typeface="Arial" panose="020B0604020202020204" pitchFamily="34" charset="0"/>
            </a:endParaRPr>
          </a:p>
        </p:txBody>
      </p:sp>
      <p:sp>
        <p:nvSpPr>
          <p:cNvPr id="30" name="Прямоугольник 29"/>
          <p:cNvSpPr/>
          <p:nvPr/>
        </p:nvSpPr>
        <p:spPr>
          <a:xfrm>
            <a:off x="4528028" y="919760"/>
            <a:ext cx="1486798" cy="306467"/>
          </a:xfrm>
          <a:prstGeom prst="roundRect">
            <a:avLst/>
          </a:prstGeom>
          <a:noFill/>
          <a:ln w="28575">
            <a:noFill/>
          </a:ln>
        </p:spPr>
        <p:txBody>
          <a:bodyPr wrap="square">
            <a:spAutoFit/>
          </a:bodyPr>
          <a:lstStyle/>
          <a:p>
            <a:pPr marL="0" marR="0" lvl="0" indent="0" algn="l" defTabSz="349261" rtl="0" eaLnBrk="1" fontAlgn="auto" latinLnBrk="0" hangingPunct="1">
              <a:lnSpc>
                <a:spcPct val="100000"/>
              </a:lnSpc>
              <a:spcBef>
                <a:spcPts val="0"/>
              </a:spcBef>
              <a:spcAft>
                <a:spcPts val="0"/>
              </a:spcAft>
              <a:buClrTx/>
              <a:buSzTx/>
              <a:buFontTx/>
              <a:buNone/>
              <a:tabLst/>
              <a:defRPr/>
            </a:pPr>
            <a:r>
              <a:rPr lang="ru-RU" sz="1200" b="1" dirty="0">
                <a:solidFill>
                  <a:schemeClr val="bg1"/>
                </a:solidFill>
                <a:latin typeface="Arial"/>
                <a:cs typeface="Arial" panose="020B0604020202020204" pitchFamily="34" charset="0"/>
              </a:rPr>
              <a:t>СТАЛО</a:t>
            </a:r>
            <a:endParaRPr kumimoji="0" lang="ru-RU" sz="1200" b="1" i="0" u="none" strike="noStrike" kern="1200" cap="none" spc="0" normalizeH="0" baseline="0" noProof="0" dirty="0">
              <a:ln>
                <a:noFill/>
              </a:ln>
              <a:solidFill>
                <a:schemeClr val="bg1"/>
              </a:solidFill>
              <a:effectLst/>
              <a:uLnTx/>
              <a:uFillTx/>
              <a:latin typeface="Arial"/>
              <a:ea typeface="+mn-ea"/>
              <a:cs typeface="Arial" panose="020B0604020202020204" pitchFamily="34" charset="0"/>
            </a:endParaRPr>
          </a:p>
        </p:txBody>
      </p:sp>
      <p:sp>
        <p:nvSpPr>
          <p:cNvPr id="59" name="Прямоугольник 29">
            <a:extLst>
              <a:ext uri="{FF2B5EF4-FFF2-40B4-BE49-F238E27FC236}">
                <a16:creationId xmlns="" xmlns:a16="http://schemas.microsoft.com/office/drawing/2014/main" id="{C30E7A41-5720-E9B3-7C76-4BE41AE2B33C}"/>
              </a:ext>
            </a:extLst>
          </p:cNvPr>
          <p:cNvSpPr/>
          <p:nvPr/>
        </p:nvSpPr>
        <p:spPr>
          <a:xfrm>
            <a:off x="7411358" y="840793"/>
            <a:ext cx="1732642" cy="476726"/>
          </a:xfrm>
          <a:prstGeom prst="roundRect">
            <a:avLst/>
          </a:prstGeom>
          <a:noFill/>
          <a:ln w="28575">
            <a:noFill/>
          </a:ln>
        </p:spPr>
        <p:txBody>
          <a:bodyPr wrap="square">
            <a:spAutoFit/>
          </a:bodyPr>
          <a:lstStyle/>
          <a:p>
            <a:pPr marL="0" marR="0" lvl="0" indent="0" algn="l" defTabSz="349261" rtl="0" eaLnBrk="1" fontAlgn="auto" latinLnBrk="0" hangingPunct="1">
              <a:lnSpc>
                <a:spcPct val="100000"/>
              </a:lnSpc>
              <a:spcBef>
                <a:spcPts val="0"/>
              </a:spcBef>
              <a:spcAft>
                <a:spcPts val="0"/>
              </a:spcAft>
              <a:buClrTx/>
              <a:buSzTx/>
              <a:buFontTx/>
              <a:buNone/>
              <a:tabLst/>
              <a:defRPr/>
            </a:pPr>
            <a:r>
              <a:rPr kumimoji="0" lang="ru-RU" sz="1100" b="1" i="0" u="none" strike="noStrike" kern="1200" cap="none" spc="0" normalizeH="0" baseline="0" noProof="0" dirty="0">
                <a:ln>
                  <a:noFill/>
                </a:ln>
                <a:solidFill>
                  <a:schemeClr val="bg1"/>
                </a:solidFill>
                <a:effectLst/>
                <a:uLnTx/>
                <a:uFillTx/>
                <a:latin typeface="Arial"/>
                <a:ea typeface="+mn-ea"/>
                <a:cs typeface="Arial" panose="020B0604020202020204" pitchFamily="34" charset="0"/>
              </a:rPr>
              <a:t>СОЦИАЛЬНО-ЗНАЧИМЫЙ ЭФФЕКТ</a:t>
            </a:r>
          </a:p>
        </p:txBody>
      </p:sp>
      <p:pic>
        <p:nvPicPr>
          <p:cNvPr id="81" name="Graphic 285">
            <a:extLst>
              <a:ext uri="{FF2B5EF4-FFF2-40B4-BE49-F238E27FC236}">
                <a16:creationId xmlns="" xmlns:a16="http://schemas.microsoft.com/office/drawing/2014/main" id="{3C0CAB6F-6988-D781-FA46-2A2DC167416F}"/>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1163106" y="863280"/>
            <a:ext cx="348116" cy="348116"/>
          </a:xfrm>
          <a:prstGeom prst="rect">
            <a:avLst/>
          </a:prstGeom>
          <a:effectLst>
            <a:outerShdw blurRad="50800" dist="38100" dir="2700000" algn="tl" rotWithShape="0">
              <a:prstClr val="black">
                <a:alpha val="7000"/>
              </a:prstClr>
            </a:outerShdw>
          </a:effectLst>
        </p:spPr>
      </p:pic>
      <p:pic>
        <p:nvPicPr>
          <p:cNvPr id="82" name="Graphic 381">
            <a:extLst>
              <a:ext uri="{FF2B5EF4-FFF2-40B4-BE49-F238E27FC236}">
                <a16:creationId xmlns="" xmlns:a16="http://schemas.microsoft.com/office/drawing/2014/main" id="{EC9DFA82-EE2C-4CE7-C47F-25DAB94C36F3}"/>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4146798" y="874691"/>
            <a:ext cx="320022" cy="363414"/>
          </a:xfrm>
          <a:prstGeom prst="rect">
            <a:avLst/>
          </a:prstGeom>
          <a:effectLst>
            <a:outerShdw blurRad="50800" dist="38100" dir="2700000" algn="tl" rotWithShape="0">
              <a:prstClr val="black">
                <a:alpha val="7000"/>
              </a:prstClr>
            </a:outerShdw>
          </a:effectLst>
        </p:spPr>
      </p:pic>
      <p:pic>
        <p:nvPicPr>
          <p:cNvPr id="83" name="Graphic 377">
            <a:extLst>
              <a:ext uri="{FF2B5EF4-FFF2-40B4-BE49-F238E27FC236}">
                <a16:creationId xmlns="" xmlns:a16="http://schemas.microsoft.com/office/drawing/2014/main" id="{C303A3F4-27B0-F8A3-851F-D616AF1224E9}"/>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6995039" y="851523"/>
            <a:ext cx="416319" cy="409750"/>
          </a:xfrm>
          <a:prstGeom prst="rect">
            <a:avLst/>
          </a:prstGeom>
          <a:effectLst>
            <a:outerShdw blurRad="50800" dist="38100" dir="2700000" algn="tl" rotWithShape="0">
              <a:prstClr val="black">
                <a:alpha val="7000"/>
              </a:prstClr>
            </a:outerShdw>
          </a:effectLst>
        </p:spPr>
      </p:pic>
      <p:graphicFrame>
        <p:nvGraphicFramePr>
          <p:cNvPr id="5" name="Таблица 4"/>
          <p:cNvGraphicFramePr>
            <a:graphicFrameLocks noGrp="1"/>
          </p:cNvGraphicFramePr>
          <p:nvPr>
            <p:extLst>
              <p:ext uri="{D42A27DB-BD31-4B8C-83A1-F6EECF244321}">
                <p14:modId xmlns:p14="http://schemas.microsoft.com/office/powerpoint/2010/main" val="2927149841"/>
              </p:ext>
            </p:extLst>
          </p:nvPr>
        </p:nvGraphicFramePr>
        <p:xfrm>
          <a:off x="50025" y="1427959"/>
          <a:ext cx="9013293" cy="2720340"/>
        </p:xfrm>
        <a:graphic>
          <a:graphicData uri="http://schemas.openxmlformats.org/drawingml/2006/table">
            <a:tbl>
              <a:tblPr firstRow="1" bandRow="1">
                <a:tableStyleId>{2D5ABB26-0587-4C30-8999-92F81FD0307C}</a:tableStyleId>
              </a:tblPr>
              <a:tblGrid>
                <a:gridCol w="353387">
                  <a:extLst>
                    <a:ext uri="{9D8B030D-6E8A-4147-A177-3AD203B41FA5}">
                      <a16:colId xmlns="" xmlns:a16="http://schemas.microsoft.com/office/drawing/2014/main" val="2994255182"/>
                    </a:ext>
                  </a:extLst>
                </a:gridCol>
                <a:gridCol w="2245871">
                  <a:extLst>
                    <a:ext uri="{9D8B030D-6E8A-4147-A177-3AD203B41FA5}">
                      <a16:colId xmlns="" xmlns:a16="http://schemas.microsoft.com/office/drawing/2014/main" val="620969615"/>
                    </a:ext>
                  </a:extLst>
                </a:gridCol>
                <a:gridCol w="4165132">
                  <a:extLst>
                    <a:ext uri="{9D8B030D-6E8A-4147-A177-3AD203B41FA5}">
                      <a16:colId xmlns="" xmlns:a16="http://schemas.microsoft.com/office/drawing/2014/main" val="1396959813"/>
                    </a:ext>
                  </a:extLst>
                </a:gridCol>
                <a:gridCol w="2248903">
                  <a:extLst>
                    <a:ext uri="{9D8B030D-6E8A-4147-A177-3AD203B41FA5}">
                      <a16:colId xmlns="" xmlns:a16="http://schemas.microsoft.com/office/drawing/2014/main" val="261090574"/>
                    </a:ext>
                  </a:extLst>
                </a:gridCol>
              </a:tblGrid>
              <a:tr h="2253082">
                <a:tc>
                  <a:txBody>
                    <a:bodyPr/>
                    <a:lstStyle/>
                    <a:p>
                      <a:pPr indent="0" algn="ctr">
                        <a:lnSpc>
                          <a:spcPts val="900"/>
                        </a:lnSpc>
                        <a:spcBef>
                          <a:spcPts val="0"/>
                        </a:spcBef>
                        <a:spcAft>
                          <a:spcPts val="0"/>
                        </a:spcAft>
                      </a:pPr>
                      <a:r>
                        <a:rPr lang="ru-RU" sz="1000" dirty="0" smtClean="0">
                          <a:latin typeface="+mn-lt"/>
                        </a:rPr>
                        <a:t>15</a:t>
                      </a:r>
                      <a:endParaRPr lang="ru-RU" sz="100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685800" rtl="0" eaLnBrk="1" fontAlgn="auto" latinLnBrk="0" hangingPunct="1">
                        <a:lnSpc>
                          <a:spcPts val="900"/>
                        </a:lnSpc>
                        <a:spcBef>
                          <a:spcPts val="0"/>
                        </a:spcBef>
                        <a:spcAft>
                          <a:spcPts val="0"/>
                        </a:spcAft>
                        <a:buClrTx/>
                        <a:buSzTx/>
                        <a:buFontTx/>
                        <a:buNone/>
                        <a:tabLst/>
                        <a:defRPr/>
                      </a:pPr>
                      <a:r>
                        <a:rPr lang="ru-RU" sz="1000" kern="1200" dirty="0">
                          <a:solidFill>
                            <a:schemeClr val="tx1"/>
                          </a:solidFill>
                          <a:latin typeface="+mn-lt"/>
                          <a:ea typeface="+mn-ea"/>
                          <a:cs typeface="Times New Roman" panose="02020603050405020304" pitchFamily="18" charset="0"/>
                        </a:rPr>
                        <a:t>Определены критерии  дома блокированной застройки</a:t>
                      </a:r>
                    </a:p>
                    <a:p>
                      <a:pPr marL="0" marR="0" lvl="0" indent="0" algn="ctr" defTabSz="685800" rtl="0" eaLnBrk="1" fontAlgn="auto" latinLnBrk="0" hangingPunct="1">
                        <a:lnSpc>
                          <a:spcPts val="900"/>
                        </a:lnSpc>
                        <a:spcBef>
                          <a:spcPts val="0"/>
                        </a:spcBef>
                        <a:spcAft>
                          <a:spcPts val="0"/>
                        </a:spcAft>
                        <a:buClrTx/>
                        <a:buSzTx/>
                        <a:buFontTx/>
                        <a:buNone/>
                        <a:tabLst/>
                        <a:defRPr/>
                      </a:pPr>
                      <a:r>
                        <a:rPr lang="ru-RU" sz="1000" dirty="0">
                          <a:latin typeface="+mn-lt"/>
                        </a:rPr>
                        <a:t>Понятие «жилой дом блокированной застройки» было введено </a:t>
                      </a:r>
                      <a:r>
                        <a:rPr lang="ru-RU" sz="1000" dirty="0" err="1">
                          <a:latin typeface="+mn-lt"/>
                        </a:rPr>
                        <a:t>ГрК</a:t>
                      </a:r>
                      <a:r>
                        <a:rPr lang="ru-RU" sz="1000" dirty="0">
                          <a:latin typeface="+mn-lt"/>
                        </a:rPr>
                        <a:t> РФ в 2004 г., в соответствии с ним жилые дома с количеством этажей не более чем три, состоящие из нескольких блоков, количество которых не превышает десять и каждый из которых предназначен для проживания одной семьи, имеет общую стену (общие стены) без проемов с соседним блоком или соседними блоками, расположен на отдельном земельном участке и имеет выход на территорию общего пользования признаются жилыми домами блокированной застройки.</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685800" rtl="0" eaLnBrk="1" fontAlgn="auto" latinLnBrk="0" hangingPunct="1">
                        <a:lnSpc>
                          <a:spcPts val="900"/>
                        </a:lnSpc>
                        <a:spcBef>
                          <a:spcPts val="0"/>
                        </a:spcBef>
                        <a:spcAft>
                          <a:spcPts val="0"/>
                        </a:spcAft>
                        <a:buClrTx/>
                        <a:buSzTx/>
                        <a:buFontTx/>
                        <a:buNone/>
                        <a:tabLst/>
                        <a:defRPr/>
                      </a:pPr>
                      <a:r>
                        <a:rPr lang="ru-RU" sz="1000" dirty="0">
                          <a:latin typeface="+mn-lt"/>
                        </a:rPr>
                        <a:t>Законом № 476-ФЗ36 внесены изменения в </a:t>
                      </a:r>
                      <a:r>
                        <a:rPr lang="ru-RU" sz="1000" dirty="0" err="1">
                          <a:latin typeface="+mn-lt"/>
                        </a:rPr>
                        <a:t>ГрК</a:t>
                      </a:r>
                      <a:r>
                        <a:rPr lang="ru-RU" sz="1000" dirty="0">
                          <a:latin typeface="+mn-lt"/>
                        </a:rPr>
                        <a:t> РФ, </a:t>
                      </a:r>
                    </a:p>
                    <a:p>
                      <a:pPr marL="0" marR="0" lvl="0" indent="0" algn="ctr" defTabSz="685800" rtl="0" eaLnBrk="1" fontAlgn="auto" latinLnBrk="0" hangingPunct="1">
                        <a:lnSpc>
                          <a:spcPts val="900"/>
                        </a:lnSpc>
                        <a:spcBef>
                          <a:spcPts val="0"/>
                        </a:spcBef>
                        <a:spcAft>
                          <a:spcPts val="0"/>
                        </a:spcAft>
                        <a:buClrTx/>
                        <a:buSzTx/>
                        <a:buFontTx/>
                        <a:buNone/>
                        <a:tabLst/>
                        <a:defRPr/>
                      </a:pPr>
                      <a:r>
                        <a:rPr lang="ru-RU" sz="1000" kern="1200" dirty="0">
                          <a:solidFill>
                            <a:schemeClr val="tx1"/>
                          </a:solidFill>
                          <a:latin typeface="+mn-lt"/>
                          <a:ea typeface="+mn-ea"/>
                          <a:cs typeface="+mn-cs"/>
                        </a:rPr>
                        <a:t>блок, указанный в пункте 2 части 2 статьи 49 Градостроительного кодекса Российской Федерации (в редакции, действовавшей до дня вступления в силу Закона № 476-ФЗ, далее - </a:t>
                      </a:r>
                      <a:r>
                        <a:rPr lang="ru-RU" sz="1000" kern="1200" dirty="0" err="1">
                          <a:solidFill>
                            <a:schemeClr val="tx1"/>
                          </a:solidFill>
                          <a:latin typeface="+mn-lt"/>
                          <a:ea typeface="+mn-ea"/>
                          <a:cs typeface="+mn-cs"/>
                        </a:rPr>
                        <a:t>ГрК</a:t>
                      </a:r>
                      <a:r>
                        <a:rPr lang="ru-RU" sz="1000" kern="1200" dirty="0">
                          <a:solidFill>
                            <a:schemeClr val="tx1"/>
                          </a:solidFill>
                          <a:latin typeface="+mn-lt"/>
                          <a:ea typeface="+mn-ea"/>
                          <a:cs typeface="+mn-cs"/>
                        </a:rPr>
                        <a:t>), соответствующий признакам, указанным в пункте 40 статьи 1 </a:t>
                      </a:r>
                      <a:r>
                        <a:rPr lang="ru-RU" sz="1000" kern="1200" dirty="0" err="1">
                          <a:solidFill>
                            <a:schemeClr val="tx1"/>
                          </a:solidFill>
                          <a:latin typeface="+mn-lt"/>
                          <a:ea typeface="+mn-ea"/>
                          <a:cs typeface="+mn-cs"/>
                        </a:rPr>
                        <a:t>ГрК</a:t>
                      </a:r>
                      <a:r>
                        <a:rPr lang="ru-RU" sz="1000" kern="1200" dirty="0">
                          <a:solidFill>
                            <a:schemeClr val="tx1"/>
                          </a:solidFill>
                          <a:latin typeface="+mn-lt"/>
                          <a:ea typeface="+mn-ea"/>
                          <a:cs typeface="+mn-cs"/>
                        </a:rPr>
                        <a:t>, со дня вступления в силу Закона № 476-ФЗ признается домом блокированной застройки независимо от того, является ли данный блок зданием или помещением в здании (часть 1).</a:t>
                      </a:r>
                    </a:p>
                    <a:p>
                      <a:pPr indent="0" algn="ctr">
                        <a:lnSpc>
                          <a:spcPts val="900"/>
                        </a:lnSpc>
                        <a:spcBef>
                          <a:spcPts val="0"/>
                        </a:spcBef>
                        <a:spcAft>
                          <a:spcPts val="0"/>
                        </a:spcAft>
                      </a:pPr>
                      <a:r>
                        <a:rPr lang="ru-RU" sz="1000" kern="1200" dirty="0">
                          <a:solidFill>
                            <a:schemeClr val="tx1"/>
                          </a:solidFill>
                          <a:latin typeface="+mn-lt"/>
                          <a:ea typeface="+mn-ea"/>
                          <a:cs typeface="+mn-cs"/>
                        </a:rPr>
                        <a:t>В случае, если до дня вступления в силу Закона № 476-ФЗ в ЕГРН были внесены сведения о блоках (независимо от их наименования или вида разрешенного использования) в качестве жилых помещений в жилых домах блокированной жилой застройки, указанных в пункте 2 части 2 статьи 49 </a:t>
                      </a:r>
                      <a:r>
                        <a:rPr lang="ru-RU" sz="1000" kern="1200" dirty="0" err="1">
                          <a:solidFill>
                            <a:schemeClr val="tx1"/>
                          </a:solidFill>
                          <a:latin typeface="+mn-lt"/>
                          <a:ea typeface="+mn-ea"/>
                          <a:cs typeface="+mn-cs"/>
                        </a:rPr>
                        <a:t>ГрК</a:t>
                      </a:r>
                      <a:r>
                        <a:rPr lang="ru-RU" sz="1000" kern="1200" dirty="0">
                          <a:solidFill>
                            <a:schemeClr val="tx1"/>
                          </a:solidFill>
                          <a:latin typeface="+mn-lt"/>
                          <a:ea typeface="+mn-ea"/>
                          <a:cs typeface="+mn-cs"/>
                        </a:rPr>
                        <a:t> (в редакции, действовавшей до дня вступления в силу Закона № 476-ФЗ), и зарегистрированы права на такие блоки, собственники указанных блоков вправе совместным решением уполномочить одного из собственников таких блоков на обращение от имени всех собственников блоков в орган регистрации прав с заявлением об учете изменений сведений ЕГРН в части приведения вида, назначения и вида разрешенного использования объекта недвижимости в соответствие с требованиями законодательных актов Российской Федерации, измененных Законом № 476-ФЗ.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685800" rtl="0" eaLnBrk="1" fontAlgn="auto" latinLnBrk="0" hangingPunct="1">
                        <a:lnSpc>
                          <a:spcPts val="900"/>
                        </a:lnSpc>
                        <a:spcBef>
                          <a:spcPts val="0"/>
                        </a:spcBef>
                        <a:spcAft>
                          <a:spcPts val="0"/>
                        </a:spcAft>
                        <a:buClrTx/>
                        <a:buSzTx/>
                        <a:buFontTx/>
                        <a:buNone/>
                        <a:tabLst/>
                        <a:defRPr/>
                      </a:pPr>
                      <a:endParaRPr lang="ru-RU" sz="1000" kern="1200" dirty="0">
                        <a:solidFill>
                          <a:schemeClr val="tx1"/>
                        </a:solidFill>
                        <a:latin typeface="+mn-lt"/>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904064234"/>
                  </a:ext>
                </a:extLst>
              </a:tr>
            </a:tbl>
          </a:graphicData>
        </a:graphic>
      </p:graphicFrame>
    </p:spTree>
    <p:extLst>
      <p:ext uri="{BB962C8B-B14F-4D97-AF65-F5344CB8AC3E}">
        <p14:creationId xmlns:p14="http://schemas.microsoft.com/office/powerpoint/2010/main" val="188169123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39F09F66-1085-4855-8DC5-F9637EFDA1FB}"/>
              </a:ext>
            </a:extLst>
          </p:cNvPr>
          <p:cNvSpPr>
            <a:spLocks noGrp="1"/>
          </p:cNvSpPr>
          <p:nvPr>
            <p:ph type="title"/>
          </p:nvPr>
        </p:nvSpPr>
        <p:spPr>
          <a:xfrm>
            <a:off x="533441" y="22861"/>
            <a:ext cx="8517309" cy="619124"/>
          </a:xfrm>
        </p:spPr>
        <p:txBody>
          <a:bodyPr>
            <a:noAutofit/>
          </a:bodyPr>
          <a:lstStyle/>
          <a:p>
            <a:pPr algn="ctr"/>
            <a:r>
              <a:rPr lang="ru-RU" dirty="0"/>
              <a:t>Изменения в законодательстве Российской Федерации о регистрации </a:t>
            </a:r>
            <a:br>
              <a:rPr lang="ru-RU" dirty="0"/>
            </a:br>
            <a:r>
              <a:rPr lang="ru-RU" dirty="0"/>
              <a:t>недвижимости по итогам 2022 г.</a:t>
            </a:r>
          </a:p>
        </p:txBody>
      </p:sp>
      <p:sp>
        <p:nvSpPr>
          <p:cNvPr id="40" name="Slide Number Placeholder 6">
            <a:extLst>
              <a:ext uri="{FF2B5EF4-FFF2-40B4-BE49-F238E27FC236}">
                <a16:creationId xmlns="" xmlns:a16="http://schemas.microsoft.com/office/drawing/2014/main" id="{49AA9F89-8FE7-453C-8FBE-FAF4AE20A961}"/>
              </a:ext>
            </a:extLst>
          </p:cNvPr>
          <p:cNvSpPr>
            <a:spLocks noGrp="1"/>
          </p:cNvSpPr>
          <p:nvPr>
            <p:ph type="sldNum" sz="quarter" idx="10"/>
          </p:nvPr>
        </p:nvSpPr>
        <p:spPr bwMode="auto">
          <a:xfrm>
            <a:off x="5998104" y="4778375"/>
            <a:ext cx="2743200" cy="365125"/>
          </a:xfrm>
        </p:spPr>
        <p:txBody>
          <a:bodyPr/>
          <a:lstStyle/>
          <a:p>
            <a:pPr marL="0" marR="0" lvl="0" indent="0" algn="r" defTabSz="349261" rtl="0" eaLnBrk="1" fontAlgn="auto" latinLnBrk="0" hangingPunct="1">
              <a:lnSpc>
                <a:spcPct val="100000"/>
              </a:lnSpc>
              <a:spcBef>
                <a:spcPts val="0"/>
              </a:spcBef>
              <a:spcAft>
                <a:spcPts val="0"/>
              </a:spcAft>
              <a:buClrTx/>
              <a:buSzTx/>
              <a:buFontTx/>
              <a:buNone/>
              <a:tabLst/>
              <a:defRPr/>
            </a:pPr>
            <a:fld id="{35ACA335-37F7-42C7-872A-92C3D7072F89}" type="slidenum">
              <a:rPr kumimoji="0" lang="ru-RU" sz="1050" b="1" i="0" u="none" strike="noStrike" kern="1200" cap="none" spc="0" normalizeH="0" baseline="0" noProof="0" smtClean="0">
                <a:ln>
                  <a:noFill/>
                </a:ln>
                <a:solidFill>
                  <a:srgbClr val="FFFFFF"/>
                </a:solidFill>
                <a:effectLst/>
                <a:uLnTx/>
                <a:uFillTx/>
                <a:latin typeface="Arial"/>
                <a:ea typeface="+mn-ea"/>
                <a:cs typeface="+mn-cs"/>
              </a:rPr>
              <a:pPr marL="0" marR="0" lvl="0" indent="0" algn="r" defTabSz="349261" rtl="0" eaLnBrk="1" fontAlgn="auto" latinLnBrk="0" hangingPunct="1">
                <a:lnSpc>
                  <a:spcPct val="100000"/>
                </a:lnSpc>
                <a:spcBef>
                  <a:spcPts val="0"/>
                </a:spcBef>
                <a:spcAft>
                  <a:spcPts val="0"/>
                </a:spcAft>
                <a:buClrTx/>
                <a:buSzTx/>
                <a:buFontTx/>
                <a:buNone/>
                <a:tabLst/>
                <a:defRPr/>
              </a:pPr>
              <a:t>24</a:t>
            </a:fld>
            <a:endParaRPr kumimoji="0" lang="ru-RU" sz="1050" b="1" i="0" u="none" strike="noStrike" kern="1200" cap="none" spc="0" normalizeH="0" baseline="0" noProof="0" dirty="0">
              <a:ln>
                <a:noFill/>
              </a:ln>
              <a:solidFill>
                <a:srgbClr val="FFFFFF"/>
              </a:solidFill>
              <a:effectLst/>
              <a:uLnTx/>
              <a:uFillTx/>
              <a:latin typeface="Arial"/>
              <a:ea typeface="+mn-ea"/>
              <a:cs typeface="+mn-cs"/>
            </a:endParaRPr>
          </a:p>
        </p:txBody>
      </p:sp>
      <p:sp>
        <p:nvSpPr>
          <p:cNvPr id="2" name="Скругленный прямоугольник 1">
            <a:extLst>
              <a:ext uri="{FF2B5EF4-FFF2-40B4-BE49-F238E27FC236}">
                <a16:creationId xmlns="" xmlns:a16="http://schemas.microsoft.com/office/drawing/2014/main" id="{8EE32405-F3A9-4E48-BFCD-1D38B0919076}"/>
              </a:ext>
            </a:extLst>
          </p:cNvPr>
          <p:cNvSpPr/>
          <p:nvPr/>
        </p:nvSpPr>
        <p:spPr>
          <a:xfrm>
            <a:off x="891252" y="809319"/>
            <a:ext cx="1678328" cy="514209"/>
          </a:xfrm>
          <a:prstGeom prst="roundRect">
            <a:avLst/>
          </a:prstGeom>
          <a:solidFill>
            <a:srgbClr val="1890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5" name="Скругленный прямоугольник 74">
            <a:extLst>
              <a:ext uri="{FF2B5EF4-FFF2-40B4-BE49-F238E27FC236}">
                <a16:creationId xmlns="" xmlns:a16="http://schemas.microsoft.com/office/drawing/2014/main" id="{C62CC7CE-93ED-2CA2-4A69-B2023875A0C1}"/>
              </a:ext>
            </a:extLst>
          </p:cNvPr>
          <p:cNvSpPr/>
          <p:nvPr/>
        </p:nvSpPr>
        <p:spPr>
          <a:xfrm>
            <a:off x="3900670" y="809320"/>
            <a:ext cx="1994356" cy="508200"/>
          </a:xfrm>
          <a:prstGeom prst="roundRect">
            <a:avLst/>
          </a:prstGeom>
          <a:solidFill>
            <a:srgbClr val="1890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9" name="Скругленный прямоугольник 78">
            <a:extLst>
              <a:ext uri="{FF2B5EF4-FFF2-40B4-BE49-F238E27FC236}">
                <a16:creationId xmlns="" xmlns:a16="http://schemas.microsoft.com/office/drawing/2014/main" id="{410033BD-75B3-11A7-E662-601CFB608AAA}"/>
              </a:ext>
            </a:extLst>
          </p:cNvPr>
          <p:cNvSpPr/>
          <p:nvPr/>
        </p:nvSpPr>
        <p:spPr>
          <a:xfrm>
            <a:off x="6953384" y="815888"/>
            <a:ext cx="2136995" cy="514209"/>
          </a:xfrm>
          <a:prstGeom prst="roundRect">
            <a:avLst/>
          </a:prstGeom>
          <a:solidFill>
            <a:srgbClr val="1890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p:nvSpPr>
        <p:spPr>
          <a:xfrm>
            <a:off x="1572419" y="919760"/>
            <a:ext cx="997161" cy="306467"/>
          </a:xfrm>
          <a:prstGeom prst="roundRect">
            <a:avLst/>
          </a:prstGeom>
          <a:noFill/>
          <a:ln w="28575">
            <a:noFill/>
          </a:ln>
        </p:spPr>
        <p:txBody>
          <a:bodyPr wrap="square">
            <a:spAutoFit/>
          </a:bodyPr>
          <a:lstStyle/>
          <a:p>
            <a:pPr marL="0" marR="0" lvl="0" indent="0" algn="l" defTabSz="349261" rtl="0" eaLnBrk="1" fontAlgn="auto" latinLnBrk="0" hangingPunct="1">
              <a:lnSpc>
                <a:spcPct val="100000"/>
              </a:lnSpc>
              <a:spcBef>
                <a:spcPts val="0"/>
              </a:spcBef>
              <a:spcAft>
                <a:spcPts val="0"/>
              </a:spcAft>
              <a:buClrTx/>
              <a:buSzTx/>
              <a:buFontTx/>
              <a:buNone/>
              <a:tabLst/>
              <a:defRPr/>
            </a:pPr>
            <a:r>
              <a:rPr lang="ru-RU" sz="1200" b="1" noProof="0" dirty="0">
                <a:solidFill>
                  <a:schemeClr val="bg1"/>
                </a:solidFill>
                <a:latin typeface="Arial"/>
                <a:cs typeface="Arial" panose="020B0604020202020204" pitchFamily="34" charset="0"/>
              </a:rPr>
              <a:t>БЫЛО</a:t>
            </a:r>
            <a:endParaRPr kumimoji="0" lang="ru-RU" sz="1200" b="1" i="0" u="none" strike="noStrike" kern="1200" cap="none" spc="0" normalizeH="0" baseline="0" noProof="0" dirty="0">
              <a:ln>
                <a:noFill/>
              </a:ln>
              <a:solidFill>
                <a:schemeClr val="bg1"/>
              </a:solidFill>
              <a:effectLst/>
              <a:uLnTx/>
              <a:uFillTx/>
              <a:latin typeface="Arial"/>
              <a:ea typeface="+mn-ea"/>
              <a:cs typeface="Arial" panose="020B0604020202020204" pitchFamily="34" charset="0"/>
            </a:endParaRPr>
          </a:p>
        </p:txBody>
      </p:sp>
      <p:sp>
        <p:nvSpPr>
          <p:cNvPr id="30" name="Прямоугольник 29"/>
          <p:cNvSpPr/>
          <p:nvPr/>
        </p:nvSpPr>
        <p:spPr>
          <a:xfrm>
            <a:off x="4528028" y="919760"/>
            <a:ext cx="1486798" cy="306467"/>
          </a:xfrm>
          <a:prstGeom prst="roundRect">
            <a:avLst/>
          </a:prstGeom>
          <a:noFill/>
          <a:ln w="28575">
            <a:noFill/>
          </a:ln>
        </p:spPr>
        <p:txBody>
          <a:bodyPr wrap="square">
            <a:spAutoFit/>
          </a:bodyPr>
          <a:lstStyle/>
          <a:p>
            <a:pPr marL="0" marR="0" lvl="0" indent="0" algn="l" defTabSz="349261" rtl="0" eaLnBrk="1" fontAlgn="auto" latinLnBrk="0" hangingPunct="1">
              <a:lnSpc>
                <a:spcPct val="100000"/>
              </a:lnSpc>
              <a:spcBef>
                <a:spcPts val="0"/>
              </a:spcBef>
              <a:spcAft>
                <a:spcPts val="0"/>
              </a:spcAft>
              <a:buClrTx/>
              <a:buSzTx/>
              <a:buFontTx/>
              <a:buNone/>
              <a:tabLst/>
              <a:defRPr/>
            </a:pPr>
            <a:r>
              <a:rPr lang="ru-RU" sz="1200" b="1" dirty="0">
                <a:solidFill>
                  <a:schemeClr val="bg1"/>
                </a:solidFill>
                <a:latin typeface="Arial"/>
                <a:cs typeface="Arial" panose="020B0604020202020204" pitchFamily="34" charset="0"/>
              </a:rPr>
              <a:t>СТАЛО</a:t>
            </a:r>
            <a:endParaRPr kumimoji="0" lang="ru-RU" sz="1200" b="1" i="0" u="none" strike="noStrike" kern="1200" cap="none" spc="0" normalizeH="0" baseline="0" noProof="0" dirty="0">
              <a:ln>
                <a:noFill/>
              </a:ln>
              <a:solidFill>
                <a:schemeClr val="bg1"/>
              </a:solidFill>
              <a:effectLst/>
              <a:uLnTx/>
              <a:uFillTx/>
              <a:latin typeface="Arial"/>
              <a:ea typeface="+mn-ea"/>
              <a:cs typeface="Arial" panose="020B0604020202020204" pitchFamily="34" charset="0"/>
            </a:endParaRPr>
          </a:p>
        </p:txBody>
      </p:sp>
      <p:sp>
        <p:nvSpPr>
          <p:cNvPr id="59" name="Прямоугольник 29">
            <a:extLst>
              <a:ext uri="{FF2B5EF4-FFF2-40B4-BE49-F238E27FC236}">
                <a16:creationId xmlns="" xmlns:a16="http://schemas.microsoft.com/office/drawing/2014/main" id="{C30E7A41-5720-E9B3-7C76-4BE41AE2B33C}"/>
              </a:ext>
            </a:extLst>
          </p:cNvPr>
          <p:cNvSpPr/>
          <p:nvPr/>
        </p:nvSpPr>
        <p:spPr>
          <a:xfrm>
            <a:off x="7411358" y="840793"/>
            <a:ext cx="1732642" cy="476726"/>
          </a:xfrm>
          <a:prstGeom prst="roundRect">
            <a:avLst/>
          </a:prstGeom>
          <a:noFill/>
          <a:ln w="28575">
            <a:noFill/>
          </a:ln>
        </p:spPr>
        <p:txBody>
          <a:bodyPr wrap="square">
            <a:spAutoFit/>
          </a:bodyPr>
          <a:lstStyle/>
          <a:p>
            <a:pPr marL="0" marR="0" lvl="0" indent="0" algn="l" defTabSz="349261" rtl="0" eaLnBrk="1" fontAlgn="auto" latinLnBrk="0" hangingPunct="1">
              <a:lnSpc>
                <a:spcPct val="100000"/>
              </a:lnSpc>
              <a:spcBef>
                <a:spcPts val="0"/>
              </a:spcBef>
              <a:spcAft>
                <a:spcPts val="0"/>
              </a:spcAft>
              <a:buClrTx/>
              <a:buSzTx/>
              <a:buFontTx/>
              <a:buNone/>
              <a:tabLst/>
              <a:defRPr/>
            </a:pPr>
            <a:r>
              <a:rPr kumimoji="0" lang="ru-RU" sz="1100" b="1" i="0" u="none" strike="noStrike" kern="1200" cap="none" spc="0" normalizeH="0" baseline="0" noProof="0" dirty="0">
                <a:ln>
                  <a:noFill/>
                </a:ln>
                <a:solidFill>
                  <a:schemeClr val="bg1"/>
                </a:solidFill>
                <a:effectLst/>
                <a:uLnTx/>
                <a:uFillTx/>
                <a:latin typeface="Arial"/>
                <a:ea typeface="+mn-ea"/>
                <a:cs typeface="Arial" panose="020B0604020202020204" pitchFamily="34" charset="0"/>
              </a:rPr>
              <a:t>СОЦИАЛЬНО-ЗНАЧИМЫЙ ЭФФЕКТ</a:t>
            </a:r>
          </a:p>
        </p:txBody>
      </p:sp>
      <p:pic>
        <p:nvPicPr>
          <p:cNvPr id="81" name="Graphic 285">
            <a:extLst>
              <a:ext uri="{FF2B5EF4-FFF2-40B4-BE49-F238E27FC236}">
                <a16:creationId xmlns="" xmlns:a16="http://schemas.microsoft.com/office/drawing/2014/main" id="{3C0CAB6F-6988-D781-FA46-2A2DC167416F}"/>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1163106" y="863280"/>
            <a:ext cx="348116" cy="348116"/>
          </a:xfrm>
          <a:prstGeom prst="rect">
            <a:avLst/>
          </a:prstGeom>
          <a:effectLst>
            <a:outerShdw blurRad="50800" dist="38100" dir="2700000" algn="tl" rotWithShape="0">
              <a:prstClr val="black">
                <a:alpha val="7000"/>
              </a:prstClr>
            </a:outerShdw>
          </a:effectLst>
        </p:spPr>
      </p:pic>
      <p:pic>
        <p:nvPicPr>
          <p:cNvPr id="82" name="Graphic 381">
            <a:extLst>
              <a:ext uri="{FF2B5EF4-FFF2-40B4-BE49-F238E27FC236}">
                <a16:creationId xmlns="" xmlns:a16="http://schemas.microsoft.com/office/drawing/2014/main" id="{EC9DFA82-EE2C-4CE7-C47F-25DAB94C36F3}"/>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4146798" y="874691"/>
            <a:ext cx="320022" cy="363414"/>
          </a:xfrm>
          <a:prstGeom prst="rect">
            <a:avLst/>
          </a:prstGeom>
          <a:effectLst>
            <a:outerShdw blurRad="50800" dist="38100" dir="2700000" algn="tl" rotWithShape="0">
              <a:prstClr val="black">
                <a:alpha val="7000"/>
              </a:prstClr>
            </a:outerShdw>
          </a:effectLst>
        </p:spPr>
      </p:pic>
      <p:pic>
        <p:nvPicPr>
          <p:cNvPr id="83" name="Graphic 377">
            <a:extLst>
              <a:ext uri="{FF2B5EF4-FFF2-40B4-BE49-F238E27FC236}">
                <a16:creationId xmlns="" xmlns:a16="http://schemas.microsoft.com/office/drawing/2014/main" id="{C303A3F4-27B0-F8A3-851F-D616AF1224E9}"/>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6995039" y="851523"/>
            <a:ext cx="416319" cy="409750"/>
          </a:xfrm>
          <a:prstGeom prst="rect">
            <a:avLst/>
          </a:prstGeom>
          <a:effectLst>
            <a:outerShdw blurRad="50800" dist="38100" dir="2700000" algn="tl" rotWithShape="0">
              <a:prstClr val="black">
                <a:alpha val="7000"/>
              </a:prstClr>
            </a:outerShdw>
          </a:effectLst>
        </p:spPr>
      </p:pic>
      <p:graphicFrame>
        <p:nvGraphicFramePr>
          <p:cNvPr id="5" name="Таблица 4"/>
          <p:cNvGraphicFramePr>
            <a:graphicFrameLocks noGrp="1"/>
          </p:cNvGraphicFramePr>
          <p:nvPr>
            <p:extLst>
              <p:ext uri="{D42A27DB-BD31-4B8C-83A1-F6EECF244321}">
                <p14:modId xmlns:p14="http://schemas.microsoft.com/office/powerpoint/2010/main" val="3275030129"/>
              </p:ext>
            </p:extLst>
          </p:nvPr>
        </p:nvGraphicFramePr>
        <p:xfrm>
          <a:off x="106795" y="1427959"/>
          <a:ext cx="8943076" cy="3634740"/>
        </p:xfrm>
        <a:graphic>
          <a:graphicData uri="http://schemas.openxmlformats.org/drawingml/2006/table">
            <a:tbl>
              <a:tblPr firstRow="1" bandRow="1">
                <a:tableStyleId>{2D5ABB26-0587-4C30-8999-92F81FD0307C}</a:tableStyleId>
              </a:tblPr>
              <a:tblGrid>
                <a:gridCol w="350405">
                  <a:extLst>
                    <a:ext uri="{9D8B030D-6E8A-4147-A177-3AD203B41FA5}">
                      <a16:colId xmlns="" xmlns:a16="http://schemas.microsoft.com/office/drawing/2014/main" val="2994255182"/>
                    </a:ext>
                  </a:extLst>
                </a:gridCol>
                <a:gridCol w="2248853">
                  <a:extLst>
                    <a:ext uri="{9D8B030D-6E8A-4147-A177-3AD203B41FA5}">
                      <a16:colId xmlns="" xmlns:a16="http://schemas.microsoft.com/office/drawing/2014/main" val="620969615"/>
                    </a:ext>
                  </a:extLst>
                </a:gridCol>
                <a:gridCol w="4165132">
                  <a:extLst>
                    <a:ext uri="{9D8B030D-6E8A-4147-A177-3AD203B41FA5}">
                      <a16:colId xmlns="" xmlns:a16="http://schemas.microsoft.com/office/drawing/2014/main" val="1396959813"/>
                    </a:ext>
                  </a:extLst>
                </a:gridCol>
                <a:gridCol w="2178686">
                  <a:extLst>
                    <a:ext uri="{9D8B030D-6E8A-4147-A177-3AD203B41FA5}">
                      <a16:colId xmlns="" xmlns:a16="http://schemas.microsoft.com/office/drawing/2014/main" val="261090574"/>
                    </a:ext>
                  </a:extLst>
                </a:gridCol>
              </a:tblGrid>
              <a:tr h="2253082">
                <a:tc>
                  <a:txBody>
                    <a:bodyPr/>
                    <a:lstStyle/>
                    <a:p>
                      <a:pPr indent="0" algn="ctr">
                        <a:lnSpc>
                          <a:spcPts val="900"/>
                        </a:lnSpc>
                        <a:spcBef>
                          <a:spcPts val="0"/>
                        </a:spcBef>
                        <a:spcAft>
                          <a:spcPts val="0"/>
                        </a:spcAft>
                      </a:pPr>
                      <a:r>
                        <a:rPr lang="ru-RU" sz="1000" dirty="0" smtClean="0">
                          <a:latin typeface="+mn-lt"/>
                        </a:rPr>
                        <a:t>15</a:t>
                      </a:r>
                      <a:endParaRPr lang="ru-RU" sz="100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685800" rtl="0" eaLnBrk="1" fontAlgn="auto" latinLnBrk="0" hangingPunct="1">
                        <a:lnSpc>
                          <a:spcPts val="900"/>
                        </a:lnSpc>
                        <a:spcBef>
                          <a:spcPts val="0"/>
                        </a:spcBef>
                        <a:spcAft>
                          <a:spcPts val="0"/>
                        </a:spcAft>
                        <a:buClrTx/>
                        <a:buSzTx/>
                        <a:buFontTx/>
                        <a:buNone/>
                        <a:tabLst/>
                        <a:defRPr/>
                      </a:pPr>
                      <a:r>
                        <a:rPr lang="ru-RU" sz="1000" dirty="0">
                          <a:latin typeface="+mn-lt"/>
                        </a:rPr>
                        <a:t>В советский период отсутствовало понятие «жилой дом блокированной застройки». </a:t>
                      </a:r>
                    </a:p>
                    <a:p>
                      <a:pPr marL="0" marR="0" lvl="0" indent="0" algn="ctr" defTabSz="685800" rtl="0" eaLnBrk="1" fontAlgn="auto" latinLnBrk="0" hangingPunct="1">
                        <a:lnSpc>
                          <a:spcPts val="900"/>
                        </a:lnSpc>
                        <a:spcBef>
                          <a:spcPts val="0"/>
                        </a:spcBef>
                        <a:spcAft>
                          <a:spcPts val="0"/>
                        </a:spcAft>
                        <a:buClrTx/>
                        <a:buSzTx/>
                        <a:buFontTx/>
                        <a:buNone/>
                        <a:tabLst/>
                        <a:defRPr/>
                      </a:pPr>
                      <a:r>
                        <a:rPr lang="ru-RU" sz="1000" dirty="0">
                          <a:latin typeface="+mn-lt"/>
                        </a:rPr>
                        <a:t>Со дня вступления в силу постановления Правительства Российской Федерации от 28.01.2006 № 47 «Об утверждении Положения о признании помещения жилым помещением, жилого помещения непригодным для проживания, многоквартирного дома аварийным и подлежащим сносу или реконструкции, садового дома жилым домом и жилого дома садовым домом» совокупность двух и более квартир, имеющих самостоятельные выходы либо на земельный участок, прилегающий к жилому дому, либо в помещения общего пользования в таком доме, признается многоквартирным домом.</a:t>
                      </a:r>
                      <a:endParaRPr lang="ru-RU" sz="1000" kern="1200" dirty="0">
                        <a:solidFill>
                          <a:schemeClr val="tx1"/>
                        </a:solidFill>
                        <a:latin typeface="+mn-lt"/>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0" algn="ctr">
                        <a:lnSpc>
                          <a:spcPts val="900"/>
                        </a:lnSpc>
                        <a:spcBef>
                          <a:spcPts val="0"/>
                        </a:spcBef>
                        <a:spcAft>
                          <a:spcPts val="0"/>
                        </a:spcAft>
                      </a:pPr>
                      <a:r>
                        <a:rPr lang="ru-RU" sz="1000" kern="1200" dirty="0">
                          <a:solidFill>
                            <a:schemeClr val="tx1"/>
                          </a:solidFill>
                          <a:latin typeface="+mn-lt"/>
                          <a:ea typeface="+mn-ea"/>
                          <a:cs typeface="+mn-cs"/>
                        </a:rPr>
                        <a:t>Отсутствие в градостроительном регламенте, утвержденном применительно к территориальной зоне, в границах которой расположены такие объекты, указания на соответствующий вид объекта недвижимости и вид его разрешенного использования, а также утвержденных параметров разрешенного строительства таких объектов не является препятствием для внесения в ЕГРН указанных сведений (часть 3).</a:t>
                      </a:r>
                    </a:p>
                    <a:p>
                      <a:pPr indent="0" algn="ctr">
                        <a:lnSpc>
                          <a:spcPts val="900"/>
                        </a:lnSpc>
                        <a:spcBef>
                          <a:spcPts val="0"/>
                        </a:spcBef>
                        <a:spcAft>
                          <a:spcPts val="0"/>
                        </a:spcAft>
                      </a:pPr>
                      <a:r>
                        <a:rPr lang="ru-RU" sz="1000" kern="1200" dirty="0">
                          <a:solidFill>
                            <a:schemeClr val="tx1"/>
                          </a:solidFill>
                          <a:latin typeface="+mn-lt"/>
                          <a:ea typeface="+mn-ea"/>
                          <a:cs typeface="+mn-cs"/>
                        </a:rPr>
                        <a:t>При изменении в соответствии с указанным заявлением вида, назначения и вида разрешенного использования объекта недвижимости орган регистрации прав одновременно с изменением в отношении всех блоков вида объекта недвижимости на "здание", назначения объекта недвижимости на "жилой дом", вида разрешенного использования на "дом блокированной застройки" и исключением наименований объектов недвижимости, не соответствующих данному виду разрешенного использования, снимает с государственного кадастрового учета здание, в котором расположены указанные в части 3 статьи 16 Закона № 476-ФЗ блоки (часть 4).</a:t>
                      </a:r>
                    </a:p>
                    <a:p>
                      <a:pPr indent="0" algn="ctr">
                        <a:lnSpc>
                          <a:spcPts val="900"/>
                        </a:lnSpc>
                        <a:spcBef>
                          <a:spcPts val="0"/>
                        </a:spcBef>
                        <a:spcAft>
                          <a:spcPts val="0"/>
                        </a:spcAft>
                      </a:pPr>
                      <a:r>
                        <a:rPr lang="ru-RU" sz="1000" kern="1200" dirty="0">
                          <a:solidFill>
                            <a:schemeClr val="tx1"/>
                          </a:solidFill>
                          <a:latin typeface="+mn-lt"/>
                          <a:ea typeface="+mn-ea"/>
                          <a:cs typeface="+mn-cs"/>
                        </a:rPr>
                        <a:t>Решение, указанное в части 3 статьи 16 Закона № 476-ФЗ, может содержать указание на решение таких собственников о разделе земельного участка, находящегося в общей долевой собственности собственников блоков в таком доме, с образованием земельных участков под каждым домом блокированной застройки. В этом случае одновременно с заявлением, указанным в части 3 статьи 16 Закона № 476-ФЗ, в орган регистрации прав должно быть подано заявление о государственном кадастровом учете и государственной регистрации прав на образуемые земельные участки с приложением документов, необходимых для осуществления таких государственного кадастрового учета и государственной регистрации прав.</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685800" rtl="0" eaLnBrk="1" fontAlgn="auto" latinLnBrk="0" hangingPunct="1">
                        <a:lnSpc>
                          <a:spcPts val="900"/>
                        </a:lnSpc>
                        <a:spcBef>
                          <a:spcPts val="0"/>
                        </a:spcBef>
                        <a:spcAft>
                          <a:spcPts val="0"/>
                        </a:spcAft>
                        <a:buClrTx/>
                        <a:buSzTx/>
                        <a:buFontTx/>
                        <a:buNone/>
                        <a:tabLst/>
                        <a:defRPr/>
                      </a:pPr>
                      <a:endParaRPr lang="ru-RU" sz="1000" kern="1200" dirty="0">
                        <a:solidFill>
                          <a:schemeClr val="tx1"/>
                        </a:solidFill>
                        <a:latin typeface="+mn-lt"/>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904064234"/>
                  </a:ext>
                </a:extLst>
              </a:tr>
            </a:tbl>
          </a:graphicData>
        </a:graphic>
      </p:graphicFrame>
    </p:spTree>
    <p:extLst>
      <p:ext uri="{BB962C8B-B14F-4D97-AF65-F5344CB8AC3E}">
        <p14:creationId xmlns:p14="http://schemas.microsoft.com/office/powerpoint/2010/main" val="35274848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39F09F66-1085-4855-8DC5-F9637EFDA1FB}"/>
              </a:ext>
            </a:extLst>
          </p:cNvPr>
          <p:cNvSpPr>
            <a:spLocks noGrp="1"/>
          </p:cNvSpPr>
          <p:nvPr>
            <p:ph type="title"/>
          </p:nvPr>
        </p:nvSpPr>
        <p:spPr>
          <a:xfrm>
            <a:off x="533441" y="22861"/>
            <a:ext cx="8517309" cy="619124"/>
          </a:xfrm>
        </p:spPr>
        <p:txBody>
          <a:bodyPr>
            <a:noAutofit/>
          </a:bodyPr>
          <a:lstStyle/>
          <a:p>
            <a:pPr algn="ctr"/>
            <a:r>
              <a:rPr lang="ru-RU" dirty="0"/>
              <a:t>Изменения в законодательстве Российской Федерации о регистрации </a:t>
            </a:r>
            <a:br>
              <a:rPr lang="ru-RU" dirty="0"/>
            </a:br>
            <a:r>
              <a:rPr lang="ru-RU" dirty="0"/>
              <a:t>недвижимости по итогам 2022 г.</a:t>
            </a:r>
          </a:p>
        </p:txBody>
      </p:sp>
      <p:sp>
        <p:nvSpPr>
          <p:cNvPr id="40" name="Slide Number Placeholder 6">
            <a:extLst>
              <a:ext uri="{FF2B5EF4-FFF2-40B4-BE49-F238E27FC236}">
                <a16:creationId xmlns="" xmlns:a16="http://schemas.microsoft.com/office/drawing/2014/main" id="{49AA9F89-8FE7-453C-8FBE-FAF4AE20A961}"/>
              </a:ext>
            </a:extLst>
          </p:cNvPr>
          <p:cNvSpPr>
            <a:spLocks noGrp="1"/>
          </p:cNvSpPr>
          <p:nvPr>
            <p:ph type="sldNum" sz="quarter" idx="10"/>
          </p:nvPr>
        </p:nvSpPr>
        <p:spPr bwMode="auto">
          <a:xfrm>
            <a:off x="5998104" y="4778375"/>
            <a:ext cx="2743200" cy="365125"/>
          </a:xfrm>
        </p:spPr>
        <p:txBody>
          <a:bodyPr/>
          <a:lstStyle/>
          <a:p>
            <a:pPr marL="0" marR="0" lvl="0" indent="0" algn="r" defTabSz="349261" rtl="0" eaLnBrk="1" fontAlgn="auto" latinLnBrk="0" hangingPunct="1">
              <a:lnSpc>
                <a:spcPct val="100000"/>
              </a:lnSpc>
              <a:spcBef>
                <a:spcPts val="0"/>
              </a:spcBef>
              <a:spcAft>
                <a:spcPts val="0"/>
              </a:spcAft>
              <a:buClrTx/>
              <a:buSzTx/>
              <a:buFontTx/>
              <a:buNone/>
              <a:tabLst/>
              <a:defRPr/>
            </a:pPr>
            <a:fld id="{35ACA335-37F7-42C7-872A-92C3D7072F89}" type="slidenum">
              <a:rPr kumimoji="0" lang="ru-RU" sz="1050" b="1" i="0" u="none" strike="noStrike" kern="1200" cap="none" spc="0" normalizeH="0" baseline="0" noProof="0" smtClean="0">
                <a:ln>
                  <a:noFill/>
                </a:ln>
                <a:solidFill>
                  <a:srgbClr val="FFFFFF"/>
                </a:solidFill>
                <a:effectLst/>
                <a:uLnTx/>
                <a:uFillTx/>
                <a:latin typeface="Arial"/>
                <a:ea typeface="+mn-ea"/>
                <a:cs typeface="+mn-cs"/>
              </a:rPr>
              <a:pPr marL="0" marR="0" lvl="0" indent="0" algn="r" defTabSz="349261" rtl="0" eaLnBrk="1" fontAlgn="auto" latinLnBrk="0" hangingPunct="1">
                <a:lnSpc>
                  <a:spcPct val="100000"/>
                </a:lnSpc>
                <a:spcBef>
                  <a:spcPts val="0"/>
                </a:spcBef>
                <a:spcAft>
                  <a:spcPts val="0"/>
                </a:spcAft>
                <a:buClrTx/>
                <a:buSzTx/>
                <a:buFontTx/>
                <a:buNone/>
                <a:tabLst/>
                <a:defRPr/>
              </a:pPr>
              <a:t>25</a:t>
            </a:fld>
            <a:endParaRPr kumimoji="0" lang="ru-RU" sz="1050" b="1" i="0" u="none" strike="noStrike" kern="1200" cap="none" spc="0" normalizeH="0" baseline="0" noProof="0" dirty="0">
              <a:ln>
                <a:noFill/>
              </a:ln>
              <a:solidFill>
                <a:srgbClr val="FFFFFF"/>
              </a:solidFill>
              <a:effectLst/>
              <a:uLnTx/>
              <a:uFillTx/>
              <a:latin typeface="Arial"/>
              <a:ea typeface="+mn-ea"/>
              <a:cs typeface="+mn-cs"/>
            </a:endParaRPr>
          </a:p>
        </p:txBody>
      </p:sp>
      <p:sp>
        <p:nvSpPr>
          <p:cNvPr id="2" name="Скругленный прямоугольник 1">
            <a:extLst>
              <a:ext uri="{FF2B5EF4-FFF2-40B4-BE49-F238E27FC236}">
                <a16:creationId xmlns="" xmlns:a16="http://schemas.microsoft.com/office/drawing/2014/main" id="{8EE32405-F3A9-4E48-BFCD-1D38B0919076}"/>
              </a:ext>
            </a:extLst>
          </p:cNvPr>
          <p:cNvSpPr/>
          <p:nvPr/>
        </p:nvSpPr>
        <p:spPr>
          <a:xfrm>
            <a:off x="891252" y="809319"/>
            <a:ext cx="1678328" cy="514209"/>
          </a:xfrm>
          <a:prstGeom prst="roundRect">
            <a:avLst/>
          </a:prstGeom>
          <a:solidFill>
            <a:srgbClr val="1890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5" name="Скругленный прямоугольник 74">
            <a:extLst>
              <a:ext uri="{FF2B5EF4-FFF2-40B4-BE49-F238E27FC236}">
                <a16:creationId xmlns="" xmlns:a16="http://schemas.microsoft.com/office/drawing/2014/main" id="{C62CC7CE-93ED-2CA2-4A69-B2023875A0C1}"/>
              </a:ext>
            </a:extLst>
          </p:cNvPr>
          <p:cNvSpPr/>
          <p:nvPr/>
        </p:nvSpPr>
        <p:spPr>
          <a:xfrm>
            <a:off x="3900670" y="809320"/>
            <a:ext cx="1994356" cy="508200"/>
          </a:xfrm>
          <a:prstGeom prst="roundRect">
            <a:avLst/>
          </a:prstGeom>
          <a:solidFill>
            <a:srgbClr val="1890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9" name="Скругленный прямоугольник 78">
            <a:extLst>
              <a:ext uri="{FF2B5EF4-FFF2-40B4-BE49-F238E27FC236}">
                <a16:creationId xmlns="" xmlns:a16="http://schemas.microsoft.com/office/drawing/2014/main" id="{410033BD-75B3-11A7-E662-601CFB608AAA}"/>
              </a:ext>
            </a:extLst>
          </p:cNvPr>
          <p:cNvSpPr/>
          <p:nvPr/>
        </p:nvSpPr>
        <p:spPr>
          <a:xfrm>
            <a:off x="6953384" y="815888"/>
            <a:ext cx="2136995" cy="514209"/>
          </a:xfrm>
          <a:prstGeom prst="roundRect">
            <a:avLst/>
          </a:prstGeom>
          <a:solidFill>
            <a:srgbClr val="1890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p:nvSpPr>
        <p:spPr>
          <a:xfrm>
            <a:off x="1572419" y="919760"/>
            <a:ext cx="997161" cy="306467"/>
          </a:xfrm>
          <a:prstGeom prst="roundRect">
            <a:avLst/>
          </a:prstGeom>
          <a:noFill/>
          <a:ln w="28575">
            <a:noFill/>
          </a:ln>
        </p:spPr>
        <p:txBody>
          <a:bodyPr wrap="square">
            <a:spAutoFit/>
          </a:bodyPr>
          <a:lstStyle/>
          <a:p>
            <a:pPr marL="0" marR="0" lvl="0" indent="0" algn="l" defTabSz="349261" rtl="0" eaLnBrk="1" fontAlgn="auto" latinLnBrk="0" hangingPunct="1">
              <a:lnSpc>
                <a:spcPct val="100000"/>
              </a:lnSpc>
              <a:spcBef>
                <a:spcPts val="0"/>
              </a:spcBef>
              <a:spcAft>
                <a:spcPts val="0"/>
              </a:spcAft>
              <a:buClrTx/>
              <a:buSzTx/>
              <a:buFontTx/>
              <a:buNone/>
              <a:tabLst/>
              <a:defRPr/>
            </a:pPr>
            <a:r>
              <a:rPr lang="ru-RU" sz="1200" b="1" noProof="0" dirty="0">
                <a:solidFill>
                  <a:schemeClr val="bg1"/>
                </a:solidFill>
                <a:latin typeface="Arial"/>
                <a:cs typeface="Arial" panose="020B0604020202020204" pitchFamily="34" charset="0"/>
              </a:rPr>
              <a:t>БЫЛО</a:t>
            </a:r>
            <a:endParaRPr kumimoji="0" lang="ru-RU" sz="1200" b="1" i="0" u="none" strike="noStrike" kern="1200" cap="none" spc="0" normalizeH="0" baseline="0" noProof="0" dirty="0">
              <a:ln>
                <a:noFill/>
              </a:ln>
              <a:solidFill>
                <a:schemeClr val="bg1"/>
              </a:solidFill>
              <a:effectLst/>
              <a:uLnTx/>
              <a:uFillTx/>
              <a:latin typeface="Arial"/>
              <a:ea typeface="+mn-ea"/>
              <a:cs typeface="Arial" panose="020B0604020202020204" pitchFamily="34" charset="0"/>
            </a:endParaRPr>
          </a:p>
        </p:txBody>
      </p:sp>
      <p:sp>
        <p:nvSpPr>
          <p:cNvPr id="30" name="Прямоугольник 29"/>
          <p:cNvSpPr/>
          <p:nvPr/>
        </p:nvSpPr>
        <p:spPr>
          <a:xfrm>
            <a:off x="4528028" y="919760"/>
            <a:ext cx="1486798" cy="306467"/>
          </a:xfrm>
          <a:prstGeom prst="roundRect">
            <a:avLst/>
          </a:prstGeom>
          <a:noFill/>
          <a:ln w="28575">
            <a:noFill/>
          </a:ln>
        </p:spPr>
        <p:txBody>
          <a:bodyPr wrap="square">
            <a:spAutoFit/>
          </a:bodyPr>
          <a:lstStyle/>
          <a:p>
            <a:pPr marL="0" marR="0" lvl="0" indent="0" algn="l" defTabSz="349261" rtl="0" eaLnBrk="1" fontAlgn="auto" latinLnBrk="0" hangingPunct="1">
              <a:lnSpc>
                <a:spcPct val="100000"/>
              </a:lnSpc>
              <a:spcBef>
                <a:spcPts val="0"/>
              </a:spcBef>
              <a:spcAft>
                <a:spcPts val="0"/>
              </a:spcAft>
              <a:buClrTx/>
              <a:buSzTx/>
              <a:buFontTx/>
              <a:buNone/>
              <a:tabLst/>
              <a:defRPr/>
            </a:pPr>
            <a:r>
              <a:rPr lang="ru-RU" sz="1200" b="1" dirty="0">
                <a:solidFill>
                  <a:schemeClr val="bg1"/>
                </a:solidFill>
                <a:latin typeface="Arial"/>
                <a:cs typeface="Arial" panose="020B0604020202020204" pitchFamily="34" charset="0"/>
              </a:rPr>
              <a:t>СТАЛО</a:t>
            </a:r>
            <a:endParaRPr kumimoji="0" lang="ru-RU" sz="1200" b="1" i="0" u="none" strike="noStrike" kern="1200" cap="none" spc="0" normalizeH="0" baseline="0" noProof="0" dirty="0">
              <a:ln>
                <a:noFill/>
              </a:ln>
              <a:solidFill>
                <a:schemeClr val="bg1"/>
              </a:solidFill>
              <a:effectLst/>
              <a:uLnTx/>
              <a:uFillTx/>
              <a:latin typeface="Arial"/>
              <a:ea typeface="+mn-ea"/>
              <a:cs typeface="Arial" panose="020B0604020202020204" pitchFamily="34" charset="0"/>
            </a:endParaRPr>
          </a:p>
        </p:txBody>
      </p:sp>
      <p:sp>
        <p:nvSpPr>
          <p:cNvPr id="59" name="Прямоугольник 29">
            <a:extLst>
              <a:ext uri="{FF2B5EF4-FFF2-40B4-BE49-F238E27FC236}">
                <a16:creationId xmlns="" xmlns:a16="http://schemas.microsoft.com/office/drawing/2014/main" id="{C30E7A41-5720-E9B3-7C76-4BE41AE2B33C}"/>
              </a:ext>
            </a:extLst>
          </p:cNvPr>
          <p:cNvSpPr/>
          <p:nvPr/>
        </p:nvSpPr>
        <p:spPr>
          <a:xfrm>
            <a:off x="7411358" y="840793"/>
            <a:ext cx="1732642" cy="476726"/>
          </a:xfrm>
          <a:prstGeom prst="roundRect">
            <a:avLst/>
          </a:prstGeom>
          <a:noFill/>
          <a:ln w="28575">
            <a:noFill/>
          </a:ln>
        </p:spPr>
        <p:txBody>
          <a:bodyPr wrap="square">
            <a:spAutoFit/>
          </a:bodyPr>
          <a:lstStyle/>
          <a:p>
            <a:pPr marL="0" marR="0" lvl="0" indent="0" algn="l" defTabSz="349261" rtl="0" eaLnBrk="1" fontAlgn="auto" latinLnBrk="0" hangingPunct="1">
              <a:lnSpc>
                <a:spcPct val="100000"/>
              </a:lnSpc>
              <a:spcBef>
                <a:spcPts val="0"/>
              </a:spcBef>
              <a:spcAft>
                <a:spcPts val="0"/>
              </a:spcAft>
              <a:buClrTx/>
              <a:buSzTx/>
              <a:buFontTx/>
              <a:buNone/>
              <a:tabLst/>
              <a:defRPr/>
            </a:pPr>
            <a:r>
              <a:rPr kumimoji="0" lang="ru-RU" sz="1100" b="1" i="0" u="none" strike="noStrike" kern="1200" cap="none" spc="0" normalizeH="0" baseline="0" noProof="0" dirty="0">
                <a:ln>
                  <a:noFill/>
                </a:ln>
                <a:solidFill>
                  <a:schemeClr val="bg1"/>
                </a:solidFill>
                <a:effectLst/>
                <a:uLnTx/>
                <a:uFillTx/>
                <a:latin typeface="Arial"/>
                <a:ea typeface="+mn-ea"/>
                <a:cs typeface="Arial" panose="020B0604020202020204" pitchFamily="34" charset="0"/>
              </a:rPr>
              <a:t>СОЦИАЛЬНО-ЗНАЧИМЫЙ ЭФФЕКТ</a:t>
            </a:r>
          </a:p>
        </p:txBody>
      </p:sp>
      <p:pic>
        <p:nvPicPr>
          <p:cNvPr id="81" name="Graphic 285">
            <a:extLst>
              <a:ext uri="{FF2B5EF4-FFF2-40B4-BE49-F238E27FC236}">
                <a16:creationId xmlns="" xmlns:a16="http://schemas.microsoft.com/office/drawing/2014/main" id="{3C0CAB6F-6988-D781-FA46-2A2DC167416F}"/>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1163106" y="863280"/>
            <a:ext cx="348116" cy="348116"/>
          </a:xfrm>
          <a:prstGeom prst="rect">
            <a:avLst/>
          </a:prstGeom>
          <a:effectLst>
            <a:outerShdw blurRad="50800" dist="38100" dir="2700000" algn="tl" rotWithShape="0">
              <a:prstClr val="black">
                <a:alpha val="7000"/>
              </a:prstClr>
            </a:outerShdw>
          </a:effectLst>
        </p:spPr>
      </p:pic>
      <p:pic>
        <p:nvPicPr>
          <p:cNvPr id="82" name="Graphic 381">
            <a:extLst>
              <a:ext uri="{FF2B5EF4-FFF2-40B4-BE49-F238E27FC236}">
                <a16:creationId xmlns="" xmlns:a16="http://schemas.microsoft.com/office/drawing/2014/main" id="{EC9DFA82-EE2C-4CE7-C47F-25DAB94C36F3}"/>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4146798" y="874691"/>
            <a:ext cx="320022" cy="363414"/>
          </a:xfrm>
          <a:prstGeom prst="rect">
            <a:avLst/>
          </a:prstGeom>
          <a:effectLst>
            <a:outerShdw blurRad="50800" dist="38100" dir="2700000" algn="tl" rotWithShape="0">
              <a:prstClr val="black">
                <a:alpha val="7000"/>
              </a:prstClr>
            </a:outerShdw>
          </a:effectLst>
        </p:spPr>
      </p:pic>
      <p:pic>
        <p:nvPicPr>
          <p:cNvPr id="83" name="Graphic 377">
            <a:extLst>
              <a:ext uri="{FF2B5EF4-FFF2-40B4-BE49-F238E27FC236}">
                <a16:creationId xmlns="" xmlns:a16="http://schemas.microsoft.com/office/drawing/2014/main" id="{C303A3F4-27B0-F8A3-851F-D616AF1224E9}"/>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6995039" y="851523"/>
            <a:ext cx="416319" cy="409750"/>
          </a:xfrm>
          <a:prstGeom prst="rect">
            <a:avLst/>
          </a:prstGeom>
          <a:effectLst>
            <a:outerShdw blurRad="50800" dist="38100" dir="2700000" algn="tl" rotWithShape="0">
              <a:prstClr val="black">
                <a:alpha val="7000"/>
              </a:prstClr>
            </a:outerShdw>
          </a:effectLst>
        </p:spPr>
      </p:pic>
      <p:graphicFrame>
        <p:nvGraphicFramePr>
          <p:cNvPr id="5" name="Таблица 4"/>
          <p:cNvGraphicFramePr>
            <a:graphicFrameLocks noGrp="1"/>
          </p:cNvGraphicFramePr>
          <p:nvPr>
            <p:extLst>
              <p:ext uri="{D42A27DB-BD31-4B8C-83A1-F6EECF244321}">
                <p14:modId xmlns:p14="http://schemas.microsoft.com/office/powerpoint/2010/main" val="1474936376"/>
              </p:ext>
            </p:extLst>
          </p:nvPr>
        </p:nvGraphicFramePr>
        <p:xfrm>
          <a:off x="50025" y="1433968"/>
          <a:ext cx="9043949" cy="2377440"/>
        </p:xfrm>
        <a:graphic>
          <a:graphicData uri="http://schemas.openxmlformats.org/drawingml/2006/table">
            <a:tbl>
              <a:tblPr firstRow="1" bandRow="1">
                <a:tableStyleId>{2D5ABB26-0587-4C30-8999-92F81FD0307C}</a:tableStyleId>
              </a:tblPr>
              <a:tblGrid>
                <a:gridCol w="336958">
                  <a:extLst>
                    <a:ext uri="{9D8B030D-6E8A-4147-A177-3AD203B41FA5}">
                      <a16:colId xmlns="" xmlns:a16="http://schemas.microsoft.com/office/drawing/2014/main" val="2994255182"/>
                    </a:ext>
                  </a:extLst>
                </a:gridCol>
                <a:gridCol w="2114170">
                  <a:extLst>
                    <a:ext uri="{9D8B030D-6E8A-4147-A177-3AD203B41FA5}">
                      <a16:colId xmlns="" xmlns:a16="http://schemas.microsoft.com/office/drawing/2014/main" val="620969615"/>
                    </a:ext>
                  </a:extLst>
                </a:gridCol>
                <a:gridCol w="4313262">
                  <a:extLst>
                    <a:ext uri="{9D8B030D-6E8A-4147-A177-3AD203B41FA5}">
                      <a16:colId xmlns="" xmlns:a16="http://schemas.microsoft.com/office/drawing/2014/main" val="1396959813"/>
                    </a:ext>
                  </a:extLst>
                </a:gridCol>
                <a:gridCol w="2279559">
                  <a:extLst>
                    <a:ext uri="{9D8B030D-6E8A-4147-A177-3AD203B41FA5}">
                      <a16:colId xmlns="" xmlns:a16="http://schemas.microsoft.com/office/drawing/2014/main" val="261090574"/>
                    </a:ext>
                  </a:extLst>
                </a:gridCol>
              </a:tblGrid>
              <a:tr h="2253082">
                <a:tc>
                  <a:txBody>
                    <a:bodyPr/>
                    <a:lstStyle/>
                    <a:p>
                      <a:pPr indent="0" algn="ctr">
                        <a:lnSpc>
                          <a:spcPts val="900"/>
                        </a:lnSpc>
                        <a:spcBef>
                          <a:spcPts val="0"/>
                        </a:spcBef>
                        <a:spcAft>
                          <a:spcPts val="0"/>
                        </a:spcAft>
                      </a:pPr>
                      <a:r>
                        <a:rPr lang="ru-RU" sz="1000" dirty="0" smtClean="0">
                          <a:latin typeface="+mn-lt"/>
                        </a:rPr>
                        <a:t>15</a:t>
                      </a:r>
                      <a:endParaRPr lang="ru-RU" sz="100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685800" rtl="0" eaLnBrk="1" fontAlgn="auto" latinLnBrk="0" hangingPunct="1">
                        <a:lnSpc>
                          <a:spcPts val="900"/>
                        </a:lnSpc>
                        <a:spcBef>
                          <a:spcPts val="0"/>
                        </a:spcBef>
                        <a:spcAft>
                          <a:spcPts val="0"/>
                        </a:spcAft>
                        <a:buClrTx/>
                        <a:buSzTx/>
                        <a:buFontTx/>
                        <a:buNone/>
                        <a:tabLst/>
                        <a:defRPr/>
                      </a:pPr>
                      <a:endParaRPr lang="ru-RU" sz="1000" kern="1200" dirty="0">
                        <a:solidFill>
                          <a:schemeClr val="tx1"/>
                        </a:solidFill>
                        <a:latin typeface="+mn-lt"/>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0" algn="ctr">
                        <a:lnSpc>
                          <a:spcPts val="900"/>
                        </a:lnSpc>
                        <a:spcBef>
                          <a:spcPts val="0"/>
                        </a:spcBef>
                        <a:spcAft>
                          <a:spcPts val="0"/>
                        </a:spcAft>
                      </a:pPr>
                      <a:r>
                        <a:rPr lang="ru-RU" sz="1000" kern="1200" dirty="0">
                          <a:solidFill>
                            <a:schemeClr val="tx1"/>
                          </a:solidFill>
                          <a:latin typeface="+mn-lt"/>
                          <a:ea typeface="+mn-ea"/>
                          <a:cs typeface="+mn-cs"/>
                        </a:rPr>
                        <a:t>Отсутствие в градостроительном регламенте, утвержденном применительно к территориальной зоне, в границах которой расположен данный земельный участок, указания на соответствующий вид разрешенного использования, а также утвержденных предельных (минимальных и (или) максимальных) размеров земельных участков не является препятствием для указанного в настоящей части раздела земельного участка (часть 5). </a:t>
                      </a:r>
                    </a:p>
                    <a:p>
                      <a:pPr indent="0" algn="ctr">
                        <a:lnSpc>
                          <a:spcPts val="900"/>
                        </a:lnSpc>
                        <a:spcBef>
                          <a:spcPts val="0"/>
                        </a:spcBef>
                        <a:spcAft>
                          <a:spcPts val="0"/>
                        </a:spcAft>
                      </a:pPr>
                      <a:endParaRPr lang="ru-RU" sz="1000" dirty="0" smtClean="0">
                        <a:latin typeface="+mn-lt"/>
                      </a:endParaRPr>
                    </a:p>
                    <a:p>
                      <a:pPr indent="0" algn="ctr">
                        <a:lnSpc>
                          <a:spcPts val="900"/>
                        </a:lnSpc>
                        <a:spcBef>
                          <a:spcPts val="0"/>
                        </a:spcBef>
                        <a:spcAft>
                          <a:spcPts val="0"/>
                        </a:spcAft>
                      </a:pPr>
                      <a:r>
                        <a:rPr lang="ru-RU" sz="1000" dirty="0" smtClean="0">
                          <a:latin typeface="+mn-lt"/>
                        </a:rPr>
                        <a:t>Законом </a:t>
                      </a:r>
                      <a:r>
                        <a:rPr lang="ru-RU" sz="1000" dirty="0">
                          <a:latin typeface="+mn-lt"/>
                        </a:rPr>
                        <a:t>№ 476-ФЗ внесены изменения в ЖК РФ, согласно которым статья 15 ЖК РФ дополнена частью 6, установившей определение многоквартирного дома: многоквартирным домом признается здание, состоящее из двух и более квартир, включающее в себя имущество, указанное в пунктах 1 - 3 части 1 статьи 36 ЖК РФ: </a:t>
                      </a:r>
                    </a:p>
                    <a:p>
                      <a:pPr marL="0" marR="0" lvl="0" indent="0" algn="ctr" defTabSz="685800" rtl="0" eaLnBrk="1" fontAlgn="auto" latinLnBrk="0" hangingPunct="1">
                        <a:lnSpc>
                          <a:spcPts val="900"/>
                        </a:lnSpc>
                        <a:spcBef>
                          <a:spcPts val="0"/>
                        </a:spcBef>
                        <a:spcAft>
                          <a:spcPts val="0"/>
                        </a:spcAft>
                        <a:buClrTx/>
                        <a:buSzTx/>
                        <a:buFontTx/>
                        <a:buNone/>
                        <a:tabLst/>
                        <a:defRPr/>
                      </a:pPr>
                      <a:r>
                        <a:rPr lang="ru-RU" sz="1000" dirty="0">
                          <a:latin typeface="+mn-lt"/>
                        </a:rPr>
                        <a:t>1) помещения в данном доме, не являющиеся частями квартир и предназначенные для обслуживания более одного помещения в данном доме, в том числе межквартирные лестничные площадки, лестницы, лифты, лифтовые и иные шахты, коридоры, технические этажи, чердаки, подвалы, в которых имеются инженерные коммуникации, иное обслуживающее более одного помещения в данном доме оборудование (технические подвалы);</a:t>
                      </a:r>
                      <a:endParaRPr lang="ru-RU" sz="1000" kern="1200" dirty="0">
                        <a:solidFill>
                          <a:schemeClr val="tx1"/>
                        </a:solidFill>
                        <a:latin typeface="+mn-lt"/>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685800" rtl="0" eaLnBrk="1" fontAlgn="auto" latinLnBrk="0" hangingPunct="1">
                        <a:lnSpc>
                          <a:spcPts val="900"/>
                        </a:lnSpc>
                        <a:spcBef>
                          <a:spcPts val="0"/>
                        </a:spcBef>
                        <a:spcAft>
                          <a:spcPts val="0"/>
                        </a:spcAft>
                        <a:buClrTx/>
                        <a:buSzTx/>
                        <a:buFontTx/>
                        <a:buNone/>
                        <a:tabLst/>
                        <a:defRPr/>
                      </a:pPr>
                      <a:endParaRPr lang="ru-RU" sz="1000" kern="1200" dirty="0">
                        <a:solidFill>
                          <a:schemeClr val="tx1"/>
                        </a:solidFill>
                        <a:latin typeface="+mn-lt"/>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904064234"/>
                  </a:ext>
                </a:extLst>
              </a:tr>
            </a:tbl>
          </a:graphicData>
        </a:graphic>
      </p:graphicFrame>
    </p:spTree>
    <p:extLst>
      <p:ext uri="{BB962C8B-B14F-4D97-AF65-F5344CB8AC3E}">
        <p14:creationId xmlns:p14="http://schemas.microsoft.com/office/powerpoint/2010/main" val="29251918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39F09F66-1085-4855-8DC5-F9637EFDA1FB}"/>
              </a:ext>
            </a:extLst>
          </p:cNvPr>
          <p:cNvSpPr>
            <a:spLocks noGrp="1"/>
          </p:cNvSpPr>
          <p:nvPr>
            <p:ph type="title"/>
          </p:nvPr>
        </p:nvSpPr>
        <p:spPr>
          <a:xfrm>
            <a:off x="533441" y="22861"/>
            <a:ext cx="8517309" cy="619124"/>
          </a:xfrm>
        </p:spPr>
        <p:txBody>
          <a:bodyPr>
            <a:noAutofit/>
          </a:bodyPr>
          <a:lstStyle/>
          <a:p>
            <a:pPr algn="ctr"/>
            <a:r>
              <a:rPr lang="ru-RU" dirty="0"/>
              <a:t>Изменения в законодательстве Российской Федерации о регистрации </a:t>
            </a:r>
            <a:br>
              <a:rPr lang="ru-RU" dirty="0"/>
            </a:br>
            <a:r>
              <a:rPr lang="ru-RU" dirty="0"/>
              <a:t>недвижимости по итогам 2022 г</a:t>
            </a:r>
            <a:r>
              <a:rPr lang="ru-RU" dirty="0" smtClean="0"/>
              <a:t>.</a:t>
            </a:r>
            <a:endParaRPr lang="ru-RU" dirty="0"/>
          </a:p>
        </p:txBody>
      </p:sp>
      <p:sp>
        <p:nvSpPr>
          <p:cNvPr id="40" name="Slide Number Placeholder 6">
            <a:extLst>
              <a:ext uri="{FF2B5EF4-FFF2-40B4-BE49-F238E27FC236}">
                <a16:creationId xmlns="" xmlns:a16="http://schemas.microsoft.com/office/drawing/2014/main" id="{49AA9F89-8FE7-453C-8FBE-FAF4AE20A961}"/>
              </a:ext>
            </a:extLst>
          </p:cNvPr>
          <p:cNvSpPr>
            <a:spLocks noGrp="1"/>
          </p:cNvSpPr>
          <p:nvPr>
            <p:ph type="sldNum" sz="quarter" idx="10"/>
          </p:nvPr>
        </p:nvSpPr>
        <p:spPr bwMode="auto">
          <a:xfrm>
            <a:off x="5998104" y="4778375"/>
            <a:ext cx="2743200" cy="365125"/>
          </a:xfrm>
        </p:spPr>
        <p:txBody>
          <a:bodyPr/>
          <a:lstStyle/>
          <a:p>
            <a:pPr marL="0" marR="0" lvl="0" indent="0" algn="r" defTabSz="349261" rtl="0" eaLnBrk="1" fontAlgn="auto" latinLnBrk="0" hangingPunct="1">
              <a:lnSpc>
                <a:spcPct val="100000"/>
              </a:lnSpc>
              <a:spcBef>
                <a:spcPts val="0"/>
              </a:spcBef>
              <a:spcAft>
                <a:spcPts val="0"/>
              </a:spcAft>
              <a:buClrTx/>
              <a:buSzTx/>
              <a:buFontTx/>
              <a:buNone/>
              <a:tabLst/>
              <a:defRPr/>
            </a:pPr>
            <a:fld id="{35ACA335-37F7-42C7-872A-92C3D7072F89}" type="slidenum">
              <a:rPr kumimoji="0" lang="ru-RU" sz="1050" b="1" i="0" u="none" strike="noStrike" kern="1200" cap="none" spc="0" normalizeH="0" baseline="0" noProof="0" smtClean="0">
                <a:ln>
                  <a:noFill/>
                </a:ln>
                <a:solidFill>
                  <a:srgbClr val="FFFFFF"/>
                </a:solidFill>
                <a:effectLst/>
                <a:uLnTx/>
                <a:uFillTx/>
                <a:latin typeface="Arial"/>
                <a:ea typeface="+mn-ea"/>
                <a:cs typeface="+mn-cs"/>
              </a:rPr>
              <a:pPr marL="0" marR="0" lvl="0" indent="0" algn="r" defTabSz="349261" rtl="0" eaLnBrk="1" fontAlgn="auto" latinLnBrk="0" hangingPunct="1">
                <a:lnSpc>
                  <a:spcPct val="100000"/>
                </a:lnSpc>
                <a:spcBef>
                  <a:spcPts val="0"/>
                </a:spcBef>
                <a:spcAft>
                  <a:spcPts val="0"/>
                </a:spcAft>
                <a:buClrTx/>
                <a:buSzTx/>
                <a:buFontTx/>
                <a:buNone/>
                <a:tabLst/>
                <a:defRPr/>
              </a:pPr>
              <a:t>26</a:t>
            </a:fld>
            <a:endParaRPr kumimoji="0" lang="ru-RU" sz="1050" b="1" i="0" u="none" strike="noStrike" kern="1200" cap="none" spc="0" normalizeH="0" baseline="0" noProof="0" dirty="0">
              <a:ln>
                <a:noFill/>
              </a:ln>
              <a:solidFill>
                <a:srgbClr val="FFFFFF"/>
              </a:solidFill>
              <a:effectLst/>
              <a:uLnTx/>
              <a:uFillTx/>
              <a:latin typeface="Arial"/>
              <a:ea typeface="+mn-ea"/>
              <a:cs typeface="+mn-cs"/>
            </a:endParaRPr>
          </a:p>
        </p:txBody>
      </p:sp>
      <p:sp>
        <p:nvSpPr>
          <p:cNvPr id="2" name="Скругленный прямоугольник 1">
            <a:extLst>
              <a:ext uri="{FF2B5EF4-FFF2-40B4-BE49-F238E27FC236}">
                <a16:creationId xmlns="" xmlns:a16="http://schemas.microsoft.com/office/drawing/2014/main" id="{8EE32405-F3A9-4E48-BFCD-1D38B0919076}"/>
              </a:ext>
            </a:extLst>
          </p:cNvPr>
          <p:cNvSpPr/>
          <p:nvPr/>
        </p:nvSpPr>
        <p:spPr>
          <a:xfrm>
            <a:off x="891252" y="809319"/>
            <a:ext cx="1678328" cy="514209"/>
          </a:xfrm>
          <a:prstGeom prst="roundRect">
            <a:avLst/>
          </a:prstGeom>
          <a:solidFill>
            <a:srgbClr val="1890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5" name="Скругленный прямоугольник 74">
            <a:extLst>
              <a:ext uri="{FF2B5EF4-FFF2-40B4-BE49-F238E27FC236}">
                <a16:creationId xmlns="" xmlns:a16="http://schemas.microsoft.com/office/drawing/2014/main" id="{C62CC7CE-93ED-2CA2-4A69-B2023875A0C1}"/>
              </a:ext>
            </a:extLst>
          </p:cNvPr>
          <p:cNvSpPr/>
          <p:nvPr/>
        </p:nvSpPr>
        <p:spPr>
          <a:xfrm>
            <a:off x="3900670" y="809320"/>
            <a:ext cx="1994356" cy="508200"/>
          </a:xfrm>
          <a:prstGeom prst="roundRect">
            <a:avLst/>
          </a:prstGeom>
          <a:solidFill>
            <a:srgbClr val="1890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9" name="Скругленный прямоугольник 78">
            <a:extLst>
              <a:ext uri="{FF2B5EF4-FFF2-40B4-BE49-F238E27FC236}">
                <a16:creationId xmlns="" xmlns:a16="http://schemas.microsoft.com/office/drawing/2014/main" id="{410033BD-75B3-11A7-E662-601CFB608AAA}"/>
              </a:ext>
            </a:extLst>
          </p:cNvPr>
          <p:cNvSpPr/>
          <p:nvPr/>
        </p:nvSpPr>
        <p:spPr>
          <a:xfrm>
            <a:off x="6953384" y="815888"/>
            <a:ext cx="2136995" cy="514209"/>
          </a:xfrm>
          <a:prstGeom prst="roundRect">
            <a:avLst/>
          </a:prstGeom>
          <a:solidFill>
            <a:srgbClr val="1890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p:nvSpPr>
        <p:spPr>
          <a:xfrm>
            <a:off x="1572419" y="919760"/>
            <a:ext cx="997161" cy="306467"/>
          </a:xfrm>
          <a:prstGeom prst="roundRect">
            <a:avLst/>
          </a:prstGeom>
          <a:noFill/>
          <a:ln w="28575">
            <a:noFill/>
          </a:ln>
        </p:spPr>
        <p:txBody>
          <a:bodyPr wrap="square">
            <a:spAutoFit/>
          </a:bodyPr>
          <a:lstStyle/>
          <a:p>
            <a:pPr marL="0" marR="0" lvl="0" indent="0" algn="l" defTabSz="349261" rtl="0" eaLnBrk="1" fontAlgn="auto" latinLnBrk="0" hangingPunct="1">
              <a:lnSpc>
                <a:spcPct val="100000"/>
              </a:lnSpc>
              <a:spcBef>
                <a:spcPts val="0"/>
              </a:spcBef>
              <a:spcAft>
                <a:spcPts val="0"/>
              </a:spcAft>
              <a:buClrTx/>
              <a:buSzTx/>
              <a:buFontTx/>
              <a:buNone/>
              <a:tabLst/>
              <a:defRPr/>
            </a:pPr>
            <a:r>
              <a:rPr lang="ru-RU" sz="1200" b="1" noProof="0" dirty="0">
                <a:solidFill>
                  <a:schemeClr val="bg1"/>
                </a:solidFill>
                <a:latin typeface="Arial"/>
                <a:cs typeface="Arial" panose="020B0604020202020204" pitchFamily="34" charset="0"/>
              </a:rPr>
              <a:t>БЫЛО</a:t>
            </a:r>
            <a:endParaRPr kumimoji="0" lang="ru-RU" sz="1200" b="1" i="0" u="none" strike="noStrike" kern="1200" cap="none" spc="0" normalizeH="0" baseline="0" noProof="0" dirty="0">
              <a:ln>
                <a:noFill/>
              </a:ln>
              <a:solidFill>
                <a:schemeClr val="bg1"/>
              </a:solidFill>
              <a:effectLst/>
              <a:uLnTx/>
              <a:uFillTx/>
              <a:latin typeface="Arial"/>
              <a:ea typeface="+mn-ea"/>
              <a:cs typeface="Arial" panose="020B0604020202020204" pitchFamily="34" charset="0"/>
            </a:endParaRPr>
          </a:p>
        </p:txBody>
      </p:sp>
      <p:sp>
        <p:nvSpPr>
          <p:cNvPr id="30" name="Прямоугольник 29"/>
          <p:cNvSpPr/>
          <p:nvPr/>
        </p:nvSpPr>
        <p:spPr>
          <a:xfrm>
            <a:off x="4528028" y="919760"/>
            <a:ext cx="1486798" cy="306467"/>
          </a:xfrm>
          <a:prstGeom prst="roundRect">
            <a:avLst/>
          </a:prstGeom>
          <a:noFill/>
          <a:ln w="28575">
            <a:noFill/>
          </a:ln>
        </p:spPr>
        <p:txBody>
          <a:bodyPr wrap="square">
            <a:spAutoFit/>
          </a:bodyPr>
          <a:lstStyle/>
          <a:p>
            <a:pPr marL="0" marR="0" lvl="0" indent="0" algn="l" defTabSz="349261" rtl="0" eaLnBrk="1" fontAlgn="auto" latinLnBrk="0" hangingPunct="1">
              <a:lnSpc>
                <a:spcPct val="100000"/>
              </a:lnSpc>
              <a:spcBef>
                <a:spcPts val="0"/>
              </a:spcBef>
              <a:spcAft>
                <a:spcPts val="0"/>
              </a:spcAft>
              <a:buClrTx/>
              <a:buSzTx/>
              <a:buFontTx/>
              <a:buNone/>
              <a:tabLst/>
              <a:defRPr/>
            </a:pPr>
            <a:r>
              <a:rPr lang="ru-RU" sz="1200" b="1" dirty="0">
                <a:solidFill>
                  <a:schemeClr val="bg1"/>
                </a:solidFill>
                <a:latin typeface="Arial"/>
                <a:cs typeface="Arial" panose="020B0604020202020204" pitchFamily="34" charset="0"/>
              </a:rPr>
              <a:t>СТАЛО</a:t>
            </a:r>
            <a:endParaRPr kumimoji="0" lang="ru-RU" sz="1200" b="1" i="0" u="none" strike="noStrike" kern="1200" cap="none" spc="0" normalizeH="0" baseline="0" noProof="0" dirty="0">
              <a:ln>
                <a:noFill/>
              </a:ln>
              <a:solidFill>
                <a:schemeClr val="bg1"/>
              </a:solidFill>
              <a:effectLst/>
              <a:uLnTx/>
              <a:uFillTx/>
              <a:latin typeface="Arial"/>
              <a:ea typeface="+mn-ea"/>
              <a:cs typeface="Arial" panose="020B0604020202020204" pitchFamily="34" charset="0"/>
            </a:endParaRPr>
          </a:p>
        </p:txBody>
      </p:sp>
      <p:sp>
        <p:nvSpPr>
          <p:cNvPr id="59" name="Прямоугольник 29">
            <a:extLst>
              <a:ext uri="{FF2B5EF4-FFF2-40B4-BE49-F238E27FC236}">
                <a16:creationId xmlns="" xmlns:a16="http://schemas.microsoft.com/office/drawing/2014/main" id="{C30E7A41-5720-E9B3-7C76-4BE41AE2B33C}"/>
              </a:ext>
            </a:extLst>
          </p:cNvPr>
          <p:cNvSpPr/>
          <p:nvPr/>
        </p:nvSpPr>
        <p:spPr>
          <a:xfrm>
            <a:off x="7411358" y="840793"/>
            <a:ext cx="1732642" cy="476726"/>
          </a:xfrm>
          <a:prstGeom prst="roundRect">
            <a:avLst/>
          </a:prstGeom>
          <a:noFill/>
          <a:ln w="28575">
            <a:noFill/>
          </a:ln>
        </p:spPr>
        <p:txBody>
          <a:bodyPr wrap="square">
            <a:spAutoFit/>
          </a:bodyPr>
          <a:lstStyle/>
          <a:p>
            <a:pPr marL="0" marR="0" lvl="0" indent="0" algn="l" defTabSz="349261" rtl="0" eaLnBrk="1" fontAlgn="auto" latinLnBrk="0" hangingPunct="1">
              <a:lnSpc>
                <a:spcPct val="100000"/>
              </a:lnSpc>
              <a:spcBef>
                <a:spcPts val="0"/>
              </a:spcBef>
              <a:spcAft>
                <a:spcPts val="0"/>
              </a:spcAft>
              <a:buClrTx/>
              <a:buSzTx/>
              <a:buFontTx/>
              <a:buNone/>
              <a:tabLst/>
              <a:defRPr/>
            </a:pPr>
            <a:r>
              <a:rPr kumimoji="0" lang="ru-RU" sz="1100" b="1" i="0" u="none" strike="noStrike" kern="1200" cap="none" spc="0" normalizeH="0" baseline="0" noProof="0" dirty="0">
                <a:ln>
                  <a:noFill/>
                </a:ln>
                <a:solidFill>
                  <a:schemeClr val="bg1"/>
                </a:solidFill>
                <a:effectLst/>
                <a:uLnTx/>
                <a:uFillTx/>
                <a:latin typeface="Arial"/>
                <a:ea typeface="+mn-ea"/>
                <a:cs typeface="Arial" panose="020B0604020202020204" pitchFamily="34" charset="0"/>
              </a:rPr>
              <a:t>СОЦИАЛЬНО-ЗНАЧИМЫЙ ЭФФЕКТ</a:t>
            </a:r>
          </a:p>
        </p:txBody>
      </p:sp>
      <p:pic>
        <p:nvPicPr>
          <p:cNvPr id="81" name="Graphic 285">
            <a:extLst>
              <a:ext uri="{FF2B5EF4-FFF2-40B4-BE49-F238E27FC236}">
                <a16:creationId xmlns="" xmlns:a16="http://schemas.microsoft.com/office/drawing/2014/main" id="{3C0CAB6F-6988-D781-FA46-2A2DC167416F}"/>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1163106" y="863280"/>
            <a:ext cx="348116" cy="348116"/>
          </a:xfrm>
          <a:prstGeom prst="rect">
            <a:avLst/>
          </a:prstGeom>
          <a:effectLst>
            <a:outerShdw blurRad="50800" dist="38100" dir="2700000" algn="tl" rotWithShape="0">
              <a:prstClr val="black">
                <a:alpha val="7000"/>
              </a:prstClr>
            </a:outerShdw>
          </a:effectLst>
        </p:spPr>
      </p:pic>
      <p:pic>
        <p:nvPicPr>
          <p:cNvPr id="82" name="Graphic 381">
            <a:extLst>
              <a:ext uri="{FF2B5EF4-FFF2-40B4-BE49-F238E27FC236}">
                <a16:creationId xmlns="" xmlns:a16="http://schemas.microsoft.com/office/drawing/2014/main" id="{EC9DFA82-EE2C-4CE7-C47F-25DAB94C36F3}"/>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4146798" y="874691"/>
            <a:ext cx="320022" cy="363414"/>
          </a:xfrm>
          <a:prstGeom prst="rect">
            <a:avLst/>
          </a:prstGeom>
          <a:effectLst>
            <a:outerShdw blurRad="50800" dist="38100" dir="2700000" algn="tl" rotWithShape="0">
              <a:prstClr val="black">
                <a:alpha val="7000"/>
              </a:prstClr>
            </a:outerShdw>
          </a:effectLst>
        </p:spPr>
      </p:pic>
      <p:pic>
        <p:nvPicPr>
          <p:cNvPr id="83" name="Graphic 377">
            <a:extLst>
              <a:ext uri="{FF2B5EF4-FFF2-40B4-BE49-F238E27FC236}">
                <a16:creationId xmlns="" xmlns:a16="http://schemas.microsoft.com/office/drawing/2014/main" id="{C303A3F4-27B0-F8A3-851F-D616AF1224E9}"/>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6995039" y="851523"/>
            <a:ext cx="416319" cy="409750"/>
          </a:xfrm>
          <a:prstGeom prst="rect">
            <a:avLst/>
          </a:prstGeom>
          <a:effectLst>
            <a:outerShdw blurRad="50800" dist="38100" dir="2700000" algn="tl" rotWithShape="0">
              <a:prstClr val="black">
                <a:alpha val="7000"/>
              </a:prstClr>
            </a:outerShdw>
          </a:effectLst>
        </p:spPr>
      </p:pic>
      <p:graphicFrame>
        <p:nvGraphicFramePr>
          <p:cNvPr id="5" name="Таблица 4"/>
          <p:cNvGraphicFramePr>
            <a:graphicFrameLocks noGrp="1"/>
          </p:cNvGraphicFramePr>
          <p:nvPr>
            <p:extLst>
              <p:ext uri="{D42A27DB-BD31-4B8C-83A1-F6EECF244321}">
                <p14:modId xmlns:p14="http://schemas.microsoft.com/office/powerpoint/2010/main" val="2504682420"/>
              </p:ext>
            </p:extLst>
          </p:nvPr>
        </p:nvGraphicFramePr>
        <p:xfrm>
          <a:off x="106795" y="1427959"/>
          <a:ext cx="8983584" cy="2377440"/>
        </p:xfrm>
        <a:graphic>
          <a:graphicData uri="http://schemas.openxmlformats.org/drawingml/2006/table">
            <a:tbl>
              <a:tblPr firstRow="1" bandRow="1">
                <a:tableStyleId>{2D5ABB26-0587-4C30-8999-92F81FD0307C}</a:tableStyleId>
              </a:tblPr>
              <a:tblGrid>
                <a:gridCol w="343681">
                  <a:extLst>
                    <a:ext uri="{9D8B030D-6E8A-4147-A177-3AD203B41FA5}">
                      <a16:colId xmlns="" xmlns:a16="http://schemas.microsoft.com/office/drawing/2014/main" val="2994255182"/>
                    </a:ext>
                  </a:extLst>
                </a:gridCol>
                <a:gridCol w="2195212">
                  <a:extLst>
                    <a:ext uri="{9D8B030D-6E8A-4147-A177-3AD203B41FA5}">
                      <a16:colId xmlns="" xmlns:a16="http://schemas.microsoft.com/office/drawing/2014/main" val="620969615"/>
                    </a:ext>
                  </a:extLst>
                </a:gridCol>
                <a:gridCol w="4165132">
                  <a:extLst>
                    <a:ext uri="{9D8B030D-6E8A-4147-A177-3AD203B41FA5}">
                      <a16:colId xmlns="" xmlns:a16="http://schemas.microsoft.com/office/drawing/2014/main" val="1396959813"/>
                    </a:ext>
                  </a:extLst>
                </a:gridCol>
                <a:gridCol w="2279559">
                  <a:extLst>
                    <a:ext uri="{9D8B030D-6E8A-4147-A177-3AD203B41FA5}">
                      <a16:colId xmlns="" xmlns:a16="http://schemas.microsoft.com/office/drawing/2014/main" val="261090574"/>
                    </a:ext>
                  </a:extLst>
                </a:gridCol>
              </a:tblGrid>
              <a:tr h="2253082">
                <a:tc>
                  <a:txBody>
                    <a:bodyPr/>
                    <a:lstStyle/>
                    <a:p>
                      <a:pPr indent="0" algn="ctr">
                        <a:lnSpc>
                          <a:spcPts val="900"/>
                        </a:lnSpc>
                        <a:spcBef>
                          <a:spcPts val="0"/>
                        </a:spcBef>
                        <a:spcAft>
                          <a:spcPts val="0"/>
                        </a:spcAft>
                      </a:pPr>
                      <a:r>
                        <a:rPr lang="ru-RU" sz="1000" dirty="0" smtClean="0">
                          <a:latin typeface="+mn-lt"/>
                        </a:rPr>
                        <a:t>15</a:t>
                      </a:r>
                      <a:endParaRPr lang="ru-RU" sz="100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685800" rtl="0" eaLnBrk="1" fontAlgn="auto" latinLnBrk="0" hangingPunct="1">
                        <a:lnSpc>
                          <a:spcPts val="900"/>
                        </a:lnSpc>
                        <a:spcBef>
                          <a:spcPts val="0"/>
                        </a:spcBef>
                        <a:spcAft>
                          <a:spcPts val="0"/>
                        </a:spcAft>
                        <a:buClrTx/>
                        <a:buSzTx/>
                        <a:buFontTx/>
                        <a:buNone/>
                        <a:tabLst/>
                        <a:defRPr/>
                      </a:pPr>
                      <a:endParaRPr lang="ru-RU" sz="1000" kern="1200" dirty="0">
                        <a:solidFill>
                          <a:schemeClr val="tx1"/>
                        </a:solidFill>
                        <a:latin typeface="+mn-lt"/>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0" algn="ctr">
                        <a:lnSpc>
                          <a:spcPts val="900"/>
                        </a:lnSpc>
                        <a:spcBef>
                          <a:spcPts val="0"/>
                        </a:spcBef>
                        <a:spcAft>
                          <a:spcPts val="0"/>
                        </a:spcAft>
                      </a:pPr>
                      <a:r>
                        <a:rPr lang="ru-RU" sz="1000" dirty="0">
                          <a:latin typeface="+mn-lt"/>
                        </a:rPr>
                        <a:t>2) иные помещения в данном доме, не принадлежащие отдельным собственникам и предназначенные для удовлетворения социально-бытовых потребностей собственников помещений в данном доме, включая помещения, предназначенные для организации их досуга, культурного развития, детского творчества, занятий физической культурой и спортом и подобных мероприятий, а также не принадлежащие отдельным собственникам </a:t>
                      </a:r>
                      <a:r>
                        <a:rPr lang="ru-RU" sz="1000" dirty="0" err="1">
                          <a:latin typeface="+mn-lt"/>
                        </a:rPr>
                        <a:t>машино</a:t>
                      </a:r>
                      <a:r>
                        <a:rPr lang="ru-RU" sz="1000" dirty="0">
                          <a:latin typeface="+mn-lt"/>
                        </a:rPr>
                        <a:t>-места; </a:t>
                      </a:r>
                    </a:p>
                    <a:p>
                      <a:pPr indent="0" algn="ctr">
                        <a:lnSpc>
                          <a:spcPts val="900"/>
                        </a:lnSpc>
                        <a:spcBef>
                          <a:spcPts val="0"/>
                        </a:spcBef>
                        <a:spcAft>
                          <a:spcPts val="0"/>
                        </a:spcAft>
                      </a:pPr>
                      <a:r>
                        <a:rPr lang="ru-RU" sz="1000" dirty="0">
                          <a:latin typeface="+mn-lt"/>
                        </a:rPr>
                        <a:t>3) крыши, ограждающие несущие и ненесущие конструкции данного дома, механическое, электрическое, санитарно-техническое и другое оборудование (в том числе конструкции и (или) иное оборудование, предназначенные для обеспечения беспрепятственного доступа инвалидов к помещениям в многоквартирном доме), находящееся в данном доме за пределами или внутри помещений и обслуживающее более одного помещения. </a:t>
                      </a:r>
                    </a:p>
                    <a:p>
                      <a:pPr marL="0" marR="0" lvl="0" indent="0" algn="ctr" defTabSz="685800" rtl="0" eaLnBrk="1" fontAlgn="auto" latinLnBrk="0" hangingPunct="1">
                        <a:lnSpc>
                          <a:spcPts val="900"/>
                        </a:lnSpc>
                        <a:spcBef>
                          <a:spcPts val="0"/>
                        </a:spcBef>
                        <a:spcAft>
                          <a:spcPts val="0"/>
                        </a:spcAft>
                        <a:buClrTx/>
                        <a:buSzTx/>
                        <a:buFontTx/>
                        <a:buNone/>
                        <a:tabLst/>
                        <a:defRPr/>
                      </a:pPr>
                      <a:r>
                        <a:rPr lang="ru-RU" sz="1000" dirty="0" smtClean="0">
                          <a:latin typeface="+mn-lt"/>
                        </a:rPr>
                        <a:t>Возможность </a:t>
                      </a:r>
                      <a:r>
                        <a:rPr lang="ru-RU" sz="1000" dirty="0">
                          <a:latin typeface="+mn-lt"/>
                        </a:rPr>
                        <a:t>применения части 1 статьи 16 Закона № 476-ФЗ к помещениям в зданиях советского периода постройки будет зависеть от архитектурно-планировочных решений такого здания и от вида помещений, на которые были оформлены права.</a:t>
                      </a:r>
                      <a:endParaRPr lang="ru-RU" sz="1000" kern="1200" dirty="0">
                        <a:solidFill>
                          <a:schemeClr val="tx1"/>
                        </a:solidFill>
                        <a:latin typeface="+mn-lt"/>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685800" rtl="0" eaLnBrk="1" fontAlgn="auto" latinLnBrk="0" hangingPunct="1">
                        <a:lnSpc>
                          <a:spcPts val="900"/>
                        </a:lnSpc>
                        <a:spcBef>
                          <a:spcPts val="0"/>
                        </a:spcBef>
                        <a:spcAft>
                          <a:spcPts val="0"/>
                        </a:spcAft>
                        <a:buClrTx/>
                        <a:buSzTx/>
                        <a:buFontTx/>
                        <a:buNone/>
                        <a:tabLst/>
                        <a:defRPr/>
                      </a:pPr>
                      <a:endParaRPr lang="ru-RU" sz="1000" kern="1200" dirty="0">
                        <a:solidFill>
                          <a:schemeClr val="tx1"/>
                        </a:solidFill>
                        <a:latin typeface="+mn-lt"/>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904064234"/>
                  </a:ext>
                </a:extLst>
              </a:tr>
            </a:tbl>
          </a:graphicData>
        </a:graphic>
      </p:graphicFrame>
    </p:spTree>
    <p:extLst>
      <p:ext uri="{BB962C8B-B14F-4D97-AF65-F5344CB8AC3E}">
        <p14:creationId xmlns:p14="http://schemas.microsoft.com/office/powerpoint/2010/main" val="638319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39F09F66-1085-4855-8DC5-F9637EFDA1FB}"/>
              </a:ext>
            </a:extLst>
          </p:cNvPr>
          <p:cNvSpPr>
            <a:spLocks noGrp="1"/>
          </p:cNvSpPr>
          <p:nvPr>
            <p:ph type="title"/>
          </p:nvPr>
        </p:nvSpPr>
        <p:spPr>
          <a:xfrm>
            <a:off x="533441" y="22861"/>
            <a:ext cx="8517309" cy="619124"/>
          </a:xfrm>
        </p:spPr>
        <p:txBody>
          <a:bodyPr>
            <a:noAutofit/>
          </a:bodyPr>
          <a:lstStyle/>
          <a:p>
            <a:pPr algn="ctr"/>
            <a:r>
              <a:rPr lang="ru-RU" dirty="0"/>
              <a:t>Изменения в законодательстве Российской Федерации о регистрации </a:t>
            </a:r>
            <a:br>
              <a:rPr lang="ru-RU" dirty="0"/>
            </a:br>
            <a:r>
              <a:rPr lang="ru-RU" dirty="0"/>
              <a:t>недвижимости по итогам 2022 г. </a:t>
            </a:r>
            <a:r>
              <a:rPr lang="ru-RU" dirty="0" smtClean="0"/>
              <a:t>(вступят в силу в 2023 году)</a:t>
            </a:r>
            <a:endParaRPr lang="ru-RU" dirty="0"/>
          </a:p>
        </p:txBody>
      </p:sp>
      <p:sp>
        <p:nvSpPr>
          <p:cNvPr id="40" name="Slide Number Placeholder 6">
            <a:extLst>
              <a:ext uri="{FF2B5EF4-FFF2-40B4-BE49-F238E27FC236}">
                <a16:creationId xmlns="" xmlns:a16="http://schemas.microsoft.com/office/drawing/2014/main" id="{49AA9F89-8FE7-453C-8FBE-FAF4AE20A961}"/>
              </a:ext>
            </a:extLst>
          </p:cNvPr>
          <p:cNvSpPr>
            <a:spLocks noGrp="1"/>
          </p:cNvSpPr>
          <p:nvPr>
            <p:ph type="sldNum" sz="quarter" idx="10"/>
          </p:nvPr>
        </p:nvSpPr>
        <p:spPr bwMode="auto">
          <a:xfrm>
            <a:off x="5998104" y="4778375"/>
            <a:ext cx="2743200" cy="365125"/>
          </a:xfrm>
        </p:spPr>
        <p:txBody>
          <a:bodyPr/>
          <a:lstStyle/>
          <a:p>
            <a:pPr marL="0" marR="0" lvl="0" indent="0" algn="r" defTabSz="349261" rtl="0" eaLnBrk="1" fontAlgn="auto" latinLnBrk="0" hangingPunct="1">
              <a:lnSpc>
                <a:spcPct val="100000"/>
              </a:lnSpc>
              <a:spcBef>
                <a:spcPts val="0"/>
              </a:spcBef>
              <a:spcAft>
                <a:spcPts val="0"/>
              </a:spcAft>
              <a:buClrTx/>
              <a:buSzTx/>
              <a:buFontTx/>
              <a:buNone/>
              <a:tabLst/>
              <a:defRPr/>
            </a:pPr>
            <a:fld id="{35ACA335-37F7-42C7-872A-92C3D7072F89}" type="slidenum">
              <a:rPr kumimoji="0" lang="ru-RU" sz="1050" b="1" i="0" u="none" strike="noStrike" kern="1200" cap="none" spc="0" normalizeH="0" baseline="0" noProof="0" smtClean="0">
                <a:ln>
                  <a:noFill/>
                </a:ln>
                <a:solidFill>
                  <a:srgbClr val="FFFFFF"/>
                </a:solidFill>
                <a:effectLst/>
                <a:uLnTx/>
                <a:uFillTx/>
                <a:latin typeface="Arial"/>
                <a:ea typeface="+mn-ea"/>
                <a:cs typeface="+mn-cs"/>
              </a:rPr>
              <a:pPr marL="0" marR="0" lvl="0" indent="0" algn="r" defTabSz="349261" rtl="0" eaLnBrk="1" fontAlgn="auto" latinLnBrk="0" hangingPunct="1">
                <a:lnSpc>
                  <a:spcPct val="100000"/>
                </a:lnSpc>
                <a:spcBef>
                  <a:spcPts val="0"/>
                </a:spcBef>
                <a:spcAft>
                  <a:spcPts val="0"/>
                </a:spcAft>
                <a:buClrTx/>
                <a:buSzTx/>
                <a:buFontTx/>
                <a:buNone/>
                <a:tabLst/>
                <a:defRPr/>
              </a:pPr>
              <a:t>27</a:t>
            </a:fld>
            <a:endParaRPr kumimoji="0" lang="ru-RU" sz="1050" b="1" i="0" u="none" strike="noStrike" kern="1200" cap="none" spc="0" normalizeH="0" baseline="0" noProof="0" dirty="0">
              <a:ln>
                <a:noFill/>
              </a:ln>
              <a:solidFill>
                <a:srgbClr val="FFFFFF"/>
              </a:solidFill>
              <a:effectLst/>
              <a:uLnTx/>
              <a:uFillTx/>
              <a:latin typeface="Arial"/>
              <a:ea typeface="+mn-ea"/>
              <a:cs typeface="+mn-cs"/>
            </a:endParaRPr>
          </a:p>
        </p:txBody>
      </p:sp>
      <p:sp>
        <p:nvSpPr>
          <p:cNvPr id="2" name="Скругленный прямоугольник 1">
            <a:extLst>
              <a:ext uri="{FF2B5EF4-FFF2-40B4-BE49-F238E27FC236}">
                <a16:creationId xmlns="" xmlns:a16="http://schemas.microsoft.com/office/drawing/2014/main" id="{8EE32405-F3A9-4E48-BFCD-1D38B0919076}"/>
              </a:ext>
            </a:extLst>
          </p:cNvPr>
          <p:cNvSpPr/>
          <p:nvPr/>
        </p:nvSpPr>
        <p:spPr>
          <a:xfrm>
            <a:off x="851338" y="794583"/>
            <a:ext cx="1718242" cy="528946"/>
          </a:xfrm>
          <a:prstGeom prst="roundRect">
            <a:avLst/>
          </a:prstGeom>
          <a:solidFill>
            <a:srgbClr val="1890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5" name="Скругленный прямоугольник 74">
            <a:extLst>
              <a:ext uri="{FF2B5EF4-FFF2-40B4-BE49-F238E27FC236}">
                <a16:creationId xmlns="" xmlns:a16="http://schemas.microsoft.com/office/drawing/2014/main" id="{C62CC7CE-93ED-2CA2-4A69-B2023875A0C1}"/>
              </a:ext>
            </a:extLst>
          </p:cNvPr>
          <p:cNvSpPr/>
          <p:nvPr/>
        </p:nvSpPr>
        <p:spPr>
          <a:xfrm>
            <a:off x="3900670" y="809319"/>
            <a:ext cx="1504708" cy="514209"/>
          </a:xfrm>
          <a:prstGeom prst="roundRect">
            <a:avLst/>
          </a:prstGeom>
          <a:solidFill>
            <a:srgbClr val="1890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9" name="Скругленный прямоугольник 78">
            <a:extLst>
              <a:ext uri="{FF2B5EF4-FFF2-40B4-BE49-F238E27FC236}">
                <a16:creationId xmlns="" xmlns:a16="http://schemas.microsoft.com/office/drawing/2014/main" id="{410033BD-75B3-11A7-E662-601CFB608AAA}"/>
              </a:ext>
            </a:extLst>
          </p:cNvPr>
          <p:cNvSpPr/>
          <p:nvPr/>
        </p:nvSpPr>
        <p:spPr>
          <a:xfrm>
            <a:off x="6832994" y="815888"/>
            <a:ext cx="2257386" cy="514209"/>
          </a:xfrm>
          <a:prstGeom prst="roundRect">
            <a:avLst/>
          </a:prstGeom>
          <a:solidFill>
            <a:srgbClr val="1890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p:nvSpPr>
        <p:spPr>
          <a:xfrm>
            <a:off x="1572419" y="919760"/>
            <a:ext cx="900635" cy="306467"/>
          </a:xfrm>
          <a:prstGeom prst="roundRect">
            <a:avLst/>
          </a:prstGeom>
          <a:noFill/>
          <a:ln w="28575">
            <a:noFill/>
          </a:ln>
        </p:spPr>
        <p:txBody>
          <a:bodyPr wrap="square">
            <a:spAutoFit/>
          </a:bodyPr>
          <a:lstStyle/>
          <a:p>
            <a:pPr marL="0" marR="0" lvl="0" indent="0" algn="l" defTabSz="349261" rtl="0" eaLnBrk="1" fontAlgn="auto" latinLnBrk="0" hangingPunct="1">
              <a:lnSpc>
                <a:spcPct val="100000"/>
              </a:lnSpc>
              <a:spcBef>
                <a:spcPts val="0"/>
              </a:spcBef>
              <a:spcAft>
                <a:spcPts val="0"/>
              </a:spcAft>
              <a:buClrTx/>
              <a:buSzTx/>
              <a:buFontTx/>
              <a:buNone/>
              <a:tabLst/>
              <a:defRPr/>
            </a:pPr>
            <a:r>
              <a:rPr kumimoji="0" lang="ru-RU" sz="1200" b="1" i="0" u="none" strike="noStrike" kern="1200" cap="none" spc="0" normalizeH="0" baseline="0" noProof="0" dirty="0" smtClean="0">
                <a:ln>
                  <a:noFill/>
                </a:ln>
                <a:solidFill>
                  <a:schemeClr val="bg1"/>
                </a:solidFill>
                <a:effectLst/>
                <a:uLnTx/>
                <a:uFillTx/>
                <a:latin typeface="Arial"/>
                <a:ea typeface="+mn-ea"/>
                <a:cs typeface="Arial" panose="020B0604020202020204" pitchFamily="34" charset="0"/>
              </a:rPr>
              <a:t>СЕЙЧАС</a:t>
            </a:r>
            <a:endParaRPr kumimoji="0" lang="ru-RU" sz="1200" b="1" i="0" u="none" strike="noStrike" kern="1200" cap="none" spc="0" normalizeH="0" baseline="0" noProof="0" dirty="0">
              <a:ln>
                <a:noFill/>
              </a:ln>
              <a:solidFill>
                <a:schemeClr val="bg1"/>
              </a:solidFill>
              <a:effectLst/>
              <a:uLnTx/>
              <a:uFillTx/>
              <a:latin typeface="Arial"/>
              <a:ea typeface="+mn-ea"/>
              <a:cs typeface="Arial" panose="020B0604020202020204" pitchFamily="34" charset="0"/>
            </a:endParaRPr>
          </a:p>
        </p:txBody>
      </p:sp>
      <p:sp>
        <p:nvSpPr>
          <p:cNvPr id="30" name="Прямоугольник 29"/>
          <p:cNvSpPr/>
          <p:nvPr/>
        </p:nvSpPr>
        <p:spPr>
          <a:xfrm>
            <a:off x="4528028" y="919760"/>
            <a:ext cx="1013635" cy="306467"/>
          </a:xfrm>
          <a:prstGeom prst="roundRect">
            <a:avLst/>
          </a:prstGeom>
          <a:noFill/>
          <a:ln w="28575">
            <a:noFill/>
          </a:ln>
        </p:spPr>
        <p:txBody>
          <a:bodyPr wrap="square">
            <a:spAutoFit/>
          </a:bodyPr>
          <a:lstStyle/>
          <a:p>
            <a:pPr marL="0" marR="0" lvl="0" indent="0" algn="l" defTabSz="349261" rtl="0" eaLnBrk="1" fontAlgn="auto" latinLnBrk="0" hangingPunct="1">
              <a:lnSpc>
                <a:spcPct val="100000"/>
              </a:lnSpc>
              <a:spcBef>
                <a:spcPts val="0"/>
              </a:spcBef>
              <a:spcAft>
                <a:spcPts val="0"/>
              </a:spcAft>
              <a:buClrTx/>
              <a:buSzTx/>
              <a:buFontTx/>
              <a:buNone/>
              <a:tabLst/>
              <a:defRPr/>
            </a:pPr>
            <a:r>
              <a:rPr kumimoji="0" lang="ru-RU" sz="1200" b="1" i="0" u="none" strike="noStrike" kern="1200" cap="none" spc="0" normalizeH="0" baseline="0" noProof="0" dirty="0" smtClean="0">
                <a:ln>
                  <a:noFill/>
                </a:ln>
                <a:solidFill>
                  <a:schemeClr val="bg1"/>
                </a:solidFill>
                <a:effectLst/>
                <a:uLnTx/>
                <a:uFillTx/>
                <a:latin typeface="Arial"/>
                <a:ea typeface="Times New Roman" panose="02020603050405020304" pitchFamily="18" charset="0"/>
                <a:cs typeface="Arial" panose="020B0604020202020204" pitchFamily="34" charset="0"/>
              </a:rPr>
              <a:t>СТАНЕТ</a:t>
            </a:r>
            <a:endParaRPr kumimoji="0" lang="ru-RU" sz="1200" b="1" i="0" u="none" strike="noStrike" kern="1200" cap="none" spc="0" normalizeH="0" baseline="0" noProof="0" dirty="0">
              <a:ln>
                <a:noFill/>
              </a:ln>
              <a:solidFill>
                <a:schemeClr val="bg1"/>
              </a:solidFill>
              <a:effectLst/>
              <a:uLnTx/>
              <a:uFillTx/>
              <a:latin typeface="Arial"/>
              <a:ea typeface="+mn-ea"/>
              <a:cs typeface="Arial" panose="020B0604020202020204" pitchFamily="34" charset="0"/>
            </a:endParaRPr>
          </a:p>
        </p:txBody>
      </p:sp>
      <p:sp>
        <p:nvSpPr>
          <p:cNvPr id="59" name="Прямоугольник 29">
            <a:extLst>
              <a:ext uri="{FF2B5EF4-FFF2-40B4-BE49-F238E27FC236}">
                <a16:creationId xmlns="" xmlns:a16="http://schemas.microsoft.com/office/drawing/2014/main" id="{C30E7A41-5720-E9B3-7C76-4BE41AE2B33C}"/>
              </a:ext>
            </a:extLst>
          </p:cNvPr>
          <p:cNvSpPr/>
          <p:nvPr/>
        </p:nvSpPr>
        <p:spPr>
          <a:xfrm>
            <a:off x="7318108" y="828060"/>
            <a:ext cx="1772272" cy="476726"/>
          </a:xfrm>
          <a:prstGeom prst="roundRect">
            <a:avLst/>
          </a:prstGeom>
          <a:noFill/>
          <a:ln w="28575">
            <a:noFill/>
          </a:ln>
        </p:spPr>
        <p:txBody>
          <a:bodyPr wrap="square">
            <a:spAutoFit/>
          </a:bodyPr>
          <a:lstStyle/>
          <a:p>
            <a:pPr marL="0" marR="0" lvl="0" indent="0" algn="l" defTabSz="349261" rtl="0" eaLnBrk="1" fontAlgn="auto" latinLnBrk="0" hangingPunct="1">
              <a:lnSpc>
                <a:spcPct val="100000"/>
              </a:lnSpc>
              <a:spcBef>
                <a:spcPts val="0"/>
              </a:spcBef>
              <a:spcAft>
                <a:spcPts val="0"/>
              </a:spcAft>
              <a:buClrTx/>
              <a:buSzTx/>
              <a:buFontTx/>
              <a:buNone/>
              <a:tabLst/>
              <a:defRPr/>
            </a:pPr>
            <a:r>
              <a:rPr kumimoji="0" lang="ru-RU" sz="1100" b="1" i="0" u="none" strike="noStrike" kern="1200" cap="none" spc="0" normalizeH="0" baseline="0" noProof="0" dirty="0">
                <a:ln>
                  <a:noFill/>
                </a:ln>
                <a:solidFill>
                  <a:schemeClr val="bg1"/>
                </a:solidFill>
                <a:effectLst/>
                <a:uLnTx/>
                <a:uFillTx/>
                <a:latin typeface="Arial"/>
                <a:ea typeface="+mn-ea"/>
                <a:cs typeface="Arial" panose="020B0604020202020204" pitchFamily="34" charset="0"/>
              </a:rPr>
              <a:t>СОЦИАЛЬНО-ЗНАЧИМЫЙ ЭФФЕКТ</a:t>
            </a:r>
          </a:p>
        </p:txBody>
      </p:sp>
      <p:pic>
        <p:nvPicPr>
          <p:cNvPr id="81" name="Graphic 285">
            <a:extLst>
              <a:ext uri="{FF2B5EF4-FFF2-40B4-BE49-F238E27FC236}">
                <a16:creationId xmlns="" xmlns:a16="http://schemas.microsoft.com/office/drawing/2014/main" id="{3C0CAB6F-6988-D781-FA46-2A2DC167416F}"/>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1163106" y="863280"/>
            <a:ext cx="348116" cy="348116"/>
          </a:xfrm>
          <a:prstGeom prst="rect">
            <a:avLst/>
          </a:prstGeom>
          <a:effectLst>
            <a:outerShdw blurRad="50800" dist="38100" dir="2700000" algn="tl" rotWithShape="0">
              <a:prstClr val="black">
                <a:alpha val="7000"/>
              </a:prstClr>
            </a:outerShdw>
          </a:effectLst>
        </p:spPr>
      </p:pic>
      <p:pic>
        <p:nvPicPr>
          <p:cNvPr id="82" name="Graphic 381">
            <a:extLst>
              <a:ext uri="{FF2B5EF4-FFF2-40B4-BE49-F238E27FC236}">
                <a16:creationId xmlns="" xmlns:a16="http://schemas.microsoft.com/office/drawing/2014/main" id="{EC9DFA82-EE2C-4CE7-C47F-25DAB94C36F3}"/>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4146798" y="874691"/>
            <a:ext cx="320022" cy="363414"/>
          </a:xfrm>
          <a:prstGeom prst="rect">
            <a:avLst/>
          </a:prstGeom>
          <a:effectLst>
            <a:outerShdw blurRad="50800" dist="38100" dir="2700000" algn="tl" rotWithShape="0">
              <a:prstClr val="black">
                <a:alpha val="7000"/>
              </a:prstClr>
            </a:outerShdw>
          </a:effectLst>
        </p:spPr>
      </p:pic>
      <p:pic>
        <p:nvPicPr>
          <p:cNvPr id="83" name="Graphic 377">
            <a:extLst>
              <a:ext uri="{FF2B5EF4-FFF2-40B4-BE49-F238E27FC236}">
                <a16:creationId xmlns="" xmlns:a16="http://schemas.microsoft.com/office/drawing/2014/main" id="{C303A3F4-27B0-F8A3-851F-D616AF1224E9}"/>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6953385" y="851523"/>
            <a:ext cx="416319" cy="409750"/>
          </a:xfrm>
          <a:prstGeom prst="rect">
            <a:avLst/>
          </a:prstGeom>
          <a:effectLst>
            <a:outerShdw blurRad="50800" dist="38100" dir="2700000" algn="tl" rotWithShape="0">
              <a:prstClr val="black">
                <a:alpha val="7000"/>
              </a:prstClr>
            </a:outerShdw>
          </a:effectLst>
        </p:spPr>
      </p:pic>
      <p:graphicFrame>
        <p:nvGraphicFramePr>
          <p:cNvPr id="5" name="Таблица 4"/>
          <p:cNvGraphicFramePr>
            <a:graphicFrameLocks noGrp="1"/>
          </p:cNvGraphicFramePr>
          <p:nvPr>
            <p:extLst>
              <p:ext uri="{D42A27DB-BD31-4B8C-83A1-F6EECF244321}">
                <p14:modId xmlns:p14="http://schemas.microsoft.com/office/powerpoint/2010/main" val="1202531036"/>
              </p:ext>
            </p:extLst>
          </p:nvPr>
        </p:nvGraphicFramePr>
        <p:xfrm>
          <a:off x="67166" y="1405465"/>
          <a:ext cx="8983584" cy="1947116"/>
        </p:xfrm>
        <a:graphic>
          <a:graphicData uri="http://schemas.openxmlformats.org/drawingml/2006/table">
            <a:tbl>
              <a:tblPr firstRow="1" bandRow="1">
                <a:tableStyleId>{2D5ABB26-0587-4C30-8999-92F81FD0307C}</a:tableStyleId>
              </a:tblPr>
              <a:tblGrid>
                <a:gridCol w="342486">
                  <a:extLst>
                    <a:ext uri="{9D8B030D-6E8A-4147-A177-3AD203B41FA5}">
                      <a16:colId xmlns="" xmlns:a16="http://schemas.microsoft.com/office/drawing/2014/main" val="2994255182"/>
                    </a:ext>
                  </a:extLst>
                </a:gridCol>
                <a:gridCol w="2345124">
                  <a:extLst>
                    <a:ext uri="{9D8B030D-6E8A-4147-A177-3AD203B41FA5}">
                      <a16:colId xmlns="" xmlns:a16="http://schemas.microsoft.com/office/drawing/2014/main" val="620969615"/>
                    </a:ext>
                  </a:extLst>
                </a:gridCol>
                <a:gridCol w="4016415">
                  <a:extLst>
                    <a:ext uri="{9D8B030D-6E8A-4147-A177-3AD203B41FA5}">
                      <a16:colId xmlns="" xmlns:a16="http://schemas.microsoft.com/office/drawing/2014/main" val="1396959813"/>
                    </a:ext>
                  </a:extLst>
                </a:gridCol>
                <a:gridCol w="2279559">
                  <a:extLst>
                    <a:ext uri="{9D8B030D-6E8A-4147-A177-3AD203B41FA5}">
                      <a16:colId xmlns="" xmlns:a16="http://schemas.microsoft.com/office/drawing/2014/main" val="261090574"/>
                    </a:ext>
                  </a:extLst>
                </a:gridCol>
              </a:tblGrid>
              <a:tr h="1947116">
                <a:tc>
                  <a:txBody>
                    <a:bodyPr/>
                    <a:lstStyle/>
                    <a:p>
                      <a:pPr marL="0" indent="0" algn="ctr">
                        <a:lnSpc>
                          <a:spcPts val="900"/>
                        </a:lnSpc>
                      </a:pPr>
                      <a:r>
                        <a:rPr lang="ru-RU" sz="1000" dirty="0">
                          <a:latin typeface="+mn-lt"/>
                          <a:cs typeface="Times New Roman" panose="02020603050405020304" pitchFamily="18"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685800" rtl="0" eaLnBrk="1" fontAlgn="auto" latinLnBrk="0" hangingPunct="1">
                        <a:lnSpc>
                          <a:spcPts val="900"/>
                        </a:lnSpc>
                        <a:spcBef>
                          <a:spcPts val="0"/>
                        </a:spcBef>
                        <a:spcAft>
                          <a:spcPts val="0"/>
                        </a:spcAft>
                        <a:buClrTx/>
                        <a:buSzTx/>
                        <a:buFontTx/>
                        <a:buNone/>
                        <a:tabLst/>
                        <a:defRPr/>
                      </a:pPr>
                      <a:r>
                        <a:rPr lang="ru-RU" sz="1000" kern="1200" dirty="0" smtClean="0">
                          <a:solidFill>
                            <a:schemeClr val="tx1"/>
                          </a:solidFill>
                          <a:latin typeface="+mn-lt"/>
                          <a:ea typeface="+mn-ea"/>
                          <a:cs typeface="Times New Roman" panose="02020603050405020304" pitchFamily="18" charset="0"/>
                        </a:rPr>
                        <a:t>-</a:t>
                      </a:r>
                      <a:r>
                        <a:rPr lang="ru-RU" sz="1000" b="0" i="0" u="none" strike="noStrike" kern="1200" baseline="0" dirty="0" smtClean="0">
                          <a:solidFill>
                            <a:schemeClr val="tx1"/>
                          </a:solidFill>
                          <a:latin typeface="+mn-lt"/>
                          <a:ea typeface="+mn-ea"/>
                          <a:cs typeface="+mn-cs"/>
                        </a:rPr>
                        <a:t>невозможность конкуренции крестьянских (фермерских) хозяйств с крупными сельскохозяйственными организациями при проведении аукционов.</a:t>
                      </a:r>
                    </a:p>
                    <a:p>
                      <a:pPr marL="0" indent="0" algn="ctr" defTabSz="685800" rtl="0" eaLnBrk="1" latinLnBrk="0" hangingPunct="1">
                        <a:lnSpc>
                          <a:spcPts val="900"/>
                        </a:lnSpc>
                      </a:pPr>
                      <a:endParaRPr lang="ru-RU" sz="1000" kern="1200" dirty="0">
                        <a:solidFill>
                          <a:schemeClr val="tx1"/>
                        </a:solidFill>
                        <a:latin typeface="+mn-lt"/>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defTabSz="685800" rtl="0" eaLnBrk="1" latinLnBrk="0" hangingPunct="1">
                        <a:lnSpc>
                          <a:spcPts val="900"/>
                        </a:lnSpc>
                        <a:spcBef>
                          <a:spcPts val="0"/>
                        </a:spcBef>
                        <a:spcAft>
                          <a:spcPts val="0"/>
                        </a:spcAft>
                        <a:buFontTx/>
                        <a:buChar char="-"/>
                      </a:pPr>
                      <a:r>
                        <a:rPr lang="ru-RU" sz="1000" b="0" i="0" kern="1200" dirty="0" smtClean="0">
                          <a:solidFill>
                            <a:schemeClr val="tx1"/>
                          </a:solidFill>
                          <a:effectLst/>
                          <a:latin typeface="+mn-lt"/>
                          <a:ea typeface="+mn-ea"/>
                          <a:cs typeface="+mn-cs"/>
                        </a:rPr>
                        <a:t>Граждане или крестьянские (фермерские) хозяйства смогут без торгов получить в аренду на срок до 5 лет земельные участки сельскохозяйственного назначения государственной или муниципальной собственности для ведения своей деятельности.</a:t>
                      </a:r>
                      <a:r>
                        <a:rPr lang="ru-RU" sz="1000" dirty="0" smtClean="0"/>
                        <a:t/>
                      </a:r>
                      <a:br>
                        <a:rPr lang="ru-RU" sz="1000" dirty="0" smtClean="0"/>
                      </a:br>
                      <a:r>
                        <a:rPr lang="ru-RU" sz="1000" dirty="0" smtClean="0"/>
                        <a:t/>
                      </a:r>
                      <a:br>
                        <a:rPr lang="ru-RU" sz="1000" dirty="0" smtClean="0"/>
                      </a:br>
                      <a:r>
                        <a:rPr lang="ru-RU" sz="1000" b="0" i="0" kern="1200" dirty="0" smtClean="0">
                          <a:solidFill>
                            <a:schemeClr val="tx1"/>
                          </a:solidFill>
                          <a:effectLst/>
                          <a:latin typeface="+mn-lt"/>
                          <a:ea typeface="+mn-ea"/>
                          <a:cs typeface="+mn-cs"/>
                        </a:rPr>
                        <a:t>Есть условия:</a:t>
                      </a:r>
                      <a:r>
                        <a:rPr lang="ru-RU" sz="1000" dirty="0" smtClean="0"/>
                        <a:t/>
                      </a:r>
                      <a:br>
                        <a:rPr lang="ru-RU" sz="1000" dirty="0" smtClean="0"/>
                      </a:br>
                      <a:r>
                        <a:rPr lang="ru-RU" sz="1000" dirty="0" smtClean="0"/>
                        <a:t/>
                      </a:r>
                      <a:br>
                        <a:rPr lang="ru-RU" sz="1000" dirty="0" smtClean="0"/>
                      </a:br>
                      <a:r>
                        <a:rPr lang="ru-RU" sz="1000" b="0" i="0" kern="1200" dirty="0" smtClean="0">
                          <a:solidFill>
                            <a:schemeClr val="tx1"/>
                          </a:solidFill>
                          <a:effectLst/>
                          <a:latin typeface="+mn-lt"/>
                          <a:ea typeface="+mn-ea"/>
                          <a:cs typeface="+mn-cs"/>
                        </a:rPr>
                        <a:t>не допускаются изменение целевого назначения земельного участка и его передача третьему лицу;</a:t>
                      </a:r>
                      <a:r>
                        <a:rPr lang="ru-RU" sz="1000" dirty="0" smtClean="0"/>
                        <a:t/>
                      </a:r>
                      <a:br>
                        <a:rPr lang="ru-RU" sz="1000" dirty="0" smtClean="0"/>
                      </a:br>
                      <a:r>
                        <a:rPr lang="ru-RU" sz="1000" b="0" i="0" kern="1200" dirty="0" smtClean="0">
                          <a:solidFill>
                            <a:schemeClr val="tx1"/>
                          </a:solidFill>
                          <a:effectLst/>
                          <a:latin typeface="+mn-lt"/>
                          <a:ea typeface="+mn-ea"/>
                          <a:cs typeface="+mn-cs"/>
                        </a:rPr>
                        <a:t>запрещается передавать земельный участок в субаренду, в качестве вклада в уставный капитал хозяйственного товарищества или общества, либо паевого взноса в производственный кооператив.</a:t>
                      </a:r>
                      <a:endParaRPr lang="ru-RU" sz="1000" kern="1200" dirty="0">
                        <a:solidFill>
                          <a:schemeClr val="tx1"/>
                        </a:solidFill>
                        <a:latin typeface="+mn-lt"/>
                        <a:ea typeface="+mn-ea"/>
                        <a:cs typeface="Times New Roman" panose="02020603050405020304" pitchFamily="18" charset="0"/>
                      </a:endParaRPr>
                    </a:p>
                    <a:p>
                      <a:pPr marL="0" indent="0" algn="ctr" defTabSz="685800" rtl="0" eaLnBrk="1" latinLnBrk="0" hangingPunct="1">
                        <a:lnSpc>
                          <a:spcPts val="900"/>
                        </a:lnSpc>
                        <a:spcBef>
                          <a:spcPts val="0"/>
                        </a:spcBef>
                        <a:spcAft>
                          <a:spcPts val="0"/>
                        </a:spcAft>
                        <a:buFontTx/>
                        <a:buNone/>
                      </a:pPr>
                      <a:r>
                        <a:rPr lang="ru-RU" sz="1000" kern="1200" dirty="0" smtClean="0">
                          <a:solidFill>
                            <a:schemeClr val="tx1"/>
                          </a:solidFill>
                          <a:latin typeface="+mn-lt"/>
                          <a:ea typeface="+mn-ea"/>
                          <a:cs typeface="Times New Roman" panose="02020603050405020304" pitchFamily="18" charset="0"/>
                        </a:rPr>
                        <a:t>(</a:t>
                      </a:r>
                      <a:r>
                        <a:rPr lang="ru-RU" sz="1000" b="1" kern="1200" dirty="0" smtClean="0">
                          <a:solidFill>
                            <a:schemeClr val="tx1"/>
                          </a:solidFill>
                          <a:latin typeface="+mn-lt"/>
                          <a:ea typeface="+mn-ea"/>
                          <a:cs typeface="Times New Roman" panose="02020603050405020304" pitchFamily="18" charset="0"/>
                        </a:rPr>
                        <a:t>положения </a:t>
                      </a:r>
                      <a:r>
                        <a:rPr lang="ru-RU" sz="1000" b="1" i="0" kern="1200" dirty="0" smtClean="0">
                          <a:solidFill>
                            <a:schemeClr val="tx1"/>
                          </a:solidFill>
                          <a:effectLst/>
                          <a:latin typeface="+mn-lt"/>
                          <a:ea typeface="+mn-ea"/>
                          <a:cs typeface="+mn-cs"/>
                        </a:rPr>
                        <a:t>Федерального закона от 14.07.2022 № 316-ФЗ</a:t>
                      </a:r>
                      <a:r>
                        <a:rPr lang="ru-RU" sz="1000" b="0" i="0" kern="1200" dirty="0" smtClean="0">
                          <a:solidFill>
                            <a:schemeClr val="tx1"/>
                          </a:solidFill>
                          <a:effectLst/>
                          <a:latin typeface="+mn-lt"/>
                          <a:ea typeface="+mn-ea"/>
                          <a:cs typeface="+mn-cs"/>
                        </a:rPr>
                        <a:t>, </a:t>
                      </a:r>
                      <a:r>
                        <a:rPr lang="ru-RU" sz="1000" b="1" i="0" kern="1200" dirty="0" smtClean="0">
                          <a:solidFill>
                            <a:schemeClr val="tx1"/>
                          </a:solidFill>
                          <a:effectLst/>
                          <a:latin typeface="+mn-lt"/>
                          <a:ea typeface="+mn-ea"/>
                          <a:cs typeface="+mn-cs"/>
                        </a:rPr>
                        <a:t>вступающие в силу 01.01.2023</a:t>
                      </a:r>
                      <a:r>
                        <a:rPr lang="ru-RU" sz="1000" b="0" i="0" kern="1200" dirty="0" smtClean="0">
                          <a:solidFill>
                            <a:schemeClr val="tx1"/>
                          </a:solidFill>
                          <a:effectLst/>
                          <a:latin typeface="+mn-lt"/>
                          <a:ea typeface="+mn-ea"/>
                          <a:cs typeface="+mn-cs"/>
                        </a:rPr>
                        <a:t>.</a:t>
                      </a:r>
                      <a:r>
                        <a:rPr lang="ru-RU" sz="1000" kern="1200" dirty="0" smtClean="0">
                          <a:solidFill>
                            <a:schemeClr val="tx1"/>
                          </a:solidFill>
                          <a:latin typeface="+mn-lt"/>
                          <a:ea typeface="+mn-ea"/>
                          <a:cs typeface="Times New Roman" panose="02020603050405020304" pitchFamily="18" charset="0"/>
                        </a:rPr>
                        <a:t>).</a:t>
                      </a:r>
                      <a:endParaRPr lang="ru-RU" sz="1000" dirty="0">
                        <a:latin typeface="+mn-lt"/>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685800" rtl="0" eaLnBrk="1" fontAlgn="auto" latinLnBrk="0" hangingPunct="1">
                        <a:lnSpc>
                          <a:spcPts val="900"/>
                        </a:lnSpc>
                        <a:spcBef>
                          <a:spcPts val="0"/>
                        </a:spcBef>
                        <a:spcAft>
                          <a:spcPts val="0"/>
                        </a:spcAft>
                        <a:buClrTx/>
                        <a:buSzTx/>
                        <a:buFontTx/>
                        <a:buNone/>
                        <a:tabLst/>
                        <a:defRPr/>
                      </a:pPr>
                      <a:r>
                        <a:rPr lang="ru-RU" sz="1000" b="0" i="0" u="none" strike="noStrike" kern="1200" baseline="0" dirty="0" smtClean="0">
                          <a:solidFill>
                            <a:schemeClr val="tx1"/>
                          </a:solidFill>
                          <a:latin typeface="+mn-lt"/>
                          <a:ea typeface="+mn-ea"/>
                          <a:cs typeface="+mn-cs"/>
                        </a:rPr>
                        <a:t>Поддержка граждан и крестьянских (фермерских) хозяйств как субъектов малых форм хозяйствования.</a:t>
                      </a:r>
                    </a:p>
                    <a:p>
                      <a:pPr marL="0" marR="0" indent="0" algn="ctr" defTabSz="685800" rtl="0" eaLnBrk="1" fontAlgn="auto" latinLnBrk="0" hangingPunct="1">
                        <a:lnSpc>
                          <a:spcPts val="900"/>
                        </a:lnSpc>
                        <a:spcBef>
                          <a:spcPts val="0"/>
                        </a:spcBef>
                        <a:spcAft>
                          <a:spcPts val="0"/>
                        </a:spcAft>
                        <a:buClrTx/>
                        <a:buSzTx/>
                        <a:buFontTx/>
                        <a:buNone/>
                        <a:tabLst/>
                        <a:defRPr/>
                      </a:pPr>
                      <a:r>
                        <a:rPr lang="ru-RU" sz="1000" b="0" i="0" u="none" strike="noStrike" kern="1200" baseline="0" dirty="0" smtClean="0">
                          <a:solidFill>
                            <a:schemeClr val="tx1"/>
                          </a:solidFill>
                          <a:latin typeface="+mn-lt"/>
                          <a:ea typeface="+mn-ea"/>
                          <a:cs typeface="+mn-cs"/>
                        </a:rPr>
                        <a:t>Создание льготных условий при предоставлении гражданам и крестьянским (фермерским) хозяйствам земельных участков из земель сельскохозяйственного назначения, находящихся в государственной или муниципальной собственности.</a:t>
                      </a:r>
                    </a:p>
                    <a:p>
                      <a:pPr marL="0" indent="0" algn="ctr" defTabSz="685800" rtl="0" eaLnBrk="1" latinLnBrk="0" hangingPunct="1">
                        <a:lnSpc>
                          <a:spcPts val="900"/>
                        </a:lnSpc>
                      </a:pPr>
                      <a:endParaRPr lang="ru-RU" sz="1000" kern="1200" dirty="0">
                        <a:solidFill>
                          <a:schemeClr val="tx1"/>
                        </a:solidFill>
                        <a:latin typeface="+mn-lt"/>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319436484"/>
                  </a:ext>
                </a:extLst>
              </a:tr>
            </a:tbl>
          </a:graphicData>
        </a:graphic>
      </p:graphicFrame>
    </p:spTree>
    <p:extLst>
      <p:ext uri="{BB962C8B-B14F-4D97-AF65-F5344CB8AC3E}">
        <p14:creationId xmlns:p14="http://schemas.microsoft.com/office/powerpoint/2010/main" val="426263884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39F09F66-1085-4855-8DC5-F9637EFDA1FB}"/>
              </a:ext>
            </a:extLst>
          </p:cNvPr>
          <p:cNvSpPr>
            <a:spLocks noGrp="1"/>
          </p:cNvSpPr>
          <p:nvPr>
            <p:ph type="title"/>
          </p:nvPr>
        </p:nvSpPr>
        <p:spPr>
          <a:xfrm>
            <a:off x="533441" y="22861"/>
            <a:ext cx="8517309" cy="619124"/>
          </a:xfrm>
        </p:spPr>
        <p:txBody>
          <a:bodyPr>
            <a:noAutofit/>
          </a:bodyPr>
          <a:lstStyle/>
          <a:p>
            <a:pPr algn="ctr"/>
            <a:r>
              <a:rPr lang="ru-RU" dirty="0"/>
              <a:t>Изменения в законодательстве Российской Федерации о регистрации </a:t>
            </a:r>
            <a:br>
              <a:rPr lang="ru-RU" dirty="0"/>
            </a:br>
            <a:r>
              <a:rPr lang="ru-RU" dirty="0"/>
              <a:t>недвижимости по итогам 2022 г. </a:t>
            </a:r>
            <a:r>
              <a:rPr lang="ru-RU" dirty="0" smtClean="0"/>
              <a:t>(вступят в силу в 2023 году)</a:t>
            </a:r>
            <a:endParaRPr lang="ru-RU" dirty="0"/>
          </a:p>
        </p:txBody>
      </p:sp>
      <p:sp>
        <p:nvSpPr>
          <p:cNvPr id="40" name="Slide Number Placeholder 6">
            <a:extLst>
              <a:ext uri="{FF2B5EF4-FFF2-40B4-BE49-F238E27FC236}">
                <a16:creationId xmlns="" xmlns:a16="http://schemas.microsoft.com/office/drawing/2014/main" id="{49AA9F89-8FE7-453C-8FBE-FAF4AE20A961}"/>
              </a:ext>
            </a:extLst>
          </p:cNvPr>
          <p:cNvSpPr>
            <a:spLocks noGrp="1"/>
          </p:cNvSpPr>
          <p:nvPr>
            <p:ph type="sldNum" sz="quarter" idx="10"/>
          </p:nvPr>
        </p:nvSpPr>
        <p:spPr bwMode="auto">
          <a:xfrm>
            <a:off x="5998104" y="4778375"/>
            <a:ext cx="2743200" cy="365125"/>
          </a:xfrm>
        </p:spPr>
        <p:txBody>
          <a:bodyPr/>
          <a:lstStyle/>
          <a:p>
            <a:pPr marL="0" marR="0" lvl="0" indent="0" algn="r" defTabSz="349261" rtl="0" eaLnBrk="1" fontAlgn="auto" latinLnBrk="0" hangingPunct="1">
              <a:lnSpc>
                <a:spcPct val="100000"/>
              </a:lnSpc>
              <a:spcBef>
                <a:spcPts val="0"/>
              </a:spcBef>
              <a:spcAft>
                <a:spcPts val="0"/>
              </a:spcAft>
              <a:buClrTx/>
              <a:buSzTx/>
              <a:buFontTx/>
              <a:buNone/>
              <a:tabLst/>
              <a:defRPr/>
            </a:pPr>
            <a:fld id="{35ACA335-37F7-42C7-872A-92C3D7072F89}" type="slidenum">
              <a:rPr kumimoji="0" lang="ru-RU" sz="1050" b="1" i="0" u="none" strike="noStrike" kern="1200" cap="none" spc="0" normalizeH="0" baseline="0" noProof="0" smtClean="0">
                <a:ln>
                  <a:noFill/>
                </a:ln>
                <a:solidFill>
                  <a:srgbClr val="FFFFFF"/>
                </a:solidFill>
                <a:effectLst/>
                <a:uLnTx/>
                <a:uFillTx/>
                <a:latin typeface="Arial"/>
                <a:ea typeface="+mn-ea"/>
                <a:cs typeface="+mn-cs"/>
              </a:rPr>
              <a:pPr marL="0" marR="0" lvl="0" indent="0" algn="r" defTabSz="349261" rtl="0" eaLnBrk="1" fontAlgn="auto" latinLnBrk="0" hangingPunct="1">
                <a:lnSpc>
                  <a:spcPct val="100000"/>
                </a:lnSpc>
                <a:spcBef>
                  <a:spcPts val="0"/>
                </a:spcBef>
                <a:spcAft>
                  <a:spcPts val="0"/>
                </a:spcAft>
                <a:buClrTx/>
                <a:buSzTx/>
                <a:buFontTx/>
                <a:buNone/>
                <a:tabLst/>
                <a:defRPr/>
              </a:pPr>
              <a:t>28</a:t>
            </a:fld>
            <a:endParaRPr kumimoji="0" lang="ru-RU" sz="1050" b="1" i="0" u="none" strike="noStrike" kern="1200" cap="none" spc="0" normalizeH="0" baseline="0" noProof="0" dirty="0">
              <a:ln>
                <a:noFill/>
              </a:ln>
              <a:solidFill>
                <a:srgbClr val="FFFFFF"/>
              </a:solidFill>
              <a:effectLst/>
              <a:uLnTx/>
              <a:uFillTx/>
              <a:latin typeface="Arial"/>
              <a:ea typeface="+mn-ea"/>
              <a:cs typeface="+mn-cs"/>
            </a:endParaRPr>
          </a:p>
        </p:txBody>
      </p:sp>
      <p:sp>
        <p:nvSpPr>
          <p:cNvPr id="2" name="Скругленный прямоугольник 1">
            <a:extLst>
              <a:ext uri="{FF2B5EF4-FFF2-40B4-BE49-F238E27FC236}">
                <a16:creationId xmlns="" xmlns:a16="http://schemas.microsoft.com/office/drawing/2014/main" id="{8EE32405-F3A9-4E48-BFCD-1D38B0919076}"/>
              </a:ext>
            </a:extLst>
          </p:cNvPr>
          <p:cNvSpPr/>
          <p:nvPr/>
        </p:nvSpPr>
        <p:spPr>
          <a:xfrm>
            <a:off x="851338" y="794583"/>
            <a:ext cx="1718242" cy="528946"/>
          </a:xfrm>
          <a:prstGeom prst="roundRect">
            <a:avLst/>
          </a:prstGeom>
          <a:solidFill>
            <a:srgbClr val="1890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5" name="Скругленный прямоугольник 74">
            <a:extLst>
              <a:ext uri="{FF2B5EF4-FFF2-40B4-BE49-F238E27FC236}">
                <a16:creationId xmlns="" xmlns:a16="http://schemas.microsoft.com/office/drawing/2014/main" id="{C62CC7CE-93ED-2CA2-4A69-B2023875A0C1}"/>
              </a:ext>
            </a:extLst>
          </p:cNvPr>
          <p:cNvSpPr/>
          <p:nvPr/>
        </p:nvSpPr>
        <p:spPr>
          <a:xfrm>
            <a:off x="3900670" y="809319"/>
            <a:ext cx="1504708" cy="514209"/>
          </a:xfrm>
          <a:prstGeom prst="roundRect">
            <a:avLst/>
          </a:prstGeom>
          <a:solidFill>
            <a:srgbClr val="1890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9" name="Скругленный прямоугольник 78">
            <a:extLst>
              <a:ext uri="{FF2B5EF4-FFF2-40B4-BE49-F238E27FC236}">
                <a16:creationId xmlns="" xmlns:a16="http://schemas.microsoft.com/office/drawing/2014/main" id="{410033BD-75B3-11A7-E662-601CFB608AAA}"/>
              </a:ext>
            </a:extLst>
          </p:cNvPr>
          <p:cNvSpPr/>
          <p:nvPr/>
        </p:nvSpPr>
        <p:spPr>
          <a:xfrm>
            <a:off x="6832994" y="815888"/>
            <a:ext cx="2257386" cy="514209"/>
          </a:xfrm>
          <a:prstGeom prst="roundRect">
            <a:avLst/>
          </a:prstGeom>
          <a:solidFill>
            <a:srgbClr val="1890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p:nvSpPr>
        <p:spPr>
          <a:xfrm>
            <a:off x="1572419" y="919760"/>
            <a:ext cx="997161" cy="306467"/>
          </a:xfrm>
          <a:prstGeom prst="roundRect">
            <a:avLst/>
          </a:prstGeom>
          <a:noFill/>
          <a:ln w="28575">
            <a:noFill/>
          </a:ln>
        </p:spPr>
        <p:txBody>
          <a:bodyPr wrap="square">
            <a:spAutoFit/>
          </a:bodyPr>
          <a:lstStyle/>
          <a:p>
            <a:pPr marL="0" marR="0" lvl="0" indent="0" algn="l" defTabSz="349261" rtl="0" eaLnBrk="1" fontAlgn="auto" latinLnBrk="0" hangingPunct="1">
              <a:lnSpc>
                <a:spcPct val="100000"/>
              </a:lnSpc>
              <a:spcBef>
                <a:spcPts val="0"/>
              </a:spcBef>
              <a:spcAft>
                <a:spcPts val="0"/>
              </a:spcAft>
              <a:buClrTx/>
              <a:buSzTx/>
              <a:buFontTx/>
              <a:buNone/>
              <a:tabLst/>
              <a:defRPr/>
            </a:pPr>
            <a:r>
              <a:rPr kumimoji="0" lang="ru-RU" sz="1200" b="1" i="0" u="none" strike="noStrike" kern="1200" cap="none" spc="0" normalizeH="0" baseline="0" noProof="0" dirty="0" smtClean="0">
                <a:ln>
                  <a:noFill/>
                </a:ln>
                <a:solidFill>
                  <a:schemeClr val="bg1"/>
                </a:solidFill>
                <a:effectLst/>
                <a:uLnTx/>
                <a:uFillTx/>
                <a:latin typeface="Arial"/>
                <a:ea typeface="+mn-ea"/>
                <a:cs typeface="Arial" panose="020B0604020202020204" pitchFamily="34" charset="0"/>
              </a:rPr>
              <a:t>СЕЙЧАС</a:t>
            </a:r>
            <a:endParaRPr kumimoji="0" lang="ru-RU" sz="1200" b="1" i="0" u="none" strike="noStrike" kern="1200" cap="none" spc="0" normalizeH="0" baseline="0" noProof="0" dirty="0">
              <a:ln>
                <a:noFill/>
              </a:ln>
              <a:solidFill>
                <a:schemeClr val="bg1"/>
              </a:solidFill>
              <a:effectLst/>
              <a:uLnTx/>
              <a:uFillTx/>
              <a:latin typeface="Arial"/>
              <a:ea typeface="+mn-ea"/>
              <a:cs typeface="Arial" panose="020B0604020202020204" pitchFamily="34" charset="0"/>
            </a:endParaRPr>
          </a:p>
        </p:txBody>
      </p:sp>
      <p:sp>
        <p:nvSpPr>
          <p:cNvPr id="30" name="Прямоугольник 29"/>
          <p:cNvSpPr/>
          <p:nvPr/>
        </p:nvSpPr>
        <p:spPr>
          <a:xfrm>
            <a:off x="4528028" y="919760"/>
            <a:ext cx="1013635" cy="306467"/>
          </a:xfrm>
          <a:prstGeom prst="roundRect">
            <a:avLst/>
          </a:prstGeom>
          <a:noFill/>
          <a:ln w="28575">
            <a:noFill/>
          </a:ln>
        </p:spPr>
        <p:txBody>
          <a:bodyPr wrap="square">
            <a:spAutoFit/>
          </a:bodyPr>
          <a:lstStyle/>
          <a:p>
            <a:pPr marL="0" marR="0" lvl="0" indent="0" algn="l" defTabSz="349261" rtl="0" eaLnBrk="1" fontAlgn="auto" latinLnBrk="0" hangingPunct="1">
              <a:lnSpc>
                <a:spcPct val="100000"/>
              </a:lnSpc>
              <a:spcBef>
                <a:spcPts val="0"/>
              </a:spcBef>
              <a:spcAft>
                <a:spcPts val="0"/>
              </a:spcAft>
              <a:buClrTx/>
              <a:buSzTx/>
              <a:buFontTx/>
              <a:buNone/>
              <a:tabLst/>
              <a:defRPr/>
            </a:pPr>
            <a:r>
              <a:rPr kumimoji="0" lang="ru-RU" sz="1200" b="1" i="0" u="none" strike="noStrike" kern="1200" cap="none" spc="0" normalizeH="0" baseline="0" noProof="0" dirty="0" smtClean="0">
                <a:ln>
                  <a:noFill/>
                </a:ln>
                <a:solidFill>
                  <a:schemeClr val="bg1"/>
                </a:solidFill>
                <a:effectLst/>
                <a:uLnTx/>
                <a:uFillTx/>
                <a:latin typeface="Arial"/>
                <a:ea typeface="Times New Roman" panose="02020603050405020304" pitchFamily="18" charset="0"/>
                <a:cs typeface="Arial" panose="020B0604020202020204" pitchFamily="34" charset="0"/>
              </a:rPr>
              <a:t>СТАНЕТ</a:t>
            </a:r>
            <a:endParaRPr kumimoji="0" lang="ru-RU" sz="1200" b="1" i="0" u="none" strike="noStrike" kern="1200" cap="none" spc="0" normalizeH="0" baseline="0" noProof="0" dirty="0">
              <a:ln>
                <a:noFill/>
              </a:ln>
              <a:solidFill>
                <a:schemeClr val="bg1"/>
              </a:solidFill>
              <a:effectLst/>
              <a:uLnTx/>
              <a:uFillTx/>
              <a:latin typeface="Arial"/>
              <a:ea typeface="+mn-ea"/>
              <a:cs typeface="Arial" panose="020B0604020202020204" pitchFamily="34" charset="0"/>
            </a:endParaRPr>
          </a:p>
        </p:txBody>
      </p:sp>
      <p:sp>
        <p:nvSpPr>
          <p:cNvPr id="59" name="Прямоугольник 29">
            <a:extLst>
              <a:ext uri="{FF2B5EF4-FFF2-40B4-BE49-F238E27FC236}">
                <a16:creationId xmlns="" xmlns:a16="http://schemas.microsoft.com/office/drawing/2014/main" id="{C30E7A41-5720-E9B3-7C76-4BE41AE2B33C}"/>
              </a:ext>
            </a:extLst>
          </p:cNvPr>
          <p:cNvSpPr/>
          <p:nvPr/>
        </p:nvSpPr>
        <p:spPr>
          <a:xfrm>
            <a:off x="7318108" y="828060"/>
            <a:ext cx="1772272" cy="476726"/>
          </a:xfrm>
          <a:prstGeom prst="roundRect">
            <a:avLst/>
          </a:prstGeom>
          <a:noFill/>
          <a:ln w="28575">
            <a:noFill/>
          </a:ln>
        </p:spPr>
        <p:txBody>
          <a:bodyPr wrap="square">
            <a:spAutoFit/>
          </a:bodyPr>
          <a:lstStyle/>
          <a:p>
            <a:pPr marL="0" marR="0" lvl="0" indent="0" algn="l" defTabSz="349261" rtl="0" eaLnBrk="1" fontAlgn="auto" latinLnBrk="0" hangingPunct="1">
              <a:lnSpc>
                <a:spcPct val="100000"/>
              </a:lnSpc>
              <a:spcBef>
                <a:spcPts val="0"/>
              </a:spcBef>
              <a:spcAft>
                <a:spcPts val="0"/>
              </a:spcAft>
              <a:buClrTx/>
              <a:buSzTx/>
              <a:buFontTx/>
              <a:buNone/>
              <a:tabLst/>
              <a:defRPr/>
            </a:pPr>
            <a:r>
              <a:rPr kumimoji="0" lang="ru-RU" sz="1100" b="1" i="0" u="none" strike="noStrike" kern="1200" cap="none" spc="0" normalizeH="0" baseline="0" noProof="0" dirty="0">
                <a:ln>
                  <a:noFill/>
                </a:ln>
                <a:solidFill>
                  <a:schemeClr val="bg1"/>
                </a:solidFill>
                <a:effectLst/>
                <a:uLnTx/>
                <a:uFillTx/>
                <a:latin typeface="Arial"/>
                <a:ea typeface="+mn-ea"/>
                <a:cs typeface="Arial" panose="020B0604020202020204" pitchFamily="34" charset="0"/>
              </a:rPr>
              <a:t>СОЦИАЛЬНО-ЗНАЧИМЫЙ ЭФФЕКТ</a:t>
            </a:r>
          </a:p>
        </p:txBody>
      </p:sp>
      <p:pic>
        <p:nvPicPr>
          <p:cNvPr id="81" name="Graphic 285">
            <a:extLst>
              <a:ext uri="{FF2B5EF4-FFF2-40B4-BE49-F238E27FC236}">
                <a16:creationId xmlns="" xmlns:a16="http://schemas.microsoft.com/office/drawing/2014/main" id="{3C0CAB6F-6988-D781-FA46-2A2DC167416F}"/>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1163106" y="863280"/>
            <a:ext cx="348116" cy="348116"/>
          </a:xfrm>
          <a:prstGeom prst="rect">
            <a:avLst/>
          </a:prstGeom>
          <a:effectLst>
            <a:outerShdw blurRad="50800" dist="38100" dir="2700000" algn="tl" rotWithShape="0">
              <a:prstClr val="black">
                <a:alpha val="7000"/>
              </a:prstClr>
            </a:outerShdw>
          </a:effectLst>
        </p:spPr>
      </p:pic>
      <p:pic>
        <p:nvPicPr>
          <p:cNvPr id="82" name="Graphic 381">
            <a:extLst>
              <a:ext uri="{FF2B5EF4-FFF2-40B4-BE49-F238E27FC236}">
                <a16:creationId xmlns="" xmlns:a16="http://schemas.microsoft.com/office/drawing/2014/main" id="{EC9DFA82-EE2C-4CE7-C47F-25DAB94C36F3}"/>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4146798" y="874691"/>
            <a:ext cx="320022" cy="363414"/>
          </a:xfrm>
          <a:prstGeom prst="rect">
            <a:avLst/>
          </a:prstGeom>
          <a:effectLst>
            <a:outerShdw blurRad="50800" dist="38100" dir="2700000" algn="tl" rotWithShape="0">
              <a:prstClr val="black">
                <a:alpha val="7000"/>
              </a:prstClr>
            </a:outerShdw>
          </a:effectLst>
        </p:spPr>
      </p:pic>
      <p:pic>
        <p:nvPicPr>
          <p:cNvPr id="83" name="Graphic 377">
            <a:extLst>
              <a:ext uri="{FF2B5EF4-FFF2-40B4-BE49-F238E27FC236}">
                <a16:creationId xmlns="" xmlns:a16="http://schemas.microsoft.com/office/drawing/2014/main" id="{C303A3F4-27B0-F8A3-851F-D616AF1224E9}"/>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6953385" y="851523"/>
            <a:ext cx="416319" cy="409750"/>
          </a:xfrm>
          <a:prstGeom prst="rect">
            <a:avLst/>
          </a:prstGeom>
          <a:effectLst>
            <a:outerShdw blurRad="50800" dist="38100" dir="2700000" algn="tl" rotWithShape="0">
              <a:prstClr val="black">
                <a:alpha val="7000"/>
              </a:prstClr>
            </a:outerShdw>
          </a:effectLst>
        </p:spPr>
      </p:pic>
      <p:graphicFrame>
        <p:nvGraphicFramePr>
          <p:cNvPr id="5" name="Таблица 4"/>
          <p:cNvGraphicFramePr>
            <a:graphicFrameLocks noGrp="1"/>
          </p:cNvGraphicFramePr>
          <p:nvPr>
            <p:extLst>
              <p:ext uri="{D42A27DB-BD31-4B8C-83A1-F6EECF244321}">
                <p14:modId xmlns:p14="http://schemas.microsoft.com/office/powerpoint/2010/main" val="423580789"/>
              </p:ext>
            </p:extLst>
          </p:nvPr>
        </p:nvGraphicFramePr>
        <p:xfrm>
          <a:off x="67166" y="1405465"/>
          <a:ext cx="8983584" cy="3063558"/>
        </p:xfrm>
        <a:graphic>
          <a:graphicData uri="http://schemas.openxmlformats.org/drawingml/2006/table">
            <a:tbl>
              <a:tblPr firstRow="1" bandRow="1">
                <a:tableStyleId>{2D5ABB26-0587-4C30-8999-92F81FD0307C}</a:tableStyleId>
              </a:tblPr>
              <a:tblGrid>
                <a:gridCol w="342486">
                  <a:extLst>
                    <a:ext uri="{9D8B030D-6E8A-4147-A177-3AD203B41FA5}">
                      <a16:colId xmlns="" xmlns:a16="http://schemas.microsoft.com/office/drawing/2014/main" val="2994255182"/>
                    </a:ext>
                  </a:extLst>
                </a:gridCol>
                <a:gridCol w="2345124">
                  <a:extLst>
                    <a:ext uri="{9D8B030D-6E8A-4147-A177-3AD203B41FA5}">
                      <a16:colId xmlns="" xmlns:a16="http://schemas.microsoft.com/office/drawing/2014/main" val="620969615"/>
                    </a:ext>
                  </a:extLst>
                </a:gridCol>
                <a:gridCol w="4016415">
                  <a:extLst>
                    <a:ext uri="{9D8B030D-6E8A-4147-A177-3AD203B41FA5}">
                      <a16:colId xmlns="" xmlns:a16="http://schemas.microsoft.com/office/drawing/2014/main" val="1396959813"/>
                    </a:ext>
                  </a:extLst>
                </a:gridCol>
                <a:gridCol w="2279559">
                  <a:extLst>
                    <a:ext uri="{9D8B030D-6E8A-4147-A177-3AD203B41FA5}">
                      <a16:colId xmlns="" xmlns:a16="http://schemas.microsoft.com/office/drawing/2014/main" val="261090574"/>
                    </a:ext>
                  </a:extLst>
                </a:gridCol>
              </a:tblGrid>
              <a:tr h="1947116">
                <a:tc>
                  <a:txBody>
                    <a:bodyPr/>
                    <a:lstStyle/>
                    <a:p>
                      <a:pPr marL="0" indent="0" algn="ctr">
                        <a:lnSpc>
                          <a:spcPts val="900"/>
                        </a:lnSpc>
                      </a:pPr>
                      <a:r>
                        <a:rPr lang="ru-RU" sz="1000" dirty="0">
                          <a:latin typeface="+mn-lt"/>
                          <a:cs typeface="Times New Roman" panose="020206030504050203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685800" rtl="0" eaLnBrk="1" fontAlgn="auto" latinLnBrk="0" hangingPunct="1">
                        <a:lnSpc>
                          <a:spcPts val="900"/>
                        </a:lnSpc>
                        <a:spcBef>
                          <a:spcPts val="0"/>
                        </a:spcBef>
                        <a:spcAft>
                          <a:spcPts val="0"/>
                        </a:spcAft>
                        <a:buClrTx/>
                        <a:buSzTx/>
                        <a:buFontTx/>
                        <a:buNone/>
                        <a:tabLst/>
                        <a:defRPr/>
                      </a:pPr>
                      <a:r>
                        <a:rPr lang="ru-RU" sz="1000" b="0" i="0" u="none" strike="noStrike" kern="1200" baseline="0" dirty="0" smtClean="0">
                          <a:solidFill>
                            <a:schemeClr val="tx1"/>
                          </a:solidFill>
                          <a:latin typeface="+mn-lt"/>
                          <a:ea typeface="+mn-ea"/>
                          <a:cs typeface="+mn-cs"/>
                        </a:rPr>
                        <a:t>Для получения услуг </a:t>
                      </a:r>
                      <a:r>
                        <a:rPr lang="ru-RU" sz="1000" b="0" i="0" u="none" strike="noStrike" kern="1200" baseline="0" dirty="0" err="1" smtClean="0">
                          <a:solidFill>
                            <a:schemeClr val="tx1"/>
                          </a:solidFill>
                          <a:latin typeface="+mn-lt"/>
                          <a:ea typeface="+mn-ea"/>
                          <a:cs typeface="+mn-cs"/>
                        </a:rPr>
                        <a:t>Росреестра</a:t>
                      </a:r>
                      <a:r>
                        <a:rPr lang="ru-RU" sz="1000" b="0" i="0" u="none" strike="noStrike" kern="1200" baseline="0" dirty="0" smtClean="0">
                          <a:solidFill>
                            <a:schemeClr val="tx1"/>
                          </a:solidFill>
                          <a:latin typeface="+mn-lt"/>
                          <a:ea typeface="+mn-ea"/>
                          <a:cs typeface="+mn-cs"/>
                        </a:rPr>
                        <a:t> в электронной форме требуется получить усиленную квалифицированную электронную подпись</a:t>
                      </a:r>
                    </a:p>
                    <a:p>
                      <a:pPr marL="0" indent="0" algn="ctr" defTabSz="685800" rtl="0" eaLnBrk="1" latinLnBrk="0" hangingPunct="1">
                        <a:lnSpc>
                          <a:spcPts val="900"/>
                        </a:lnSpc>
                      </a:pPr>
                      <a:endParaRPr lang="ru-RU" sz="1000" kern="1200" dirty="0">
                        <a:solidFill>
                          <a:schemeClr val="tx1"/>
                        </a:solidFill>
                        <a:latin typeface="+mn-lt"/>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defTabSz="685800" rtl="0" eaLnBrk="1" latinLnBrk="0" hangingPunct="1">
                        <a:lnSpc>
                          <a:spcPts val="900"/>
                        </a:lnSpc>
                        <a:spcBef>
                          <a:spcPts val="0"/>
                        </a:spcBef>
                        <a:spcAft>
                          <a:spcPts val="0"/>
                        </a:spcAft>
                        <a:buFontTx/>
                        <a:buNone/>
                      </a:pPr>
                      <a:r>
                        <a:rPr lang="ru-RU" sz="1000" b="1" i="0" kern="1200" dirty="0" smtClean="0">
                          <a:solidFill>
                            <a:schemeClr val="tx1"/>
                          </a:solidFill>
                          <a:effectLst/>
                          <a:latin typeface="+mn-lt"/>
                          <a:ea typeface="+mn-ea"/>
                          <a:cs typeface="+mn-cs"/>
                        </a:rPr>
                        <a:t>Федеральный закон от 30.04.2021 № 120-ФЗ, с 01.01.2023 вступает часть закона:</a:t>
                      </a:r>
                    </a:p>
                    <a:p>
                      <a:pPr marL="0" indent="0" algn="ctr" defTabSz="685800" rtl="0" eaLnBrk="1" latinLnBrk="0" hangingPunct="1">
                        <a:lnSpc>
                          <a:spcPts val="900"/>
                        </a:lnSpc>
                        <a:spcBef>
                          <a:spcPts val="0"/>
                        </a:spcBef>
                        <a:spcAft>
                          <a:spcPts val="0"/>
                        </a:spcAft>
                        <a:buFontTx/>
                        <a:buNone/>
                      </a:pPr>
                      <a:r>
                        <a:rPr lang="ru-RU" sz="1000" b="0" i="0" kern="1200" dirty="0" smtClean="0">
                          <a:solidFill>
                            <a:schemeClr val="tx1"/>
                          </a:solidFill>
                          <a:effectLst/>
                          <a:latin typeface="+mn-lt"/>
                          <a:ea typeface="+mn-ea"/>
                          <a:cs typeface="+mn-cs"/>
                        </a:rPr>
                        <a:t>без усиленной квалифицированной электронной подписи с 01.01.2023 можно будет подать следующие заявления:</a:t>
                      </a:r>
                      <a:r>
                        <a:rPr lang="ru-RU" sz="1000" dirty="0" smtClean="0"/>
                        <a:t/>
                      </a:r>
                      <a:br>
                        <a:rPr lang="ru-RU" sz="1000" dirty="0" smtClean="0"/>
                      </a:br>
                      <a:r>
                        <a:rPr lang="ru-RU" sz="1000" dirty="0" smtClean="0"/>
                        <a:t/>
                      </a:r>
                      <a:br>
                        <a:rPr lang="ru-RU" sz="1000" dirty="0" smtClean="0"/>
                      </a:br>
                      <a:r>
                        <a:rPr lang="ru-RU" sz="1000" dirty="0" smtClean="0"/>
                        <a:t>- </a:t>
                      </a:r>
                      <a:r>
                        <a:rPr lang="ru-RU" sz="1000" b="0" i="0" kern="1200" dirty="0" smtClean="0">
                          <a:solidFill>
                            <a:schemeClr val="tx1"/>
                          </a:solidFill>
                          <a:effectLst/>
                          <a:latin typeface="+mn-lt"/>
                          <a:ea typeface="+mn-ea"/>
                          <a:cs typeface="+mn-cs"/>
                        </a:rPr>
                        <a:t>о государственном кадастровом учете в связи с изменением основных сведений об объекте недвижимости;</a:t>
                      </a:r>
                      <a:r>
                        <a:rPr lang="ru-RU" sz="1000" dirty="0" smtClean="0"/>
                        <a:t/>
                      </a:r>
                      <a:br>
                        <a:rPr lang="ru-RU" sz="1000" dirty="0" smtClean="0"/>
                      </a:br>
                      <a:r>
                        <a:rPr lang="ru-RU" sz="1000" dirty="0" smtClean="0"/>
                        <a:t>- </a:t>
                      </a:r>
                      <a:r>
                        <a:rPr lang="ru-RU" sz="1000" b="0" i="0" kern="1200" dirty="0" smtClean="0">
                          <a:solidFill>
                            <a:schemeClr val="tx1"/>
                          </a:solidFill>
                          <a:effectLst/>
                          <a:latin typeface="+mn-lt"/>
                          <a:ea typeface="+mn-ea"/>
                          <a:cs typeface="+mn-cs"/>
                        </a:rPr>
                        <a:t>государственном кадастровом учете и государственной регистрации права собственности на созданный или реконструированный объект индивидуального жилищного строительства, садовый дом;</a:t>
                      </a:r>
                      <a:r>
                        <a:rPr lang="ru-RU" sz="1000" dirty="0" smtClean="0"/>
                        <a:t/>
                      </a:r>
                      <a:br>
                        <a:rPr lang="ru-RU" sz="1000" dirty="0" smtClean="0"/>
                      </a:br>
                      <a:r>
                        <a:rPr lang="ru-RU" sz="1000" dirty="0" smtClean="0"/>
                        <a:t>- </a:t>
                      </a:r>
                      <a:r>
                        <a:rPr lang="ru-RU" sz="1000" b="0" i="0" kern="1200" dirty="0" smtClean="0">
                          <a:solidFill>
                            <a:schemeClr val="tx1"/>
                          </a:solidFill>
                          <a:effectLst/>
                          <a:latin typeface="+mn-lt"/>
                          <a:ea typeface="+mn-ea"/>
                          <a:cs typeface="+mn-cs"/>
                        </a:rPr>
                        <a:t>государственном кадастровом учете и государственной регистрации прав в отношении земельного участка или земельных участков, образуемых путем перераспределения земель, а также в случае образования двух и более объектов путем раздела, объединения земельных участков;</a:t>
                      </a:r>
                      <a:r>
                        <a:rPr lang="ru-RU" sz="1000" dirty="0" smtClean="0"/>
                        <a:t/>
                      </a:r>
                      <a:br>
                        <a:rPr lang="ru-RU" sz="1000" dirty="0" smtClean="0"/>
                      </a:br>
                      <a:r>
                        <a:rPr lang="ru-RU" sz="1000" dirty="0" smtClean="0"/>
                        <a:t>- </a:t>
                      </a:r>
                      <a:r>
                        <a:rPr lang="ru-RU" sz="1000" b="0" i="0" kern="1200" dirty="0" smtClean="0">
                          <a:solidFill>
                            <a:schemeClr val="tx1"/>
                          </a:solidFill>
                          <a:effectLst/>
                          <a:latin typeface="+mn-lt"/>
                          <a:ea typeface="+mn-ea"/>
                          <a:cs typeface="+mn-cs"/>
                        </a:rPr>
                        <a:t>внесении в ЕГРН сведений о ранее учтенном объекте недвижимости;</a:t>
                      </a:r>
                      <a:r>
                        <a:rPr lang="ru-RU" sz="1000" dirty="0" smtClean="0"/>
                        <a:t/>
                      </a:r>
                      <a:br>
                        <a:rPr lang="ru-RU" sz="1000" dirty="0" smtClean="0"/>
                      </a:br>
                      <a:r>
                        <a:rPr lang="ru-RU" sz="1000" dirty="0" smtClean="0"/>
                        <a:t>- </a:t>
                      </a:r>
                      <a:r>
                        <a:rPr lang="ru-RU" sz="1000" b="0" i="0" kern="1200" dirty="0" smtClean="0">
                          <a:solidFill>
                            <a:schemeClr val="tx1"/>
                          </a:solidFill>
                          <a:effectLst/>
                          <a:latin typeface="+mn-lt"/>
                          <a:ea typeface="+mn-ea"/>
                          <a:cs typeface="+mn-cs"/>
                        </a:rPr>
                        <a:t>исправлении технической ошибки.</a:t>
                      </a:r>
                    </a:p>
                    <a:p>
                      <a:pPr marL="171450" marR="0" indent="-171450" algn="ctr" defTabSz="685800" rtl="0" eaLnBrk="1" fontAlgn="auto" latinLnBrk="0" hangingPunct="1">
                        <a:lnSpc>
                          <a:spcPts val="900"/>
                        </a:lnSpc>
                        <a:spcBef>
                          <a:spcPts val="0"/>
                        </a:spcBef>
                        <a:spcAft>
                          <a:spcPts val="0"/>
                        </a:spcAft>
                        <a:buClrTx/>
                        <a:buSzTx/>
                        <a:buFontTx/>
                        <a:buChar char="-"/>
                        <a:tabLst/>
                        <a:defRPr/>
                      </a:pPr>
                      <a:r>
                        <a:rPr lang="ru-RU" sz="1000" b="0" i="0" kern="1200" dirty="0" smtClean="0">
                          <a:solidFill>
                            <a:schemeClr val="tx1"/>
                          </a:solidFill>
                          <a:effectLst/>
                          <a:latin typeface="+mn-lt"/>
                          <a:ea typeface="+mn-ea"/>
                          <a:cs typeface="+mn-cs"/>
                        </a:rPr>
                        <a:t>о</a:t>
                      </a:r>
                      <a:r>
                        <a:rPr lang="ru-RU" sz="1000" b="0" i="0" u="none" strike="noStrike" kern="1200" baseline="0" dirty="0" smtClean="0">
                          <a:solidFill>
                            <a:schemeClr val="tx1"/>
                          </a:solidFill>
                          <a:latin typeface="+mn-lt"/>
                          <a:ea typeface="+mn-ea"/>
                          <a:cs typeface="+mn-cs"/>
                        </a:rPr>
                        <a:t> невозможности государственной регистрации перехода, прекращения, ограничения права и обременения такого объекта недвижимости без личного участия правообладателя (его законного представителя)</a:t>
                      </a:r>
                    </a:p>
                    <a:p>
                      <a:pPr marL="0" marR="0" indent="0" algn="ctr" defTabSz="685800" rtl="0" eaLnBrk="1" fontAlgn="auto" latinLnBrk="0" hangingPunct="1">
                        <a:lnSpc>
                          <a:spcPts val="900"/>
                        </a:lnSpc>
                        <a:spcBef>
                          <a:spcPts val="0"/>
                        </a:spcBef>
                        <a:spcAft>
                          <a:spcPts val="0"/>
                        </a:spcAft>
                        <a:buClrTx/>
                        <a:buSzTx/>
                        <a:buFontTx/>
                        <a:buNone/>
                        <a:tabLst/>
                        <a:defRPr/>
                      </a:pPr>
                      <a:r>
                        <a:rPr lang="ru-RU" sz="1000" b="0" i="0" u="none" strike="noStrike" kern="1200" baseline="0" dirty="0" smtClean="0">
                          <a:solidFill>
                            <a:schemeClr val="tx1"/>
                          </a:solidFill>
                          <a:latin typeface="+mn-lt"/>
                          <a:ea typeface="+mn-ea"/>
                          <a:cs typeface="+mn-cs"/>
                        </a:rPr>
                        <a:t>(ч.1.2 ст. 18 Закона № 218-ФЗ)</a:t>
                      </a:r>
                    </a:p>
                    <a:p>
                      <a:pPr marL="171450" marR="0" indent="-171450" algn="ctr" defTabSz="685800" rtl="0" eaLnBrk="1" fontAlgn="auto" latinLnBrk="0" hangingPunct="1">
                        <a:lnSpc>
                          <a:spcPts val="900"/>
                        </a:lnSpc>
                        <a:spcBef>
                          <a:spcPts val="0"/>
                        </a:spcBef>
                        <a:spcAft>
                          <a:spcPts val="0"/>
                        </a:spcAft>
                        <a:buClrTx/>
                        <a:buSzTx/>
                        <a:buFontTx/>
                        <a:buChar char="-"/>
                        <a:tabLst/>
                        <a:defRPr/>
                      </a:pPr>
                      <a:endParaRPr lang="ru-RU" sz="1000" b="0" i="0" u="none" strike="noStrike" kern="1200" baseline="0" dirty="0" smtClean="0">
                        <a:solidFill>
                          <a:schemeClr val="tx1"/>
                        </a:solidFill>
                        <a:latin typeface="+mn-lt"/>
                        <a:ea typeface="+mn-ea"/>
                        <a:cs typeface="+mn-cs"/>
                      </a:endParaRPr>
                    </a:p>
                    <a:p>
                      <a:pPr marL="0" indent="0" algn="ctr" defTabSz="685800" rtl="0" eaLnBrk="1" latinLnBrk="0" hangingPunct="1">
                        <a:lnSpc>
                          <a:spcPts val="900"/>
                        </a:lnSpc>
                        <a:spcBef>
                          <a:spcPts val="0"/>
                        </a:spcBef>
                        <a:spcAft>
                          <a:spcPts val="0"/>
                        </a:spcAft>
                        <a:buFontTx/>
                        <a:buNone/>
                      </a:pPr>
                      <a:endParaRPr lang="ru-RU" sz="1000" b="1" i="0" kern="1200" dirty="0" smtClean="0">
                        <a:solidFill>
                          <a:schemeClr val="tx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685800" rtl="0" eaLnBrk="1" fontAlgn="auto" latinLnBrk="0" hangingPunct="1">
                        <a:lnSpc>
                          <a:spcPts val="900"/>
                        </a:lnSpc>
                        <a:spcBef>
                          <a:spcPts val="0"/>
                        </a:spcBef>
                        <a:spcAft>
                          <a:spcPts val="0"/>
                        </a:spcAft>
                        <a:buClrTx/>
                        <a:buSzTx/>
                        <a:buFontTx/>
                        <a:buNone/>
                        <a:tabLst/>
                        <a:defRPr/>
                      </a:pPr>
                      <a:endParaRPr lang="ru-RU" sz="1000" b="0" i="0" u="none" strike="noStrike" kern="1200" baseline="0" dirty="0" smtClean="0">
                        <a:solidFill>
                          <a:schemeClr val="tx1"/>
                        </a:solidFill>
                        <a:latin typeface="+mn-lt"/>
                        <a:ea typeface="+mn-ea"/>
                        <a:cs typeface="+mn-cs"/>
                      </a:endParaRPr>
                    </a:p>
                    <a:p>
                      <a:pPr marL="0" indent="0" algn="ctr" defTabSz="685800" rtl="0" eaLnBrk="1" latinLnBrk="0" hangingPunct="1">
                        <a:lnSpc>
                          <a:spcPts val="900"/>
                        </a:lnSpc>
                      </a:pPr>
                      <a:r>
                        <a:rPr lang="ru-RU" sz="1000" kern="1200" dirty="0" smtClean="0">
                          <a:solidFill>
                            <a:schemeClr val="tx1"/>
                          </a:solidFill>
                          <a:latin typeface="+mn-lt"/>
                          <a:ea typeface="+mn-ea"/>
                          <a:cs typeface="Times New Roman" panose="02020603050405020304" pitchFamily="18" charset="0"/>
                        </a:rPr>
                        <a:t>Исключены</a:t>
                      </a:r>
                      <a:r>
                        <a:rPr lang="ru-RU" sz="1000" kern="1200" baseline="0" dirty="0" smtClean="0">
                          <a:solidFill>
                            <a:schemeClr val="tx1"/>
                          </a:solidFill>
                          <a:latin typeface="+mn-lt"/>
                          <a:ea typeface="+mn-ea"/>
                          <a:cs typeface="Times New Roman" panose="02020603050405020304" pitchFamily="18" charset="0"/>
                        </a:rPr>
                        <a:t> финансовые и временные затраты правообладателей, связанные с получением усиленной квалифицированной электронной подписи</a:t>
                      </a:r>
                      <a:endParaRPr lang="ru-RU" sz="1000" kern="1200" dirty="0">
                        <a:solidFill>
                          <a:schemeClr val="tx1"/>
                        </a:solidFill>
                        <a:latin typeface="+mn-lt"/>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319436484"/>
                  </a:ext>
                </a:extLst>
              </a:tr>
            </a:tbl>
          </a:graphicData>
        </a:graphic>
      </p:graphicFrame>
    </p:spTree>
    <p:extLst>
      <p:ext uri="{BB962C8B-B14F-4D97-AF65-F5344CB8AC3E}">
        <p14:creationId xmlns:p14="http://schemas.microsoft.com/office/powerpoint/2010/main" val="216012062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39F09F66-1085-4855-8DC5-F9637EFDA1FB}"/>
              </a:ext>
            </a:extLst>
          </p:cNvPr>
          <p:cNvSpPr>
            <a:spLocks noGrp="1"/>
          </p:cNvSpPr>
          <p:nvPr>
            <p:ph type="title"/>
          </p:nvPr>
        </p:nvSpPr>
        <p:spPr>
          <a:xfrm>
            <a:off x="533441" y="22861"/>
            <a:ext cx="8517309" cy="619124"/>
          </a:xfrm>
        </p:spPr>
        <p:txBody>
          <a:bodyPr>
            <a:noAutofit/>
          </a:bodyPr>
          <a:lstStyle/>
          <a:p>
            <a:pPr algn="ctr"/>
            <a:r>
              <a:rPr lang="ru-RU" dirty="0"/>
              <a:t>Изменения в законодательстве Российской Федерации о регистрации </a:t>
            </a:r>
            <a:br>
              <a:rPr lang="ru-RU" dirty="0"/>
            </a:br>
            <a:r>
              <a:rPr lang="ru-RU" dirty="0"/>
              <a:t>недвижимости по итогам 2022 г. </a:t>
            </a:r>
            <a:r>
              <a:rPr lang="ru-RU" dirty="0" smtClean="0"/>
              <a:t>(вступят в силу в 2023 году)</a:t>
            </a:r>
            <a:endParaRPr lang="ru-RU" dirty="0"/>
          </a:p>
        </p:txBody>
      </p:sp>
      <p:sp>
        <p:nvSpPr>
          <p:cNvPr id="40" name="Slide Number Placeholder 6">
            <a:extLst>
              <a:ext uri="{FF2B5EF4-FFF2-40B4-BE49-F238E27FC236}">
                <a16:creationId xmlns="" xmlns:a16="http://schemas.microsoft.com/office/drawing/2014/main" id="{49AA9F89-8FE7-453C-8FBE-FAF4AE20A961}"/>
              </a:ext>
            </a:extLst>
          </p:cNvPr>
          <p:cNvSpPr>
            <a:spLocks noGrp="1"/>
          </p:cNvSpPr>
          <p:nvPr>
            <p:ph type="sldNum" sz="quarter" idx="10"/>
          </p:nvPr>
        </p:nvSpPr>
        <p:spPr bwMode="auto">
          <a:xfrm>
            <a:off x="5998104" y="4778375"/>
            <a:ext cx="2743200" cy="365125"/>
          </a:xfrm>
        </p:spPr>
        <p:txBody>
          <a:bodyPr/>
          <a:lstStyle/>
          <a:p>
            <a:pPr marL="0" marR="0" lvl="0" indent="0" algn="r" defTabSz="349261" rtl="0" eaLnBrk="1" fontAlgn="auto" latinLnBrk="0" hangingPunct="1">
              <a:lnSpc>
                <a:spcPct val="100000"/>
              </a:lnSpc>
              <a:spcBef>
                <a:spcPts val="0"/>
              </a:spcBef>
              <a:spcAft>
                <a:spcPts val="0"/>
              </a:spcAft>
              <a:buClrTx/>
              <a:buSzTx/>
              <a:buFontTx/>
              <a:buNone/>
              <a:tabLst/>
              <a:defRPr/>
            </a:pPr>
            <a:fld id="{35ACA335-37F7-42C7-872A-92C3D7072F89}" type="slidenum">
              <a:rPr kumimoji="0" lang="ru-RU" sz="1050" b="1" i="0" u="none" strike="noStrike" kern="1200" cap="none" spc="0" normalizeH="0" baseline="0" noProof="0" smtClean="0">
                <a:ln>
                  <a:noFill/>
                </a:ln>
                <a:solidFill>
                  <a:srgbClr val="FFFFFF"/>
                </a:solidFill>
                <a:effectLst/>
                <a:uLnTx/>
                <a:uFillTx/>
                <a:latin typeface="Arial"/>
                <a:ea typeface="+mn-ea"/>
                <a:cs typeface="+mn-cs"/>
              </a:rPr>
              <a:pPr marL="0" marR="0" lvl="0" indent="0" algn="r" defTabSz="349261" rtl="0" eaLnBrk="1" fontAlgn="auto" latinLnBrk="0" hangingPunct="1">
                <a:lnSpc>
                  <a:spcPct val="100000"/>
                </a:lnSpc>
                <a:spcBef>
                  <a:spcPts val="0"/>
                </a:spcBef>
                <a:spcAft>
                  <a:spcPts val="0"/>
                </a:spcAft>
                <a:buClrTx/>
                <a:buSzTx/>
                <a:buFontTx/>
                <a:buNone/>
                <a:tabLst/>
                <a:defRPr/>
              </a:pPr>
              <a:t>29</a:t>
            </a:fld>
            <a:endParaRPr kumimoji="0" lang="ru-RU" sz="1050" b="1" i="0" u="none" strike="noStrike" kern="1200" cap="none" spc="0" normalizeH="0" baseline="0" noProof="0" dirty="0">
              <a:ln>
                <a:noFill/>
              </a:ln>
              <a:solidFill>
                <a:srgbClr val="FFFFFF"/>
              </a:solidFill>
              <a:effectLst/>
              <a:uLnTx/>
              <a:uFillTx/>
              <a:latin typeface="Arial"/>
              <a:ea typeface="+mn-ea"/>
              <a:cs typeface="+mn-cs"/>
            </a:endParaRPr>
          </a:p>
        </p:txBody>
      </p:sp>
      <p:sp>
        <p:nvSpPr>
          <p:cNvPr id="2" name="Скругленный прямоугольник 1">
            <a:extLst>
              <a:ext uri="{FF2B5EF4-FFF2-40B4-BE49-F238E27FC236}">
                <a16:creationId xmlns="" xmlns:a16="http://schemas.microsoft.com/office/drawing/2014/main" id="{8EE32405-F3A9-4E48-BFCD-1D38B0919076}"/>
              </a:ext>
            </a:extLst>
          </p:cNvPr>
          <p:cNvSpPr/>
          <p:nvPr/>
        </p:nvSpPr>
        <p:spPr>
          <a:xfrm>
            <a:off x="851338" y="794583"/>
            <a:ext cx="1718242" cy="528946"/>
          </a:xfrm>
          <a:prstGeom prst="roundRect">
            <a:avLst/>
          </a:prstGeom>
          <a:solidFill>
            <a:srgbClr val="1890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5" name="Скругленный прямоугольник 74">
            <a:extLst>
              <a:ext uri="{FF2B5EF4-FFF2-40B4-BE49-F238E27FC236}">
                <a16:creationId xmlns="" xmlns:a16="http://schemas.microsoft.com/office/drawing/2014/main" id="{C62CC7CE-93ED-2CA2-4A69-B2023875A0C1}"/>
              </a:ext>
            </a:extLst>
          </p:cNvPr>
          <p:cNvSpPr/>
          <p:nvPr/>
        </p:nvSpPr>
        <p:spPr>
          <a:xfrm>
            <a:off x="3900670" y="809319"/>
            <a:ext cx="1504708" cy="514209"/>
          </a:xfrm>
          <a:prstGeom prst="roundRect">
            <a:avLst/>
          </a:prstGeom>
          <a:solidFill>
            <a:srgbClr val="1890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9" name="Скругленный прямоугольник 78">
            <a:extLst>
              <a:ext uri="{FF2B5EF4-FFF2-40B4-BE49-F238E27FC236}">
                <a16:creationId xmlns="" xmlns:a16="http://schemas.microsoft.com/office/drawing/2014/main" id="{410033BD-75B3-11A7-E662-601CFB608AAA}"/>
              </a:ext>
            </a:extLst>
          </p:cNvPr>
          <p:cNvSpPr/>
          <p:nvPr/>
        </p:nvSpPr>
        <p:spPr>
          <a:xfrm>
            <a:off x="6832994" y="815888"/>
            <a:ext cx="2257386" cy="514209"/>
          </a:xfrm>
          <a:prstGeom prst="roundRect">
            <a:avLst/>
          </a:prstGeom>
          <a:solidFill>
            <a:srgbClr val="1890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p:nvSpPr>
        <p:spPr>
          <a:xfrm>
            <a:off x="1572419" y="919760"/>
            <a:ext cx="854931" cy="306467"/>
          </a:xfrm>
          <a:prstGeom prst="roundRect">
            <a:avLst/>
          </a:prstGeom>
          <a:noFill/>
          <a:ln w="28575">
            <a:noFill/>
          </a:ln>
        </p:spPr>
        <p:txBody>
          <a:bodyPr wrap="square">
            <a:spAutoFit/>
          </a:bodyPr>
          <a:lstStyle/>
          <a:p>
            <a:pPr marL="0" marR="0" lvl="0" indent="0" algn="l" defTabSz="349261" rtl="0" eaLnBrk="1" fontAlgn="auto" latinLnBrk="0" hangingPunct="1">
              <a:lnSpc>
                <a:spcPct val="100000"/>
              </a:lnSpc>
              <a:spcBef>
                <a:spcPts val="0"/>
              </a:spcBef>
              <a:spcAft>
                <a:spcPts val="0"/>
              </a:spcAft>
              <a:buClrTx/>
              <a:buSzTx/>
              <a:buFontTx/>
              <a:buNone/>
              <a:tabLst/>
              <a:defRPr/>
            </a:pPr>
            <a:r>
              <a:rPr kumimoji="0" lang="ru-RU" sz="1200" b="1" i="0" u="none" strike="noStrike" kern="1200" cap="none" spc="0" normalizeH="0" baseline="0" noProof="0" dirty="0">
                <a:ln>
                  <a:noFill/>
                </a:ln>
                <a:solidFill>
                  <a:schemeClr val="bg1"/>
                </a:solidFill>
                <a:effectLst/>
                <a:uLnTx/>
                <a:uFillTx/>
                <a:latin typeface="Arial"/>
                <a:ea typeface="Times New Roman" panose="02020603050405020304" pitchFamily="18" charset="0"/>
                <a:cs typeface="Arial" panose="020B0604020202020204" pitchFamily="34" charset="0"/>
              </a:rPr>
              <a:t>БЫЛО</a:t>
            </a:r>
            <a:endParaRPr kumimoji="0" lang="ru-RU" sz="1200" b="1" i="0" u="none" strike="noStrike" kern="1200" cap="none" spc="0" normalizeH="0" baseline="0" noProof="0" dirty="0">
              <a:ln>
                <a:noFill/>
              </a:ln>
              <a:solidFill>
                <a:schemeClr val="bg1"/>
              </a:solidFill>
              <a:effectLst/>
              <a:uLnTx/>
              <a:uFillTx/>
              <a:latin typeface="Arial"/>
              <a:ea typeface="+mn-ea"/>
              <a:cs typeface="Arial" panose="020B0604020202020204" pitchFamily="34" charset="0"/>
            </a:endParaRPr>
          </a:p>
        </p:txBody>
      </p:sp>
      <p:sp>
        <p:nvSpPr>
          <p:cNvPr id="30" name="Прямоугольник 29"/>
          <p:cNvSpPr/>
          <p:nvPr/>
        </p:nvSpPr>
        <p:spPr>
          <a:xfrm>
            <a:off x="4528028" y="919760"/>
            <a:ext cx="1013635" cy="306467"/>
          </a:xfrm>
          <a:prstGeom prst="roundRect">
            <a:avLst/>
          </a:prstGeom>
          <a:noFill/>
          <a:ln w="28575">
            <a:noFill/>
          </a:ln>
        </p:spPr>
        <p:txBody>
          <a:bodyPr wrap="square">
            <a:spAutoFit/>
          </a:bodyPr>
          <a:lstStyle/>
          <a:p>
            <a:pPr marL="0" marR="0" lvl="0" indent="0" algn="l" defTabSz="349261" rtl="0" eaLnBrk="1" fontAlgn="auto" latinLnBrk="0" hangingPunct="1">
              <a:lnSpc>
                <a:spcPct val="100000"/>
              </a:lnSpc>
              <a:spcBef>
                <a:spcPts val="0"/>
              </a:spcBef>
              <a:spcAft>
                <a:spcPts val="0"/>
              </a:spcAft>
              <a:buClrTx/>
              <a:buSzTx/>
              <a:buFontTx/>
              <a:buNone/>
              <a:tabLst/>
              <a:defRPr/>
            </a:pPr>
            <a:r>
              <a:rPr kumimoji="0" lang="ru-RU" sz="1200" b="1" i="0" u="none" strike="noStrike" kern="1200" cap="none" spc="0" normalizeH="0" baseline="0" noProof="0" dirty="0" smtClean="0">
                <a:ln>
                  <a:noFill/>
                </a:ln>
                <a:solidFill>
                  <a:schemeClr val="bg1"/>
                </a:solidFill>
                <a:effectLst/>
                <a:uLnTx/>
                <a:uFillTx/>
                <a:latin typeface="Arial"/>
                <a:ea typeface="Times New Roman" panose="02020603050405020304" pitchFamily="18" charset="0"/>
                <a:cs typeface="Arial" panose="020B0604020202020204" pitchFamily="34" charset="0"/>
              </a:rPr>
              <a:t>СТАНЕТ</a:t>
            </a:r>
            <a:endParaRPr kumimoji="0" lang="ru-RU" sz="1200" b="1" i="0" u="none" strike="noStrike" kern="1200" cap="none" spc="0" normalizeH="0" baseline="0" noProof="0" dirty="0">
              <a:ln>
                <a:noFill/>
              </a:ln>
              <a:solidFill>
                <a:schemeClr val="bg1"/>
              </a:solidFill>
              <a:effectLst/>
              <a:uLnTx/>
              <a:uFillTx/>
              <a:latin typeface="Arial"/>
              <a:ea typeface="+mn-ea"/>
              <a:cs typeface="Arial" panose="020B0604020202020204" pitchFamily="34" charset="0"/>
            </a:endParaRPr>
          </a:p>
        </p:txBody>
      </p:sp>
      <p:sp>
        <p:nvSpPr>
          <p:cNvPr id="59" name="Прямоугольник 29">
            <a:extLst>
              <a:ext uri="{FF2B5EF4-FFF2-40B4-BE49-F238E27FC236}">
                <a16:creationId xmlns="" xmlns:a16="http://schemas.microsoft.com/office/drawing/2014/main" id="{C30E7A41-5720-E9B3-7C76-4BE41AE2B33C}"/>
              </a:ext>
            </a:extLst>
          </p:cNvPr>
          <p:cNvSpPr/>
          <p:nvPr/>
        </p:nvSpPr>
        <p:spPr>
          <a:xfrm>
            <a:off x="7318108" y="828060"/>
            <a:ext cx="1772272" cy="476726"/>
          </a:xfrm>
          <a:prstGeom prst="roundRect">
            <a:avLst/>
          </a:prstGeom>
          <a:noFill/>
          <a:ln w="28575">
            <a:noFill/>
          </a:ln>
        </p:spPr>
        <p:txBody>
          <a:bodyPr wrap="square">
            <a:spAutoFit/>
          </a:bodyPr>
          <a:lstStyle/>
          <a:p>
            <a:pPr marL="0" marR="0" lvl="0" indent="0" algn="l" defTabSz="349261" rtl="0" eaLnBrk="1" fontAlgn="auto" latinLnBrk="0" hangingPunct="1">
              <a:lnSpc>
                <a:spcPct val="100000"/>
              </a:lnSpc>
              <a:spcBef>
                <a:spcPts val="0"/>
              </a:spcBef>
              <a:spcAft>
                <a:spcPts val="0"/>
              </a:spcAft>
              <a:buClrTx/>
              <a:buSzTx/>
              <a:buFontTx/>
              <a:buNone/>
              <a:tabLst/>
              <a:defRPr/>
            </a:pPr>
            <a:r>
              <a:rPr kumimoji="0" lang="ru-RU" sz="1100" b="1" i="0" u="none" strike="noStrike" kern="1200" cap="none" spc="0" normalizeH="0" baseline="0" noProof="0" dirty="0">
                <a:ln>
                  <a:noFill/>
                </a:ln>
                <a:solidFill>
                  <a:schemeClr val="bg1"/>
                </a:solidFill>
                <a:effectLst/>
                <a:uLnTx/>
                <a:uFillTx/>
                <a:latin typeface="Arial"/>
                <a:ea typeface="+mn-ea"/>
                <a:cs typeface="Arial" panose="020B0604020202020204" pitchFamily="34" charset="0"/>
              </a:rPr>
              <a:t>СОЦИАЛЬНО-ЗНАЧИМЫЙ ЭФФЕКТ</a:t>
            </a:r>
          </a:p>
        </p:txBody>
      </p:sp>
      <p:pic>
        <p:nvPicPr>
          <p:cNvPr id="81" name="Graphic 285">
            <a:extLst>
              <a:ext uri="{FF2B5EF4-FFF2-40B4-BE49-F238E27FC236}">
                <a16:creationId xmlns="" xmlns:a16="http://schemas.microsoft.com/office/drawing/2014/main" id="{3C0CAB6F-6988-D781-FA46-2A2DC167416F}"/>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1163106" y="863280"/>
            <a:ext cx="348116" cy="348116"/>
          </a:xfrm>
          <a:prstGeom prst="rect">
            <a:avLst/>
          </a:prstGeom>
          <a:effectLst>
            <a:outerShdw blurRad="50800" dist="38100" dir="2700000" algn="tl" rotWithShape="0">
              <a:prstClr val="black">
                <a:alpha val="7000"/>
              </a:prstClr>
            </a:outerShdw>
          </a:effectLst>
        </p:spPr>
      </p:pic>
      <p:pic>
        <p:nvPicPr>
          <p:cNvPr id="82" name="Graphic 381">
            <a:extLst>
              <a:ext uri="{FF2B5EF4-FFF2-40B4-BE49-F238E27FC236}">
                <a16:creationId xmlns="" xmlns:a16="http://schemas.microsoft.com/office/drawing/2014/main" id="{EC9DFA82-EE2C-4CE7-C47F-25DAB94C36F3}"/>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4146798" y="874691"/>
            <a:ext cx="320022" cy="363414"/>
          </a:xfrm>
          <a:prstGeom prst="rect">
            <a:avLst/>
          </a:prstGeom>
          <a:effectLst>
            <a:outerShdw blurRad="50800" dist="38100" dir="2700000" algn="tl" rotWithShape="0">
              <a:prstClr val="black">
                <a:alpha val="7000"/>
              </a:prstClr>
            </a:outerShdw>
          </a:effectLst>
        </p:spPr>
      </p:pic>
      <p:pic>
        <p:nvPicPr>
          <p:cNvPr id="83" name="Graphic 377">
            <a:extLst>
              <a:ext uri="{FF2B5EF4-FFF2-40B4-BE49-F238E27FC236}">
                <a16:creationId xmlns="" xmlns:a16="http://schemas.microsoft.com/office/drawing/2014/main" id="{C303A3F4-27B0-F8A3-851F-D616AF1224E9}"/>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6953385" y="851523"/>
            <a:ext cx="416319" cy="409750"/>
          </a:xfrm>
          <a:prstGeom prst="rect">
            <a:avLst/>
          </a:prstGeom>
          <a:effectLst>
            <a:outerShdw blurRad="50800" dist="38100" dir="2700000" algn="tl" rotWithShape="0">
              <a:prstClr val="black">
                <a:alpha val="7000"/>
              </a:prstClr>
            </a:outerShdw>
          </a:effectLst>
        </p:spPr>
      </p:pic>
      <p:graphicFrame>
        <p:nvGraphicFramePr>
          <p:cNvPr id="5" name="Таблица 4"/>
          <p:cNvGraphicFramePr>
            <a:graphicFrameLocks noGrp="1"/>
          </p:cNvGraphicFramePr>
          <p:nvPr>
            <p:extLst>
              <p:ext uri="{D42A27DB-BD31-4B8C-83A1-F6EECF244321}">
                <p14:modId xmlns:p14="http://schemas.microsoft.com/office/powerpoint/2010/main" val="735621561"/>
              </p:ext>
            </p:extLst>
          </p:nvPr>
        </p:nvGraphicFramePr>
        <p:xfrm>
          <a:off x="67166" y="1405465"/>
          <a:ext cx="8983584" cy="3520440"/>
        </p:xfrm>
        <a:graphic>
          <a:graphicData uri="http://schemas.openxmlformats.org/drawingml/2006/table">
            <a:tbl>
              <a:tblPr firstRow="1" bandRow="1">
                <a:tableStyleId>{2D5ABB26-0587-4C30-8999-92F81FD0307C}</a:tableStyleId>
              </a:tblPr>
              <a:tblGrid>
                <a:gridCol w="342486">
                  <a:extLst>
                    <a:ext uri="{9D8B030D-6E8A-4147-A177-3AD203B41FA5}">
                      <a16:colId xmlns="" xmlns:a16="http://schemas.microsoft.com/office/drawing/2014/main" val="2994255182"/>
                    </a:ext>
                  </a:extLst>
                </a:gridCol>
                <a:gridCol w="2345124">
                  <a:extLst>
                    <a:ext uri="{9D8B030D-6E8A-4147-A177-3AD203B41FA5}">
                      <a16:colId xmlns="" xmlns:a16="http://schemas.microsoft.com/office/drawing/2014/main" val="620969615"/>
                    </a:ext>
                  </a:extLst>
                </a:gridCol>
                <a:gridCol w="4016415">
                  <a:extLst>
                    <a:ext uri="{9D8B030D-6E8A-4147-A177-3AD203B41FA5}">
                      <a16:colId xmlns="" xmlns:a16="http://schemas.microsoft.com/office/drawing/2014/main" val="1396959813"/>
                    </a:ext>
                  </a:extLst>
                </a:gridCol>
                <a:gridCol w="2279559">
                  <a:extLst>
                    <a:ext uri="{9D8B030D-6E8A-4147-A177-3AD203B41FA5}">
                      <a16:colId xmlns="" xmlns:a16="http://schemas.microsoft.com/office/drawing/2014/main" val="261090574"/>
                    </a:ext>
                  </a:extLst>
                </a:gridCol>
              </a:tblGrid>
              <a:tr h="1947116">
                <a:tc>
                  <a:txBody>
                    <a:bodyPr/>
                    <a:lstStyle/>
                    <a:p>
                      <a:pPr marL="0" indent="0" algn="ctr">
                        <a:lnSpc>
                          <a:spcPts val="900"/>
                        </a:lnSpc>
                      </a:pPr>
                      <a:r>
                        <a:rPr lang="ru-RU" sz="1000" dirty="0">
                          <a:latin typeface="+mn-lt"/>
                          <a:cs typeface="Times New Roman" panose="02020603050405020304" pitchFamily="18"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defTabSz="685800" rtl="0" eaLnBrk="1" latinLnBrk="0" hangingPunct="1">
                        <a:lnSpc>
                          <a:spcPts val="900"/>
                        </a:lnSpc>
                      </a:pPr>
                      <a:r>
                        <a:rPr lang="ru-RU" sz="1000" kern="1200" dirty="0">
                          <a:solidFill>
                            <a:schemeClr val="tx1"/>
                          </a:solidFill>
                          <a:latin typeface="+mn-lt"/>
                          <a:ea typeface="+mn-ea"/>
                          <a:cs typeface="Times New Roman" panose="02020603050405020304" pitchFamily="18" charset="0"/>
                        </a:rPr>
                        <a:t>- </a:t>
                      </a:r>
                      <a:r>
                        <a:rPr lang="en-US" sz="1000" kern="1200" dirty="0">
                          <a:solidFill>
                            <a:schemeClr val="tx1"/>
                          </a:solidFill>
                          <a:latin typeface="+mn-lt"/>
                          <a:ea typeface="+mn-ea"/>
                          <a:cs typeface="Times New Roman" panose="02020603050405020304" pitchFamily="18" charset="0"/>
                        </a:rPr>
                        <a:t>C</a:t>
                      </a:r>
                      <a:r>
                        <a:rPr lang="ru-RU" sz="1000" kern="1200" dirty="0">
                          <a:solidFill>
                            <a:schemeClr val="tx1"/>
                          </a:solidFill>
                          <a:latin typeface="+mn-lt"/>
                          <a:ea typeface="+mn-ea"/>
                          <a:cs typeface="Times New Roman" panose="02020603050405020304" pitchFamily="18" charset="0"/>
                        </a:rPr>
                        <a:t>ведения, содержащиеся в ЕГРН, являются общедоступными, в том числе о ФИО правообладателей недвижимости, и предоставляются по запросам любых лиц</a:t>
                      </a:r>
                      <a:r>
                        <a:rPr lang="en-US" sz="1000" kern="1200" dirty="0">
                          <a:solidFill>
                            <a:schemeClr val="tx1"/>
                          </a:solidFill>
                          <a:latin typeface="+mn-lt"/>
                          <a:ea typeface="+mn-ea"/>
                          <a:cs typeface="Times New Roman" panose="02020603050405020304" pitchFamily="18" charset="0"/>
                        </a:rPr>
                        <a:t>.</a:t>
                      </a:r>
                      <a:endParaRPr lang="ru-RU" sz="1000" kern="1200" dirty="0">
                        <a:solidFill>
                          <a:schemeClr val="tx1"/>
                        </a:solidFill>
                        <a:latin typeface="+mn-lt"/>
                        <a:ea typeface="+mn-ea"/>
                        <a:cs typeface="Times New Roman" panose="02020603050405020304" pitchFamily="18" charset="0"/>
                      </a:endParaRPr>
                    </a:p>
                    <a:p>
                      <a:pPr marL="0" indent="0" algn="ctr" defTabSz="685800" rtl="0" eaLnBrk="1" latinLnBrk="0" hangingPunct="1">
                        <a:lnSpc>
                          <a:spcPts val="900"/>
                        </a:lnSpc>
                      </a:pPr>
                      <a:r>
                        <a:rPr lang="ru-RU" sz="1000" kern="1200" dirty="0">
                          <a:solidFill>
                            <a:schemeClr val="tx1"/>
                          </a:solidFill>
                          <a:latin typeface="+mn-lt"/>
                          <a:ea typeface="+mn-ea"/>
                          <a:cs typeface="Times New Roman" panose="02020603050405020304" pitchFamily="18" charset="0"/>
                        </a:rPr>
                        <a:t>- Противоправное распространение</a:t>
                      </a:r>
                      <a:r>
                        <a:rPr lang="ru-RU" sz="1000" kern="1200" baseline="0" dirty="0">
                          <a:solidFill>
                            <a:schemeClr val="tx1"/>
                          </a:solidFill>
                          <a:latin typeface="+mn-lt"/>
                          <a:ea typeface="+mn-ea"/>
                          <a:cs typeface="Times New Roman" panose="02020603050405020304" pitchFamily="18" charset="0"/>
                        </a:rPr>
                        <a:t> персональных данных.</a:t>
                      </a:r>
                      <a:endParaRPr lang="ru-RU" sz="1000" kern="1200" dirty="0">
                        <a:solidFill>
                          <a:schemeClr val="tx1"/>
                        </a:solidFill>
                        <a:latin typeface="+mn-lt"/>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defTabSz="685800" rtl="0" eaLnBrk="1" latinLnBrk="0" hangingPunct="1">
                        <a:lnSpc>
                          <a:spcPts val="900"/>
                        </a:lnSpc>
                        <a:spcBef>
                          <a:spcPts val="0"/>
                        </a:spcBef>
                        <a:spcAft>
                          <a:spcPts val="0"/>
                        </a:spcAft>
                        <a:buFontTx/>
                        <a:buChar char="-"/>
                      </a:pPr>
                      <a:r>
                        <a:rPr lang="ru-RU" sz="1000" kern="1200" dirty="0">
                          <a:solidFill>
                            <a:schemeClr val="tx1"/>
                          </a:solidFill>
                          <a:latin typeface="+mn-lt"/>
                          <a:ea typeface="+mn-ea"/>
                          <a:cs typeface="Times New Roman" panose="02020603050405020304" pitchFamily="18" charset="0"/>
                        </a:rPr>
                        <a:t>Персональные данные (ФИО, дата рождения) физического лица, содержащиеся в ЕГРН, предоставляются третьим лицам только с согласия правообладателя.</a:t>
                      </a:r>
                    </a:p>
                    <a:p>
                      <a:pPr marL="0" indent="0" algn="ctr" defTabSz="685800" rtl="0" eaLnBrk="1" latinLnBrk="0" hangingPunct="1">
                        <a:lnSpc>
                          <a:spcPts val="900"/>
                        </a:lnSpc>
                        <a:spcBef>
                          <a:spcPts val="0"/>
                        </a:spcBef>
                        <a:spcAft>
                          <a:spcPts val="0"/>
                        </a:spcAft>
                        <a:buFontTx/>
                        <a:buChar char="-"/>
                      </a:pPr>
                      <a:r>
                        <a:rPr lang="ru-RU" sz="1000" kern="1200" dirty="0">
                          <a:solidFill>
                            <a:schemeClr val="tx1"/>
                          </a:solidFill>
                          <a:latin typeface="+mn-lt"/>
                          <a:ea typeface="+mn-ea"/>
                          <a:cs typeface="Times New Roman" panose="02020603050405020304" pitchFamily="18" charset="0"/>
                        </a:rPr>
                        <a:t> Предусмотрена возможность получения сведений из ЕГРН через нотариусов. </a:t>
                      </a:r>
                    </a:p>
                    <a:p>
                      <a:pPr marL="0" marR="0" indent="0" algn="ctr" defTabSz="685800" rtl="0" eaLnBrk="1" fontAlgn="auto" latinLnBrk="0" hangingPunct="1">
                        <a:lnSpc>
                          <a:spcPts val="900"/>
                        </a:lnSpc>
                        <a:spcBef>
                          <a:spcPts val="0"/>
                        </a:spcBef>
                        <a:spcAft>
                          <a:spcPts val="0"/>
                        </a:spcAft>
                        <a:buClrTx/>
                        <a:buSzTx/>
                        <a:buFontTx/>
                        <a:buChar char="-"/>
                        <a:tabLst/>
                        <a:defRPr/>
                      </a:pPr>
                      <a:r>
                        <a:rPr lang="ru-RU" sz="1000" kern="1200" dirty="0">
                          <a:solidFill>
                            <a:schemeClr val="tx1"/>
                          </a:solidFill>
                          <a:latin typeface="+mn-lt"/>
                          <a:ea typeface="+mn-ea"/>
                          <a:cs typeface="Times New Roman" panose="02020603050405020304" pitchFamily="18" charset="0"/>
                        </a:rPr>
                        <a:t> Персональные данные </a:t>
                      </a:r>
                      <a:r>
                        <a:rPr lang="ru-RU" sz="1000" kern="1200" dirty="0" smtClean="0">
                          <a:solidFill>
                            <a:schemeClr val="tx1"/>
                          </a:solidFill>
                          <a:latin typeface="+mn-lt"/>
                          <a:ea typeface="+mn-ea"/>
                          <a:cs typeface="Times New Roman" panose="02020603050405020304" pitchFamily="18" charset="0"/>
                        </a:rPr>
                        <a:t>гражданина</a:t>
                      </a:r>
                      <a:r>
                        <a:rPr lang="ru-RU" sz="1000" kern="1200" baseline="0" dirty="0" smtClean="0">
                          <a:solidFill>
                            <a:schemeClr val="tx1"/>
                          </a:solidFill>
                          <a:latin typeface="+mn-lt"/>
                          <a:ea typeface="+mn-ea"/>
                          <a:cs typeface="Times New Roman" panose="02020603050405020304" pitchFamily="18" charset="0"/>
                        </a:rPr>
                        <a:t> </a:t>
                      </a:r>
                      <a:r>
                        <a:rPr lang="ru-RU" sz="1000" kern="1200" dirty="0" smtClean="0">
                          <a:solidFill>
                            <a:schemeClr val="tx1"/>
                          </a:solidFill>
                          <a:latin typeface="+mn-lt"/>
                          <a:ea typeface="+mn-ea"/>
                          <a:cs typeface="Times New Roman" panose="02020603050405020304" pitchFamily="18" charset="0"/>
                        </a:rPr>
                        <a:t>независимо </a:t>
                      </a:r>
                      <a:r>
                        <a:rPr lang="ru-RU" sz="1000" kern="1200" dirty="0">
                          <a:solidFill>
                            <a:schemeClr val="tx1"/>
                          </a:solidFill>
                          <a:latin typeface="+mn-lt"/>
                          <a:ea typeface="+mn-ea"/>
                          <a:cs typeface="Times New Roman" panose="02020603050405020304" pitchFamily="18" charset="0"/>
                        </a:rPr>
                        <a:t>от наличия в ЕГРН согласия </a:t>
                      </a:r>
                      <a:r>
                        <a:rPr lang="ru-RU" sz="1000" kern="1200" dirty="0" smtClean="0">
                          <a:solidFill>
                            <a:schemeClr val="tx1"/>
                          </a:solidFill>
                          <a:latin typeface="+mn-lt"/>
                          <a:ea typeface="+mn-ea"/>
                          <a:cs typeface="Times New Roman" panose="02020603050405020304" pitchFamily="18" charset="0"/>
                        </a:rPr>
                        <a:t>правообладателя</a:t>
                      </a:r>
                      <a:r>
                        <a:rPr lang="ru-RU" sz="1000" kern="1200" dirty="0">
                          <a:solidFill>
                            <a:schemeClr val="tx1"/>
                          </a:solidFill>
                          <a:latin typeface="+mn-lt"/>
                          <a:ea typeface="+mn-ea"/>
                          <a:cs typeface="Times New Roman" panose="02020603050405020304" pitchFamily="18" charset="0"/>
                        </a:rPr>
                        <a:t>, также </a:t>
                      </a:r>
                      <a:r>
                        <a:rPr lang="ru-RU" sz="1000" kern="1200" dirty="0" smtClean="0">
                          <a:solidFill>
                            <a:schemeClr val="tx1"/>
                          </a:solidFill>
                          <a:latin typeface="+mn-lt"/>
                          <a:ea typeface="+mn-ea"/>
                          <a:cs typeface="Times New Roman" panose="02020603050405020304" pitchFamily="18" charset="0"/>
                        </a:rPr>
                        <a:t>предоставляются нотариусам, ОГВ и ОМС, судам, правоохранительным органам, кадастровым инженерам (</a:t>
                      </a:r>
                      <a:r>
                        <a:rPr lang="ru-RU" sz="1000" kern="1200" dirty="0">
                          <a:solidFill>
                            <a:schemeClr val="tx1"/>
                          </a:solidFill>
                          <a:latin typeface="+mn-lt"/>
                          <a:ea typeface="+mn-ea"/>
                          <a:cs typeface="Times New Roman" panose="02020603050405020304" pitchFamily="18" charset="0"/>
                        </a:rPr>
                        <a:t>в случае, предусмотренном частью 16.2 статьи 62 настоящего Федерального закона – прим. по запросу кадастрового инженера, выполняющего кадастровые работы в отношении земельного участка или земельных участков, необходимые для выполнения таких кадастровых работ сведения ЕГРН, в том числе об адресах правообладателей земельных участков (при наличии таких сведений), предоставляются в составе выписки об объекте недвижимости (в случае выполнения кадастровых работ) или кадастрового плана территории (в случае выполнения комплексных кадастровых работ) в форме документов на бумажном носителе или электронных документов с использованием информационно-телекоммуникационной сети "Интернет" либо иных технических средств связи при представлении кадастровым инженером копии документа, на основании которого выполняются кадастровые работы (выписки из такого документа), копии государственного или муниципального контракта на выполнение комплексных кадастровых работ.) </a:t>
                      </a:r>
                    </a:p>
                    <a:p>
                      <a:pPr marL="0" indent="0" algn="ctr" defTabSz="685800" rtl="0" eaLnBrk="1" latinLnBrk="0" hangingPunct="1">
                        <a:lnSpc>
                          <a:spcPts val="900"/>
                        </a:lnSpc>
                        <a:spcBef>
                          <a:spcPts val="0"/>
                        </a:spcBef>
                        <a:spcAft>
                          <a:spcPts val="0"/>
                        </a:spcAft>
                        <a:buFontTx/>
                        <a:buChar char="-"/>
                      </a:pPr>
                      <a:endParaRPr lang="ru-RU" sz="1000" kern="1200" dirty="0">
                        <a:solidFill>
                          <a:schemeClr val="tx1"/>
                        </a:solidFill>
                        <a:latin typeface="+mn-lt"/>
                        <a:ea typeface="+mn-ea"/>
                        <a:cs typeface="Times New Roman" panose="02020603050405020304" pitchFamily="18" charset="0"/>
                      </a:endParaRPr>
                    </a:p>
                    <a:p>
                      <a:pPr marL="0" indent="0" algn="ctr" defTabSz="685800" rtl="0" eaLnBrk="1" latinLnBrk="0" hangingPunct="1">
                        <a:lnSpc>
                          <a:spcPts val="900"/>
                        </a:lnSpc>
                        <a:spcBef>
                          <a:spcPts val="0"/>
                        </a:spcBef>
                        <a:spcAft>
                          <a:spcPts val="0"/>
                        </a:spcAft>
                        <a:buFontTx/>
                        <a:buNone/>
                      </a:pPr>
                      <a:r>
                        <a:rPr lang="ru-RU" sz="1000" kern="1200" dirty="0">
                          <a:solidFill>
                            <a:schemeClr val="tx1"/>
                          </a:solidFill>
                          <a:latin typeface="+mn-lt"/>
                          <a:ea typeface="+mn-ea"/>
                          <a:cs typeface="Times New Roman" panose="02020603050405020304" pitchFamily="18" charset="0"/>
                        </a:rPr>
                        <a:t>(Федеральный закон № 266-ФЗ от 14.07.2022, </a:t>
                      </a:r>
                    </a:p>
                    <a:p>
                      <a:pPr marL="0" indent="0" algn="ctr" defTabSz="685800" rtl="0" eaLnBrk="1" latinLnBrk="0" hangingPunct="1">
                        <a:lnSpc>
                          <a:spcPts val="900"/>
                        </a:lnSpc>
                        <a:spcBef>
                          <a:spcPts val="0"/>
                        </a:spcBef>
                        <a:spcAft>
                          <a:spcPts val="0"/>
                        </a:spcAft>
                        <a:buFontTx/>
                        <a:buNone/>
                      </a:pPr>
                      <a:r>
                        <a:rPr lang="ru-RU" sz="1000" b="1" kern="1200" dirty="0">
                          <a:solidFill>
                            <a:schemeClr val="tx1"/>
                          </a:solidFill>
                          <a:latin typeface="+mn-lt"/>
                          <a:ea typeface="+mn-ea"/>
                          <a:cs typeface="Times New Roman" panose="02020603050405020304" pitchFamily="18" charset="0"/>
                        </a:rPr>
                        <a:t>вступает в силу с 01.03.2023</a:t>
                      </a:r>
                      <a:r>
                        <a:rPr lang="ru-RU" sz="1000" kern="1200" dirty="0">
                          <a:solidFill>
                            <a:schemeClr val="tx1"/>
                          </a:solidFill>
                          <a:latin typeface="+mn-lt"/>
                          <a:ea typeface="+mn-ea"/>
                          <a:cs typeface="Times New Roman" panose="02020603050405020304" pitchFamily="18" charset="0"/>
                        </a:rPr>
                        <a:t>).</a:t>
                      </a:r>
                      <a:endParaRPr lang="ru-RU" sz="1000" dirty="0">
                        <a:latin typeface="+mn-lt"/>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defTabSz="685800" rtl="0" eaLnBrk="1" latinLnBrk="0" hangingPunct="1">
                        <a:lnSpc>
                          <a:spcPts val="900"/>
                        </a:lnSpc>
                      </a:pPr>
                      <a:r>
                        <a:rPr lang="ru-RU" sz="1000" kern="1200" dirty="0">
                          <a:solidFill>
                            <a:schemeClr val="tx1"/>
                          </a:solidFill>
                          <a:latin typeface="+mn-lt"/>
                          <a:ea typeface="+mn-ea"/>
                          <a:cs typeface="Times New Roman" panose="02020603050405020304" pitchFamily="18" charset="0"/>
                        </a:rPr>
                        <a:t>Усиление защиты персональных данных правообладателей объектов недвижимости от их противоправного распространения, в том числе от возможных преступных посягательств.</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319436484"/>
                  </a:ext>
                </a:extLst>
              </a:tr>
            </a:tbl>
          </a:graphicData>
        </a:graphic>
      </p:graphicFrame>
    </p:spTree>
    <p:extLst>
      <p:ext uri="{BB962C8B-B14F-4D97-AF65-F5344CB8AC3E}">
        <p14:creationId xmlns:p14="http://schemas.microsoft.com/office/powerpoint/2010/main" val="21372621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39F09F66-1085-4855-8DC5-F9637EFDA1FB}"/>
              </a:ext>
            </a:extLst>
          </p:cNvPr>
          <p:cNvSpPr>
            <a:spLocks noGrp="1"/>
          </p:cNvSpPr>
          <p:nvPr>
            <p:ph type="title"/>
          </p:nvPr>
        </p:nvSpPr>
        <p:spPr>
          <a:xfrm>
            <a:off x="533441" y="22861"/>
            <a:ext cx="8517309" cy="619124"/>
          </a:xfrm>
        </p:spPr>
        <p:txBody>
          <a:bodyPr>
            <a:noAutofit/>
          </a:bodyPr>
          <a:lstStyle/>
          <a:p>
            <a:pPr algn="ctr"/>
            <a:r>
              <a:rPr lang="ru-RU" dirty="0"/>
              <a:t>Изменения в законодательстве Российской Федерации о регистрации </a:t>
            </a:r>
            <a:br>
              <a:rPr lang="ru-RU" dirty="0"/>
            </a:br>
            <a:r>
              <a:rPr lang="ru-RU" dirty="0"/>
              <a:t>недвижимости по итогам 2022 г. </a:t>
            </a:r>
          </a:p>
        </p:txBody>
      </p:sp>
      <p:sp>
        <p:nvSpPr>
          <p:cNvPr id="40" name="Slide Number Placeholder 6">
            <a:extLst>
              <a:ext uri="{FF2B5EF4-FFF2-40B4-BE49-F238E27FC236}">
                <a16:creationId xmlns="" xmlns:a16="http://schemas.microsoft.com/office/drawing/2014/main" id="{49AA9F89-8FE7-453C-8FBE-FAF4AE20A961}"/>
              </a:ext>
            </a:extLst>
          </p:cNvPr>
          <p:cNvSpPr>
            <a:spLocks noGrp="1"/>
          </p:cNvSpPr>
          <p:nvPr>
            <p:ph type="sldNum" sz="quarter" idx="10"/>
          </p:nvPr>
        </p:nvSpPr>
        <p:spPr bwMode="auto">
          <a:xfrm>
            <a:off x="5998104" y="4778375"/>
            <a:ext cx="2743200" cy="365125"/>
          </a:xfrm>
        </p:spPr>
        <p:txBody>
          <a:bodyPr/>
          <a:lstStyle/>
          <a:p>
            <a:pPr marL="0" marR="0" lvl="0" indent="0" algn="r" defTabSz="349261" rtl="0" eaLnBrk="1" fontAlgn="auto" latinLnBrk="0" hangingPunct="1">
              <a:lnSpc>
                <a:spcPct val="100000"/>
              </a:lnSpc>
              <a:spcBef>
                <a:spcPts val="0"/>
              </a:spcBef>
              <a:spcAft>
                <a:spcPts val="0"/>
              </a:spcAft>
              <a:buClrTx/>
              <a:buSzTx/>
              <a:buFontTx/>
              <a:buNone/>
              <a:tabLst/>
              <a:defRPr/>
            </a:pPr>
            <a:fld id="{35ACA335-37F7-42C7-872A-92C3D7072F89}" type="slidenum">
              <a:rPr kumimoji="0" lang="ru-RU" sz="1050" b="1" i="0" u="none" strike="noStrike" kern="1200" cap="none" spc="0" normalizeH="0" baseline="0" noProof="0" smtClean="0">
                <a:ln>
                  <a:noFill/>
                </a:ln>
                <a:solidFill>
                  <a:srgbClr val="FFFFFF"/>
                </a:solidFill>
                <a:effectLst/>
                <a:uLnTx/>
                <a:uFillTx/>
                <a:latin typeface="Arial"/>
                <a:ea typeface="+mn-ea"/>
                <a:cs typeface="+mn-cs"/>
              </a:rPr>
              <a:pPr marL="0" marR="0" lvl="0" indent="0" algn="r" defTabSz="349261" rtl="0" eaLnBrk="1" fontAlgn="auto" latinLnBrk="0" hangingPunct="1">
                <a:lnSpc>
                  <a:spcPct val="100000"/>
                </a:lnSpc>
                <a:spcBef>
                  <a:spcPts val="0"/>
                </a:spcBef>
                <a:spcAft>
                  <a:spcPts val="0"/>
                </a:spcAft>
                <a:buClrTx/>
                <a:buSzTx/>
                <a:buFontTx/>
                <a:buNone/>
                <a:tabLst/>
                <a:defRPr/>
              </a:pPr>
              <a:t>3</a:t>
            </a:fld>
            <a:endParaRPr kumimoji="0" lang="ru-RU" sz="1050" b="1" i="0" u="none" strike="noStrike" kern="1200" cap="none" spc="0" normalizeH="0" baseline="0" noProof="0" dirty="0">
              <a:ln>
                <a:noFill/>
              </a:ln>
              <a:solidFill>
                <a:srgbClr val="FFFFFF"/>
              </a:solidFill>
              <a:effectLst/>
              <a:uLnTx/>
              <a:uFillTx/>
              <a:latin typeface="Arial"/>
              <a:ea typeface="+mn-ea"/>
              <a:cs typeface="+mn-cs"/>
            </a:endParaRPr>
          </a:p>
        </p:txBody>
      </p:sp>
      <p:sp>
        <p:nvSpPr>
          <p:cNvPr id="2" name="Скругленный прямоугольник 1">
            <a:extLst>
              <a:ext uri="{FF2B5EF4-FFF2-40B4-BE49-F238E27FC236}">
                <a16:creationId xmlns="" xmlns:a16="http://schemas.microsoft.com/office/drawing/2014/main" id="{8EE32405-F3A9-4E48-BFCD-1D38B0919076}"/>
              </a:ext>
            </a:extLst>
          </p:cNvPr>
          <p:cNvSpPr/>
          <p:nvPr/>
        </p:nvSpPr>
        <p:spPr>
          <a:xfrm>
            <a:off x="891252" y="809319"/>
            <a:ext cx="1678328" cy="514209"/>
          </a:xfrm>
          <a:prstGeom prst="roundRect">
            <a:avLst/>
          </a:prstGeom>
          <a:solidFill>
            <a:srgbClr val="1890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5" name="Скругленный прямоугольник 74">
            <a:extLst>
              <a:ext uri="{FF2B5EF4-FFF2-40B4-BE49-F238E27FC236}">
                <a16:creationId xmlns="" xmlns:a16="http://schemas.microsoft.com/office/drawing/2014/main" id="{C62CC7CE-93ED-2CA2-4A69-B2023875A0C1}"/>
              </a:ext>
            </a:extLst>
          </p:cNvPr>
          <p:cNvSpPr/>
          <p:nvPr/>
        </p:nvSpPr>
        <p:spPr>
          <a:xfrm>
            <a:off x="3900670" y="809319"/>
            <a:ext cx="1504708" cy="514209"/>
          </a:xfrm>
          <a:prstGeom prst="roundRect">
            <a:avLst/>
          </a:prstGeom>
          <a:solidFill>
            <a:srgbClr val="1890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9" name="Скругленный прямоугольник 78">
            <a:extLst>
              <a:ext uri="{FF2B5EF4-FFF2-40B4-BE49-F238E27FC236}">
                <a16:creationId xmlns="" xmlns:a16="http://schemas.microsoft.com/office/drawing/2014/main" id="{410033BD-75B3-11A7-E662-601CFB608AAA}"/>
              </a:ext>
            </a:extLst>
          </p:cNvPr>
          <p:cNvSpPr/>
          <p:nvPr/>
        </p:nvSpPr>
        <p:spPr>
          <a:xfrm>
            <a:off x="6832994" y="815888"/>
            <a:ext cx="2257386" cy="514209"/>
          </a:xfrm>
          <a:prstGeom prst="roundRect">
            <a:avLst/>
          </a:prstGeom>
          <a:solidFill>
            <a:srgbClr val="1890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p:nvSpPr>
        <p:spPr>
          <a:xfrm>
            <a:off x="1572419" y="919760"/>
            <a:ext cx="854931" cy="306467"/>
          </a:xfrm>
          <a:prstGeom prst="roundRect">
            <a:avLst/>
          </a:prstGeom>
          <a:noFill/>
          <a:ln w="28575">
            <a:noFill/>
          </a:ln>
        </p:spPr>
        <p:txBody>
          <a:bodyPr wrap="square">
            <a:spAutoFit/>
          </a:bodyPr>
          <a:lstStyle/>
          <a:p>
            <a:pPr marL="0" marR="0" lvl="0" indent="0" algn="l" defTabSz="349261" rtl="0" eaLnBrk="1" fontAlgn="auto" latinLnBrk="0" hangingPunct="1">
              <a:lnSpc>
                <a:spcPct val="100000"/>
              </a:lnSpc>
              <a:spcBef>
                <a:spcPts val="0"/>
              </a:spcBef>
              <a:spcAft>
                <a:spcPts val="0"/>
              </a:spcAft>
              <a:buClrTx/>
              <a:buSzTx/>
              <a:buFontTx/>
              <a:buNone/>
              <a:tabLst/>
              <a:defRPr/>
            </a:pPr>
            <a:r>
              <a:rPr kumimoji="0" lang="ru-RU" sz="1200" b="1" i="0" u="none" strike="noStrike" kern="1200" cap="none" spc="0" normalizeH="0" baseline="0" noProof="0" dirty="0">
                <a:ln>
                  <a:noFill/>
                </a:ln>
                <a:solidFill>
                  <a:schemeClr val="bg1"/>
                </a:solidFill>
                <a:effectLst/>
                <a:uLnTx/>
                <a:uFillTx/>
                <a:latin typeface="Arial"/>
                <a:ea typeface="Times New Roman" panose="02020603050405020304" pitchFamily="18" charset="0"/>
                <a:cs typeface="Arial" panose="020B0604020202020204" pitchFamily="34" charset="0"/>
              </a:rPr>
              <a:t>БЫЛО</a:t>
            </a:r>
            <a:endParaRPr kumimoji="0" lang="ru-RU" sz="1200" b="1" i="0" u="none" strike="noStrike" kern="1200" cap="none" spc="0" normalizeH="0" baseline="0" noProof="0" dirty="0">
              <a:ln>
                <a:noFill/>
              </a:ln>
              <a:solidFill>
                <a:schemeClr val="bg1"/>
              </a:solidFill>
              <a:effectLst/>
              <a:uLnTx/>
              <a:uFillTx/>
              <a:latin typeface="Arial"/>
              <a:ea typeface="+mn-ea"/>
              <a:cs typeface="Arial" panose="020B0604020202020204" pitchFamily="34" charset="0"/>
            </a:endParaRPr>
          </a:p>
        </p:txBody>
      </p:sp>
      <p:sp>
        <p:nvSpPr>
          <p:cNvPr id="30" name="Прямоугольник 29"/>
          <p:cNvSpPr/>
          <p:nvPr/>
        </p:nvSpPr>
        <p:spPr>
          <a:xfrm>
            <a:off x="4528028" y="919760"/>
            <a:ext cx="1013635" cy="306467"/>
          </a:xfrm>
          <a:prstGeom prst="roundRect">
            <a:avLst/>
          </a:prstGeom>
          <a:noFill/>
          <a:ln w="28575">
            <a:noFill/>
          </a:ln>
        </p:spPr>
        <p:txBody>
          <a:bodyPr wrap="square">
            <a:spAutoFit/>
          </a:bodyPr>
          <a:lstStyle/>
          <a:p>
            <a:pPr marL="0" marR="0" lvl="0" indent="0" algn="l" defTabSz="349261" rtl="0" eaLnBrk="1" fontAlgn="auto" latinLnBrk="0" hangingPunct="1">
              <a:lnSpc>
                <a:spcPct val="100000"/>
              </a:lnSpc>
              <a:spcBef>
                <a:spcPts val="0"/>
              </a:spcBef>
              <a:spcAft>
                <a:spcPts val="0"/>
              </a:spcAft>
              <a:buClrTx/>
              <a:buSzTx/>
              <a:buFontTx/>
              <a:buNone/>
              <a:tabLst/>
              <a:defRPr/>
            </a:pPr>
            <a:r>
              <a:rPr kumimoji="0" lang="ru-RU" sz="1200" b="1" i="0" u="none" strike="noStrike" kern="1200" cap="none" spc="0" normalizeH="0" baseline="0" noProof="0" dirty="0">
                <a:ln>
                  <a:noFill/>
                </a:ln>
                <a:solidFill>
                  <a:schemeClr val="bg1"/>
                </a:solidFill>
                <a:effectLst/>
                <a:uLnTx/>
                <a:uFillTx/>
                <a:latin typeface="Arial"/>
                <a:ea typeface="Times New Roman" panose="02020603050405020304" pitchFamily="18" charset="0"/>
                <a:cs typeface="Arial" panose="020B0604020202020204" pitchFamily="34" charset="0"/>
              </a:rPr>
              <a:t>СТАЛО</a:t>
            </a:r>
            <a:endParaRPr kumimoji="0" lang="ru-RU" sz="1200" b="1" i="0" u="none" strike="noStrike" kern="1200" cap="none" spc="0" normalizeH="0" baseline="0" noProof="0" dirty="0">
              <a:ln>
                <a:noFill/>
              </a:ln>
              <a:solidFill>
                <a:schemeClr val="bg1"/>
              </a:solidFill>
              <a:effectLst/>
              <a:uLnTx/>
              <a:uFillTx/>
              <a:latin typeface="Arial"/>
              <a:ea typeface="+mn-ea"/>
              <a:cs typeface="Arial" panose="020B0604020202020204" pitchFamily="34" charset="0"/>
            </a:endParaRPr>
          </a:p>
        </p:txBody>
      </p:sp>
      <p:sp>
        <p:nvSpPr>
          <p:cNvPr id="59" name="Прямоугольник 29">
            <a:extLst>
              <a:ext uri="{FF2B5EF4-FFF2-40B4-BE49-F238E27FC236}">
                <a16:creationId xmlns="" xmlns:a16="http://schemas.microsoft.com/office/drawing/2014/main" id="{C30E7A41-5720-E9B3-7C76-4BE41AE2B33C}"/>
              </a:ext>
            </a:extLst>
          </p:cNvPr>
          <p:cNvSpPr/>
          <p:nvPr/>
        </p:nvSpPr>
        <p:spPr>
          <a:xfrm>
            <a:off x="7318107" y="839702"/>
            <a:ext cx="1732642" cy="476726"/>
          </a:xfrm>
          <a:prstGeom prst="roundRect">
            <a:avLst/>
          </a:prstGeom>
          <a:noFill/>
          <a:ln w="28575">
            <a:noFill/>
          </a:ln>
        </p:spPr>
        <p:txBody>
          <a:bodyPr wrap="square">
            <a:spAutoFit/>
          </a:bodyPr>
          <a:lstStyle/>
          <a:p>
            <a:pPr marL="0" marR="0" lvl="0" indent="0" algn="l" defTabSz="349261" rtl="0" eaLnBrk="1" fontAlgn="auto" latinLnBrk="0" hangingPunct="1">
              <a:lnSpc>
                <a:spcPct val="100000"/>
              </a:lnSpc>
              <a:spcBef>
                <a:spcPts val="0"/>
              </a:spcBef>
              <a:spcAft>
                <a:spcPts val="0"/>
              </a:spcAft>
              <a:buClrTx/>
              <a:buSzTx/>
              <a:buFontTx/>
              <a:buNone/>
              <a:tabLst/>
              <a:defRPr/>
            </a:pPr>
            <a:r>
              <a:rPr kumimoji="0" lang="ru-RU" sz="1100" b="1" i="0" u="none" strike="noStrike" kern="1200" cap="none" spc="0" normalizeH="0" baseline="0" noProof="0" dirty="0">
                <a:ln>
                  <a:noFill/>
                </a:ln>
                <a:solidFill>
                  <a:schemeClr val="bg1"/>
                </a:solidFill>
                <a:effectLst/>
                <a:uLnTx/>
                <a:uFillTx/>
                <a:latin typeface="Arial"/>
                <a:ea typeface="+mn-ea"/>
                <a:cs typeface="Arial" panose="020B0604020202020204" pitchFamily="34" charset="0"/>
              </a:rPr>
              <a:t>СОЦИАЛЬНО-ЗНАЧИМЫЙ ЭФФЕКТ</a:t>
            </a:r>
          </a:p>
        </p:txBody>
      </p:sp>
      <p:pic>
        <p:nvPicPr>
          <p:cNvPr id="81" name="Graphic 285">
            <a:extLst>
              <a:ext uri="{FF2B5EF4-FFF2-40B4-BE49-F238E27FC236}">
                <a16:creationId xmlns="" xmlns:a16="http://schemas.microsoft.com/office/drawing/2014/main" id="{3C0CAB6F-6988-D781-FA46-2A2DC167416F}"/>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1163106" y="863280"/>
            <a:ext cx="348116" cy="348116"/>
          </a:xfrm>
          <a:prstGeom prst="rect">
            <a:avLst/>
          </a:prstGeom>
          <a:effectLst>
            <a:outerShdw blurRad="50800" dist="38100" dir="2700000" algn="tl" rotWithShape="0">
              <a:prstClr val="black">
                <a:alpha val="7000"/>
              </a:prstClr>
            </a:outerShdw>
          </a:effectLst>
        </p:spPr>
      </p:pic>
      <p:pic>
        <p:nvPicPr>
          <p:cNvPr id="82" name="Graphic 381">
            <a:extLst>
              <a:ext uri="{FF2B5EF4-FFF2-40B4-BE49-F238E27FC236}">
                <a16:creationId xmlns="" xmlns:a16="http://schemas.microsoft.com/office/drawing/2014/main" id="{EC9DFA82-EE2C-4CE7-C47F-25DAB94C36F3}"/>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4146798" y="874691"/>
            <a:ext cx="320022" cy="363414"/>
          </a:xfrm>
          <a:prstGeom prst="rect">
            <a:avLst/>
          </a:prstGeom>
          <a:effectLst>
            <a:outerShdw blurRad="50800" dist="38100" dir="2700000" algn="tl" rotWithShape="0">
              <a:prstClr val="black">
                <a:alpha val="7000"/>
              </a:prstClr>
            </a:outerShdw>
          </a:effectLst>
        </p:spPr>
      </p:pic>
      <p:pic>
        <p:nvPicPr>
          <p:cNvPr id="83" name="Graphic 377">
            <a:extLst>
              <a:ext uri="{FF2B5EF4-FFF2-40B4-BE49-F238E27FC236}">
                <a16:creationId xmlns="" xmlns:a16="http://schemas.microsoft.com/office/drawing/2014/main" id="{C303A3F4-27B0-F8A3-851F-D616AF1224E9}"/>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6953385" y="851523"/>
            <a:ext cx="416319" cy="409750"/>
          </a:xfrm>
          <a:prstGeom prst="rect">
            <a:avLst/>
          </a:prstGeom>
          <a:effectLst>
            <a:outerShdw blurRad="50800" dist="38100" dir="2700000" algn="tl" rotWithShape="0">
              <a:prstClr val="black">
                <a:alpha val="7000"/>
              </a:prstClr>
            </a:outerShdw>
          </a:effectLst>
        </p:spPr>
      </p:pic>
      <p:graphicFrame>
        <p:nvGraphicFramePr>
          <p:cNvPr id="5" name="Таблица 4"/>
          <p:cNvGraphicFramePr>
            <a:graphicFrameLocks noGrp="1"/>
          </p:cNvGraphicFramePr>
          <p:nvPr>
            <p:extLst>
              <p:ext uri="{D42A27DB-BD31-4B8C-83A1-F6EECF244321}">
                <p14:modId xmlns:p14="http://schemas.microsoft.com/office/powerpoint/2010/main" val="2952732531"/>
              </p:ext>
            </p:extLst>
          </p:nvPr>
        </p:nvGraphicFramePr>
        <p:xfrm>
          <a:off x="67165" y="1395469"/>
          <a:ext cx="8983584" cy="2606040"/>
        </p:xfrm>
        <a:graphic>
          <a:graphicData uri="http://schemas.openxmlformats.org/drawingml/2006/table">
            <a:tbl>
              <a:tblPr firstRow="1" bandRow="1">
                <a:tableStyleId>{2D5ABB26-0587-4C30-8999-92F81FD0307C}</a:tableStyleId>
              </a:tblPr>
              <a:tblGrid>
                <a:gridCol w="342486">
                  <a:extLst>
                    <a:ext uri="{9D8B030D-6E8A-4147-A177-3AD203B41FA5}">
                      <a16:colId xmlns="" xmlns:a16="http://schemas.microsoft.com/office/drawing/2014/main" val="2994255182"/>
                    </a:ext>
                  </a:extLst>
                </a:gridCol>
                <a:gridCol w="2345124">
                  <a:extLst>
                    <a:ext uri="{9D8B030D-6E8A-4147-A177-3AD203B41FA5}">
                      <a16:colId xmlns="" xmlns:a16="http://schemas.microsoft.com/office/drawing/2014/main" val="620969615"/>
                    </a:ext>
                  </a:extLst>
                </a:gridCol>
                <a:gridCol w="4016415">
                  <a:extLst>
                    <a:ext uri="{9D8B030D-6E8A-4147-A177-3AD203B41FA5}">
                      <a16:colId xmlns="" xmlns:a16="http://schemas.microsoft.com/office/drawing/2014/main" val="1396959813"/>
                    </a:ext>
                  </a:extLst>
                </a:gridCol>
                <a:gridCol w="2279559">
                  <a:extLst>
                    <a:ext uri="{9D8B030D-6E8A-4147-A177-3AD203B41FA5}">
                      <a16:colId xmlns="" xmlns:a16="http://schemas.microsoft.com/office/drawing/2014/main" val="261090574"/>
                    </a:ext>
                  </a:extLst>
                </a:gridCol>
              </a:tblGrid>
              <a:tr h="1348740">
                <a:tc>
                  <a:txBody>
                    <a:bodyPr/>
                    <a:lstStyle/>
                    <a:p>
                      <a:pPr indent="0" algn="ctr">
                        <a:lnSpc>
                          <a:spcPts val="900"/>
                        </a:lnSpc>
                        <a:spcBef>
                          <a:spcPts val="0"/>
                        </a:spcBef>
                        <a:spcAft>
                          <a:spcPts val="0"/>
                        </a:spcAft>
                      </a:pPr>
                      <a:r>
                        <a:rPr lang="ru-RU" sz="1000" dirty="0" smtClean="0">
                          <a:latin typeface="+mn-lt"/>
                        </a:rPr>
                        <a:t>1</a:t>
                      </a:r>
                      <a:endParaRPr lang="ru-RU" sz="1000" dirty="0">
                        <a:latin typeface="+mn-lt"/>
                      </a:endParaRPr>
                    </a:p>
                    <a:p>
                      <a:pPr indent="0" algn="ctr">
                        <a:lnSpc>
                          <a:spcPts val="900"/>
                        </a:lnSpc>
                        <a:spcBef>
                          <a:spcPts val="0"/>
                        </a:spcBef>
                        <a:spcAft>
                          <a:spcPts val="0"/>
                        </a:spcAft>
                      </a:pPr>
                      <a:endParaRPr lang="ru-RU" sz="100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0" algn="ctr">
                        <a:lnSpc>
                          <a:spcPts val="900"/>
                        </a:lnSpc>
                        <a:spcBef>
                          <a:spcPts val="0"/>
                        </a:spcBef>
                        <a:spcAft>
                          <a:spcPts val="0"/>
                        </a:spcAft>
                      </a:pPr>
                      <a:endParaRPr lang="ru-RU" sz="1000" kern="1200" dirty="0">
                        <a:solidFill>
                          <a:schemeClr val="tx1"/>
                        </a:solidFill>
                        <a:latin typeface="+mn-lt"/>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685800" rtl="0" eaLnBrk="1" fontAlgn="auto" latinLnBrk="0" hangingPunct="1">
                        <a:lnSpc>
                          <a:spcPts val="900"/>
                        </a:lnSpc>
                        <a:spcBef>
                          <a:spcPts val="0"/>
                        </a:spcBef>
                        <a:spcAft>
                          <a:spcPts val="0"/>
                        </a:spcAft>
                        <a:buClrTx/>
                        <a:buSzTx/>
                        <a:buFontTx/>
                        <a:buNone/>
                        <a:tabLst/>
                        <a:defRPr/>
                      </a:pPr>
                      <a:r>
                        <a:rPr lang="ru-RU" sz="1000" kern="1200" dirty="0">
                          <a:solidFill>
                            <a:schemeClr val="tx1"/>
                          </a:solidFill>
                          <a:latin typeface="+mn-lt"/>
                          <a:ea typeface="+mn-ea"/>
                          <a:cs typeface="Times New Roman" panose="02020603050405020304" pitchFamily="18" charset="0"/>
                        </a:rPr>
                        <a:t>Сведения, указанные в техническом плане, проверяются на соответствие РНВ или</a:t>
                      </a:r>
                      <a:r>
                        <a:rPr lang="ru-RU" sz="1000" kern="1200" baseline="0" dirty="0">
                          <a:solidFill>
                            <a:schemeClr val="tx1"/>
                          </a:solidFill>
                          <a:latin typeface="+mn-lt"/>
                          <a:ea typeface="+mn-ea"/>
                          <a:cs typeface="Times New Roman" panose="02020603050405020304" pitchFamily="18" charset="0"/>
                        </a:rPr>
                        <a:t> акту приемочной комиссии </a:t>
                      </a:r>
                      <a:r>
                        <a:rPr lang="ru-RU" sz="1000" kern="1200" dirty="0">
                          <a:solidFill>
                            <a:schemeClr val="tx1"/>
                          </a:solidFill>
                          <a:latin typeface="+mn-lt"/>
                          <a:ea typeface="+mn-ea"/>
                          <a:cs typeface="Times New Roman" panose="02020603050405020304" pitchFamily="18" charset="0"/>
                        </a:rPr>
                        <a:t>исключительно в отношении </a:t>
                      </a:r>
                      <a:r>
                        <a:rPr lang="ru-RU" sz="1000" b="1" u="none" kern="1200" dirty="0">
                          <a:solidFill>
                            <a:schemeClr val="tx1"/>
                          </a:solidFill>
                          <a:latin typeface="+mn-lt"/>
                          <a:ea typeface="+mn-ea"/>
                          <a:cs typeface="Times New Roman" panose="02020603050405020304" pitchFamily="18" charset="0"/>
                        </a:rPr>
                        <a:t>площади объекта недвижимости </a:t>
                      </a:r>
                      <a:r>
                        <a:rPr lang="ru-RU" sz="1000" kern="1200" dirty="0">
                          <a:solidFill>
                            <a:schemeClr val="tx1"/>
                          </a:solidFill>
                          <a:latin typeface="+mn-lt"/>
                          <a:ea typeface="+mn-ea"/>
                          <a:cs typeface="Times New Roman" panose="02020603050405020304" pitchFamily="18" charset="0"/>
                        </a:rPr>
                        <a:t>(при этом в результате строительства или реконструкции площадь здания, сооружения, указанная в разрешении на ввод объекта капитального строительства в эксплуатацию, техническом плане, может отличаться</a:t>
                      </a:r>
                      <a:r>
                        <a:rPr lang="ru-RU" sz="1000" kern="1200" baseline="0" dirty="0">
                          <a:solidFill>
                            <a:schemeClr val="tx1"/>
                          </a:solidFill>
                          <a:latin typeface="+mn-lt"/>
                          <a:ea typeface="+mn-ea"/>
                          <a:cs typeface="Times New Roman" panose="02020603050405020304" pitchFamily="18" charset="0"/>
                        </a:rPr>
                        <a:t> </a:t>
                      </a:r>
                      <a:r>
                        <a:rPr lang="ru-RU" sz="1000" b="1" u="none" kern="1200" baseline="0" dirty="0">
                          <a:solidFill>
                            <a:schemeClr val="tx1"/>
                          </a:solidFill>
                          <a:latin typeface="+mn-lt"/>
                          <a:ea typeface="+mn-ea"/>
                          <a:cs typeface="Times New Roman" panose="02020603050405020304" pitchFamily="18" charset="0"/>
                        </a:rPr>
                        <a:t>не</a:t>
                      </a:r>
                      <a:r>
                        <a:rPr lang="ru-RU" sz="1000" b="1" u="none" kern="1200" dirty="0">
                          <a:solidFill>
                            <a:schemeClr val="tx1"/>
                          </a:solidFill>
                          <a:latin typeface="+mn-lt"/>
                          <a:ea typeface="+mn-ea"/>
                          <a:cs typeface="Times New Roman" panose="02020603050405020304" pitchFamily="18" charset="0"/>
                        </a:rPr>
                        <a:t> более чем на пять процентов от площади</a:t>
                      </a:r>
                      <a:r>
                        <a:rPr lang="ru-RU" sz="1000" kern="1200" dirty="0">
                          <a:solidFill>
                            <a:schemeClr val="tx1"/>
                          </a:solidFill>
                          <a:latin typeface="+mn-lt"/>
                          <a:ea typeface="+mn-ea"/>
                          <a:cs typeface="Times New Roman" panose="02020603050405020304" pitchFamily="18" charset="0"/>
                        </a:rPr>
                        <a:t>, указанной в проектной документации и (или) разрешении на строительство), </a:t>
                      </a:r>
                      <a:r>
                        <a:rPr lang="ru-RU" sz="1000" b="1" u="none" kern="1200" dirty="0">
                          <a:solidFill>
                            <a:schemeClr val="tx1"/>
                          </a:solidFill>
                          <a:latin typeface="+mn-lt"/>
                          <a:ea typeface="+mn-ea"/>
                          <a:cs typeface="Times New Roman" panose="02020603050405020304" pitchFamily="18" charset="0"/>
                        </a:rPr>
                        <a:t>количества этажей, жилых и (или) нежилых помещений (при наличии) и </a:t>
                      </a:r>
                      <a:r>
                        <a:rPr lang="ru-RU" sz="1000" b="1" u="none" kern="1200" dirty="0" err="1">
                          <a:solidFill>
                            <a:schemeClr val="tx1"/>
                          </a:solidFill>
                          <a:latin typeface="+mn-lt"/>
                          <a:ea typeface="+mn-ea"/>
                          <a:cs typeface="Times New Roman" panose="02020603050405020304" pitchFamily="18" charset="0"/>
                        </a:rPr>
                        <a:t>машино</a:t>
                      </a:r>
                      <a:r>
                        <a:rPr lang="ru-RU" sz="1000" b="1" u="none" kern="1200" dirty="0">
                          <a:solidFill>
                            <a:schemeClr val="tx1"/>
                          </a:solidFill>
                          <a:latin typeface="+mn-lt"/>
                          <a:ea typeface="+mn-ea"/>
                          <a:cs typeface="Times New Roman" panose="02020603050405020304" pitchFamily="18" charset="0"/>
                        </a:rPr>
                        <a:t>-мест (при наличии), протяженности линейного объекта </a:t>
                      </a:r>
                      <a:r>
                        <a:rPr lang="ru-RU" sz="1000" kern="1200" dirty="0">
                          <a:solidFill>
                            <a:schemeClr val="tx1"/>
                          </a:solidFill>
                          <a:latin typeface="+mn-lt"/>
                          <a:ea typeface="+mn-ea"/>
                          <a:cs typeface="Times New Roman" panose="02020603050405020304" pitchFamily="18" charset="0"/>
                        </a:rPr>
                        <a:t>при условии, что основной характеристикой объекта является протяженность (при этом в результате строительства или реконструкции протяженность линейного объекта,</a:t>
                      </a:r>
                      <a:r>
                        <a:rPr lang="ru-RU" sz="1000" kern="1200" baseline="0" dirty="0">
                          <a:solidFill>
                            <a:schemeClr val="tx1"/>
                          </a:solidFill>
                          <a:latin typeface="+mn-lt"/>
                          <a:ea typeface="+mn-ea"/>
                          <a:cs typeface="Times New Roman" panose="02020603050405020304" pitchFamily="18" charset="0"/>
                        </a:rPr>
                        <a:t> </a:t>
                      </a:r>
                      <a:r>
                        <a:rPr lang="ru-RU" sz="1000" kern="1200" dirty="0">
                          <a:solidFill>
                            <a:schemeClr val="tx1"/>
                          </a:solidFill>
                          <a:latin typeface="+mn-lt"/>
                          <a:ea typeface="+mn-ea"/>
                          <a:cs typeface="Times New Roman" panose="02020603050405020304" pitchFamily="18" charset="0"/>
                        </a:rPr>
                        <a:t>указанная в разрешении на ввод в эксплуатацию, техническом плане, отличается от протяженности, указанной в разрешении на строительство, не более чем на пять процентов от протяженности, указанной в разрешении на строительство).</a:t>
                      </a:r>
                    </a:p>
                    <a:p>
                      <a:pPr marL="0" marR="0" indent="0" algn="ctr" defTabSz="685800" rtl="0" eaLnBrk="1" fontAlgn="auto" latinLnBrk="0" hangingPunct="1">
                        <a:lnSpc>
                          <a:spcPts val="900"/>
                        </a:lnSpc>
                        <a:spcBef>
                          <a:spcPts val="0"/>
                        </a:spcBef>
                        <a:spcAft>
                          <a:spcPts val="0"/>
                        </a:spcAft>
                        <a:buClrTx/>
                        <a:buSzTx/>
                        <a:buFontTx/>
                        <a:buNone/>
                        <a:tabLst/>
                        <a:defRPr/>
                      </a:pPr>
                      <a:r>
                        <a:rPr lang="ru-RU" sz="1000" b="1" u="none" kern="1200" dirty="0">
                          <a:solidFill>
                            <a:schemeClr val="tx1"/>
                          </a:solidFill>
                          <a:latin typeface="+mn-lt"/>
                          <a:ea typeface="+mn-ea"/>
                          <a:cs typeface="Times New Roman" panose="02020603050405020304" pitchFamily="18" charset="0"/>
                        </a:rPr>
                        <a:t>Законодателем введена</a:t>
                      </a:r>
                      <a:r>
                        <a:rPr lang="ru-RU" sz="1000" b="1" u="none" kern="1200" baseline="0" dirty="0">
                          <a:solidFill>
                            <a:schemeClr val="tx1"/>
                          </a:solidFill>
                          <a:latin typeface="+mn-lt"/>
                          <a:ea typeface="+mn-ea"/>
                          <a:cs typeface="Times New Roman" panose="02020603050405020304" pitchFamily="18" charset="0"/>
                        </a:rPr>
                        <a:t> погрешность в площади и протяженности объектов в 5%</a:t>
                      </a:r>
                      <a:endParaRPr lang="ru-RU" sz="1000" b="1" u="none" kern="1200" dirty="0">
                        <a:solidFill>
                          <a:schemeClr val="tx1"/>
                        </a:solidFill>
                        <a:latin typeface="+mn-lt"/>
                        <a:ea typeface="+mn-ea"/>
                        <a:cs typeface="Times New Roman" panose="02020603050405020304" pitchFamily="18" charset="0"/>
                      </a:endParaRPr>
                    </a:p>
                    <a:p>
                      <a:pPr marL="0" marR="0" indent="0" algn="ctr" defTabSz="685800" rtl="0" eaLnBrk="1" fontAlgn="auto" latinLnBrk="0" hangingPunct="1">
                        <a:lnSpc>
                          <a:spcPts val="900"/>
                        </a:lnSpc>
                        <a:spcBef>
                          <a:spcPts val="0"/>
                        </a:spcBef>
                        <a:spcAft>
                          <a:spcPts val="0"/>
                        </a:spcAft>
                        <a:buClrTx/>
                        <a:buSzTx/>
                        <a:buFontTx/>
                        <a:buNone/>
                        <a:tabLst/>
                        <a:defRPr/>
                      </a:pPr>
                      <a:r>
                        <a:rPr lang="ru-RU" sz="1000" kern="1200" dirty="0">
                          <a:solidFill>
                            <a:schemeClr val="tx1"/>
                          </a:solidFill>
                          <a:latin typeface="+mn-lt"/>
                          <a:ea typeface="+mn-ea"/>
                          <a:cs typeface="Times New Roman" panose="02020603050405020304" pitchFamily="18" charset="0"/>
                        </a:rPr>
                        <a:t> Федеральным законом от 01.07.2021 № 275-ФЗ  - указанные </a:t>
                      </a:r>
                      <a:r>
                        <a:rPr lang="ru-RU" sz="1000" b="1" kern="1200" dirty="0">
                          <a:solidFill>
                            <a:schemeClr val="tx1"/>
                          </a:solidFill>
                          <a:latin typeface="+mn-lt"/>
                          <a:ea typeface="+mn-ea"/>
                          <a:cs typeface="Times New Roman" panose="02020603050405020304" pitchFamily="18" charset="0"/>
                        </a:rPr>
                        <a:t>положения вступили в силу 01.09.2021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defTabSz="685800" rtl="0" eaLnBrk="1" latinLnBrk="0" hangingPunct="1">
                        <a:lnSpc>
                          <a:spcPts val="900"/>
                        </a:lnSpc>
                        <a:spcBef>
                          <a:spcPts val="0"/>
                        </a:spcBef>
                        <a:spcAft>
                          <a:spcPts val="0"/>
                        </a:spcAft>
                      </a:pPr>
                      <a:endParaRPr lang="ru-RU" sz="1000" kern="1200" dirty="0">
                        <a:solidFill>
                          <a:schemeClr val="tx1"/>
                        </a:solidFill>
                        <a:latin typeface="+mn-lt"/>
                        <a:ea typeface="+mn-ea"/>
                        <a:cs typeface="Times New Roman" panose="02020603050405020304" pitchFamily="18" charset="0"/>
                      </a:endParaRPr>
                    </a:p>
                    <a:p>
                      <a:pPr marL="0" indent="0" algn="ctr" defTabSz="685800" rtl="0" eaLnBrk="1" latinLnBrk="0" hangingPunct="1">
                        <a:lnSpc>
                          <a:spcPts val="900"/>
                        </a:lnSpc>
                        <a:spcBef>
                          <a:spcPts val="0"/>
                        </a:spcBef>
                        <a:spcAft>
                          <a:spcPts val="0"/>
                        </a:spcAft>
                      </a:pPr>
                      <a:endParaRPr lang="ru-RU" sz="1000" kern="1200" dirty="0">
                        <a:solidFill>
                          <a:schemeClr val="tx1"/>
                        </a:solidFill>
                        <a:latin typeface="+mn-lt"/>
                        <a:ea typeface="+mn-ea"/>
                        <a:cs typeface="Times New Roman" panose="02020603050405020304" pitchFamily="18" charset="0"/>
                      </a:endParaRPr>
                    </a:p>
                    <a:p>
                      <a:pPr marL="0" indent="0" algn="ctr" defTabSz="685800" rtl="0" eaLnBrk="1" latinLnBrk="0" hangingPunct="1">
                        <a:lnSpc>
                          <a:spcPts val="900"/>
                        </a:lnSpc>
                        <a:spcBef>
                          <a:spcPts val="0"/>
                        </a:spcBef>
                        <a:spcAft>
                          <a:spcPts val="0"/>
                        </a:spcAft>
                      </a:pPr>
                      <a:endParaRPr lang="ru-RU" sz="1000" kern="1200" dirty="0">
                        <a:solidFill>
                          <a:schemeClr val="tx1"/>
                        </a:solidFill>
                        <a:latin typeface="+mn-lt"/>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319436484"/>
                  </a:ext>
                </a:extLst>
              </a:tr>
            </a:tbl>
          </a:graphicData>
        </a:graphic>
      </p:graphicFrame>
    </p:spTree>
    <p:extLst>
      <p:ext uri="{BB962C8B-B14F-4D97-AF65-F5344CB8AC3E}">
        <p14:creationId xmlns:p14="http://schemas.microsoft.com/office/powerpoint/2010/main" val="15639812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39F09F66-1085-4855-8DC5-F9637EFDA1FB}"/>
              </a:ext>
            </a:extLst>
          </p:cNvPr>
          <p:cNvSpPr>
            <a:spLocks noGrp="1"/>
          </p:cNvSpPr>
          <p:nvPr>
            <p:ph type="title"/>
          </p:nvPr>
        </p:nvSpPr>
        <p:spPr>
          <a:xfrm>
            <a:off x="533441" y="22861"/>
            <a:ext cx="8517309" cy="619124"/>
          </a:xfrm>
        </p:spPr>
        <p:txBody>
          <a:bodyPr>
            <a:noAutofit/>
          </a:bodyPr>
          <a:lstStyle/>
          <a:p>
            <a:pPr algn="ctr"/>
            <a:r>
              <a:rPr lang="ru-RU" dirty="0"/>
              <a:t>Изменения в законодательстве Российской Федерации о регистрации </a:t>
            </a:r>
            <a:br>
              <a:rPr lang="ru-RU" dirty="0"/>
            </a:br>
            <a:r>
              <a:rPr lang="ru-RU" dirty="0"/>
              <a:t>недвижимости по итогам 2022 г. </a:t>
            </a:r>
            <a:r>
              <a:rPr lang="ru-RU" dirty="0" smtClean="0"/>
              <a:t>(вступят в силу в 2023 году)</a:t>
            </a:r>
            <a:endParaRPr lang="ru-RU" dirty="0"/>
          </a:p>
        </p:txBody>
      </p:sp>
      <p:sp>
        <p:nvSpPr>
          <p:cNvPr id="40" name="Slide Number Placeholder 6">
            <a:extLst>
              <a:ext uri="{FF2B5EF4-FFF2-40B4-BE49-F238E27FC236}">
                <a16:creationId xmlns="" xmlns:a16="http://schemas.microsoft.com/office/drawing/2014/main" id="{49AA9F89-8FE7-453C-8FBE-FAF4AE20A961}"/>
              </a:ext>
            </a:extLst>
          </p:cNvPr>
          <p:cNvSpPr>
            <a:spLocks noGrp="1"/>
          </p:cNvSpPr>
          <p:nvPr>
            <p:ph type="sldNum" sz="quarter" idx="10"/>
          </p:nvPr>
        </p:nvSpPr>
        <p:spPr bwMode="auto">
          <a:xfrm>
            <a:off x="5998104" y="4778375"/>
            <a:ext cx="2743200" cy="365125"/>
          </a:xfrm>
        </p:spPr>
        <p:txBody>
          <a:bodyPr/>
          <a:lstStyle/>
          <a:p>
            <a:pPr marL="0" marR="0" lvl="0" indent="0" algn="r" defTabSz="349261" rtl="0" eaLnBrk="1" fontAlgn="auto" latinLnBrk="0" hangingPunct="1">
              <a:lnSpc>
                <a:spcPct val="100000"/>
              </a:lnSpc>
              <a:spcBef>
                <a:spcPts val="0"/>
              </a:spcBef>
              <a:spcAft>
                <a:spcPts val="0"/>
              </a:spcAft>
              <a:buClrTx/>
              <a:buSzTx/>
              <a:buFontTx/>
              <a:buNone/>
              <a:tabLst/>
              <a:defRPr/>
            </a:pPr>
            <a:fld id="{35ACA335-37F7-42C7-872A-92C3D7072F89}" type="slidenum">
              <a:rPr kumimoji="0" lang="ru-RU" sz="1050" b="1" i="0" u="none" strike="noStrike" kern="1200" cap="none" spc="0" normalizeH="0" baseline="0" noProof="0" smtClean="0">
                <a:ln>
                  <a:noFill/>
                </a:ln>
                <a:solidFill>
                  <a:srgbClr val="FFFFFF"/>
                </a:solidFill>
                <a:effectLst/>
                <a:uLnTx/>
                <a:uFillTx/>
                <a:latin typeface="Arial"/>
                <a:ea typeface="+mn-ea"/>
                <a:cs typeface="+mn-cs"/>
              </a:rPr>
              <a:pPr marL="0" marR="0" lvl="0" indent="0" algn="r" defTabSz="349261" rtl="0" eaLnBrk="1" fontAlgn="auto" latinLnBrk="0" hangingPunct="1">
                <a:lnSpc>
                  <a:spcPct val="100000"/>
                </a:lnSpc>
                <a:spcBef>
                  <a:spcPts val="0"/>
                </a:spcBef>
                <a:spcAft>
                  <a:spcPts val="0"/>
                </a:spcAft>
                <a:buClrTx/>
                <a:buSzTx/>
                <a:buFontTx/>
                <a:buNone/>
                <a:tabLst/>
                <a:defRPr/>
              </a:pPr>
              <a:t>30</a:t>
            </a:fld>
            <a:endParaRPr kumimoji="0" lang="ru-RU" sz="1050" b="1" i="0" u="none" strike="noStrike" kern="1200" cap="none" spc="0" normalizeH="0" baseline="0" noProof="0" dirty="0">
              <a:ln>
                <a:noFill/>
              </a:ln>
              <a:solidFill>
                <a:srgbClr val="FFFFFF"/>
              </a:solidFill>
              <a:effectLst/>
              <a:uLnTx/>
              <a:uFillTx/>
              <a:latin typeface="Arial"/>
              <a:ea typeface="+mn-ea"/>
              <a:cs typeface="+mn-cs"/>
            </a:endParaRPr>
          </a:p>
        </p:txBody>
      </p:sp>
      <p:sp>
        <p:nvSpPr>
          <p:cNvPr id="2" name="Скругленный прямоугольник 1">
            <a:extLst>
              <a:ext uri="{FF2B5EF4-FFF2-40B4-BE49-F238E27FC236}">
                <a16:creationId xmlns="" xmlns:a16="http://schemas.microsoft.com/office/drawing/2014/main" id="{8EE32405-F3A9-4E48-BFCD-1D38B0919076}"/>
              </a:ext>
            </a:extLst>
          </p:cNvPr>
          <p:cNvSpPr/>
          <p:nvPr/>
        </p:nvSpPr>
        <p:spPr>
          <a:xfrm>
            <a:off x="851338" y="794583"/>
            <a:ext cx="1718242" cy="528946"/>
          </a:xfrm>
          <a:prstGeom prst="roundRect">
            <a:avLst/>
          </a:prstGeom>
          <a:solidFill>
            <a:srgbClr val="1890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5" name="Скругленный прямоугольник 74">
            <a:extLst>
              <a:ext uri="{FF2B5EF4-FFF2-40B4-BE49-F238E27FC236}">
                <a16:creationId xmlns="" xmlns:a16="http://schemas.microsoft.com/office/drawing/2014/main" id="{C62CC7CE-93ED-2CA2-4A69-B2023875A0C1}"/>
              </a:ext>
            </a:extLst>
          </p:cNvPr>
          <p:cNvSpPr/>
          <p:nvPr/>
        </p:nvSpPr>
        <p:spPr>
          <a:xfrm>
            <a:off x="3900670" y="809319"/>
            <a:ext cx="1504708" cy="514209"/>
          </a:xfrm>
          <a:prstGeom prst="roundRect">
            <a:avLst/>
          </a:prstGeom>
          <a:solidFill>
            <a:srgbClr val="1890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9" name="Скругленный прямоугольник 78">
            <a:extLst>
              <a:ext uri="{FF2B5EF4-FFF2-40B4-BE49-F238E27FC236}">
                <a16:creationId xmlns="" xmlns:a16="http://schemas.microsoft.com/office/drawing/2014/main" id="{410033BD-75B3-11A7-E662-601CFB608AAA}"/>
              </a:ext>
            </a:extLst>
          </p:cNvPr>
          <p:cNvSpPr/>
          <p:nvPr/>
        </p:nvSpPr>
        <p:spPr>
          <a:xfrm>
            <a:off x="6832994" y="815888"/>
            <a:ext cx="2257386" cy="514209"/>
          </a:xfrm>
          <a:prstGeom prst="roundRect">
            <a:avLst/>
          </a:prstGeom>
          <a:solidFill>
            <a:srgbClr val="1890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p:nvSpPr>
        <p:spPr>
          <a:xfrm>
            <a:off x="1572419" y="919760"/>
            <a:ext cx="997161" cy="306467"/>
          </a:xfrm>
          <a:prstGeom prst="roundRect">
            <a:avLst/>
          </a:prstGeom>
          <a:noFill/>
          <a:ln w="28575">
            <a:noFill/>
          </a:ln>
        </p:spPr>
        <p:txBody>
          <a:bodyPr wrap="square">
            <a:spAutoFit/>
          </a:bodyPr>
          <a:lstStyle/>
          <a:p>
            <a:pPr marL="0" marR="0" lvl="0" indent="0" algn="l" defTabSz="349261" rtl="0" eaLnBrk="1" fontAlgn="auto" latinLnBrk="0" hangingPunct="1">
              <a:lnSpc>
                <a:spcPct val="100000"/>
              </a:lnSpc>
              <a:spcBef>
                <a:spcPts val="0"/>
              </a:spcBef>
              <a:spcAft>
                <a:spcPts val="0"/>
              </a:spcAft>
              <a:buClrTx/>
              <a:buSzTx/>
              <a:buFontTx/>
              <a:buNone/>
              <a:tabLst/>
              <a:defRPr/>
            </a:pPr>
            <a:r>
              <a:rPr kumimoji="0" lang="ru-RU" sz="1200" b="1" i="0" u="none" strike="noStrike" kern="1200" cap="none" spc="0" normalizeH="0" baseline="0" noProof="0" dirty="0" smtClean="0">
                <a:ln>
                  <a:noFill/>
                </a:ln>
                <a:solidFill>
                  <a:schemeClr val="bg1"/>
                </a:solidFill>
                <a:effectLst/>
                <a:uLnTx/>
                <a:uFillTx/>
                <a:latin typeface="Arial"/>
                <a:ea typeface="+mn-ea"/>
                <a:cs typeface="Arial" panose="020B0604020202020204" pitchFamily="34" charset="0"/>
              </a:rPr>
              <a:t>СЕЙЧАС</a:t>
            </a:r>
            <a:endParaRPr kumimoji="0" lang="ru-RU" sz="1200" b="1" i="0" u="none" strike="noStrike" kern="1200" cap="none" spc="0" normalizeH="0" baseline="0" noProof="0" dirty="0">
              <a:ln>
                <a:noFill/>
              </a:ln>
              <a:solidFill>
                <a:schemeClr val="bg1"/>
              </a:solidFill>
              <a:effectLst/>
              <a:uLnTx/>
              <a:uFillTx/>
              <a:latin typeface="Arial"/>
              <a:ea typeface="+mn-ea"/>
              <a:cs typeface="Arial" panose="020B0604020202020204" pitchFamily="34" charset="0"/>
            </a:endParaRPr>
          </a:p>
        </p:txBody>
      </p:sp>
      <p:sp>
        <p:nvSpPr>
          <p:cNvPr id="30" name="Прямоугольник 29"/>
          <p:cNvSpPr/>
          <p:nvPr/>
        </p:nvSpPr>
        <p:spPr>
          <a:xfrm>
            <a:off x="4528028" y="919760"/>
            <a:ext cx="1013635" cy="306467"/>
          </a:xfrm>
          <a:prstGeom prst="roundRect">
            <a:avLst/>
          </a:prstGeom>
          <a:noFill/>
          <a:ln w="28575">
            <a:noFill/>
          </a:ln>
        </p:spPr>
        <p:txBody>
          <a:bodyPr wrap="square">
            <a:spAutoFit/>
          </a:bodyPr>
          <a:lstStyle/>
          <a:p>
            <a:pPr marL="0" marR="0" lvl="0" indent="0" algn="l" defTabSz="349261" rtl="0" eaLnBrk="1" fontAlgn="auto" latinLnBrk="0" hangingPunct="1">
              <a:lnSpc>
                <a:spcPct val="100000"/>
              </a:lnSpc>
              <a:spcBef>
                <a:spcPts val="0"/>
              </a:spcBef>
              <a:spcAft>
                <a:spcPts val="0"/>
              </a:spcAft>
              <a:buClrTx/>
              <a:buSzTx/>
              <a:buFontTx/>
              <a:buNone/>
              <a:tabLst/>
              <a:defRPr/>
            </a:pPr>
            <a:r>
              <a:rPr kumimoji="0" lang="ru-RU" sz="1200" b="1" i="0" u="none" strike="noStrike" kern="1200" cap="none" spc="0" normalizeH="0" baseline="0" noProof="0" dirty="0" smtClean="0">
                <a:ln>
                  <a:noFill/>
                </a:ln>
                <a:solidFill>
                  <a:schemeClr val="bg1"/>
                </a:solidFill>
                <a:effectLst/>
                <a:uLnTx/>
                <a:uFillTx/>
                <a:latin typeface="Arial"/>
                <a:ea typeface="Times New Roman" panose="02020603050405020304" pitchFamily="18" charset="0"/>
                <a:cs typeface="Arial" panose="020B0604020202020204" pitchFamily="34" charset="0"/>
              </a:rPr>
              <a:t>СТАНЕТ</a:t>
            </a:r>
            <a:endParaRPr kumimoji="0" lang="ru-RU" sz="1200" b="1" i="0" u="none" strike="noStrike" kern="1200" cap="none" spc="0" normalizeH="0" baseline="0" noProof="0" dirty="0">
              <a:ln>
                <a:noFill/>
              </a:ln>
              <a:solidFill>
                <a:schemeClr val="bg1"/>
              </a:solidFill>
              <a:effectLst/>
              <a:uLnTx/>
              <a:uFillTx/>
              <a:latin typeface="Arial"/>
              <a:ea typeface="+mn-ea"/>
              <a:cs typeface="Arial" panose="020B0604020202020204" pitchFamily="34" charset="0"/>
            </a:endParaRPr>
          </a:p>
        </p:txBody>
      </p:sp>
      <p:sp>
        <p:nvSpPr>
          <p:cNvPr id="59" name="Прямоугольник 29">
            <a:extLst>
              <a:ext uri="{FF2B5EF4-FFF2-40B4-BE49-F238E27FC236}">
                <a16:creationId xmlns="" xmlns:a16="http://schemas.microsoft.com/office/drawing/2014/main" id="{C30E7A41-5720-E9B3-7C76-4BE41AE2B33C}"/>
              </a:ext>
            </a:extLst>
          </p:cNvPr>
          <p:cNvSpPr/>
          <p:nvPr/>
        </p:nvSpPr>
        <p:spPr>
          <a:xfrm>
            <a:off x="7318108" y="828060"/>
            <a:ext cx="1772272" cy="476726"/>
          </a:xfrm>
          <a:prstGeom prst="roundRect">
            <a:avLst/>
          </a:prstGeom>
          <a:noFill/>
          <a:ln w="28575">
            <a:noFill/>
          </a:ln>
        </p:spPr>
        <p:txBody>
          <a:bodyPr wrap="square">
            <a:spAutoFit/>
          </a:bodyPr>
          <a:lstStyle/>
          <a:p>
            <a:pPr marL="0" marR="0" lvl="0" indent="0" algn="l" defTabSz="349261" rtl="0" eaLnBrk="1" fontAlgn="auto" latinLnBrk="0" hangingPunct="1">
              <a:lnSpc>
                <a:spcPct val="100000"/>
              </a:lnSpc>
              <a:spcBef>
                <a:spcPts val="0"/>
              </a:spcBef>
              <a:spcAft>
                <a:spcPts val="0"/>
              </a:spcAft>
              <a:buClrTx/>
              <a:buSzTx/>
              <a:buFontTx/>
              <a:buNone/>
              <a:tabLst/>
              <a:defRPr/>
            </a:pPr>
            <a:r>
              <a:rPr kumimoji="0" lang="ru-RU" sz="1100" b="1" i="0" u="none" strike="noStrike" kern="1200" cap="none" spc="0" normalizeH="0" baseline="0" noProof="0" dirty="0">
                <a:ln>
                  <a:noFill/>
                </a:ln>
                <a:solidFill>
                  <a:schemeClr val="bg1"/>
                </a:solidFill>
                <a:effectLst/>
                <a:uLnTx/>
                <a:uFillTx/>
                <a:latin typeface="Arial"/>
                <a:ea typeface="+mn-ea"/>
                <a:cs typeface="Arial" panose="020B0604020202020204" pitchFamily="34" charset="0"/>
              </a:rPr>
              <a:t>СОЦИАЛЬНО-ЗНАЧИМЫЙ ЭФФЕКТ</a:t>
            </a:r>
          </a:p>
        </p:txBody>
      </p:sp>
      <p:pic>
        <p:nvPicPr>
          <p:cNvPr id="81" name="Graphic 285">
            <a:extLst>
              <a:ext uri="{FF2B5EF4-FFF2-40B4-BE49-F238E27FC236}">
                <a16:creationId xmlns="" xmlns:a16="http://schemas.microsoft.com/office/drawing/2014/main" id="{3C0CAB6F-6988-D781-FA46-2A2DC167416F}"/>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1163106" y="863280"/>
            <a:ext cx="348116" cy="348116"/>
          </a:xfrm>
          <a:prstGeom prst="rect">
            <a:avLst/>
          </a:prstGeom>
          <a:effectLst>
            <a:outerShdw blurRad="50800" dist="38100" dir="2700000" algn="tl" rotWithShape="0">
              <a:prstClr val="black">
                <a:alpha val="7000"/>
              </a:prstClr>
            </a:outerShdw>
          </a:effectLst>
        </p:spPr>
      </p:pic>
      <p:pic>
        <p:nvPicPr>
          <p:cNvPr id="82" name="Graphic 381">
            <a:extLst>
              <a:ext uri="{FF2B5EF4-FFF2-40B4-BE49-F238E27FC236}">
                <a16:creationId xmlns="" xmlns:a16="http://schemas.microsoft.com/office/drawing/2014/main" id="{EC9DFA82-EE2C-4CE7-C47F-25DAB94C36F3}"/>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4146798" y="874691"/>
            <a:ext cx="320022" cy="363414"/>
          </a:xfrm>
          <a:prstGeom prst="rect">
            <a:avLst/>
          </a:prstGeom>
          <a:effectLst>
            <a:outerShdw blurRad="50800" dist="38100" dir="2700000" algn="tl" rotWithShape="0">
              <a:prstClr val="black">
                <a:alpha val="7000"/>
              </a:prstClr>
            </a:outerShdw>
          </a:effectLst>
        </p:spPr>
      </p:pic>
      <p:pic>
        <p:nvPicPr>
          <p:cNvPr id="83" name="Graphic 377">
            <a:extLst>
              <a:ext uri="{FF2B5EF4-FFF2-40B4-BE49-F238E27FC236}">
                <a16:creationId xmlns="" xmlns:a16="http://schemas.microsoft.com/office/drawing/2014/main" id="{C303A3F4-27B0-F8A3-851F-D616AF1224E9}"/>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6953385" y="851523"/>
            <a:ext cx="416319" cy="409750"/>
          </a:xfrm>
          <a:prstGeom prst="rect">
            <a:avLst/>
          </a:prstGeom>
          <a:effectLst>
            <a:outerShdw blurRad="50800" dist="38100" dir="2700000" algn="tl" rotWithShape="0">
              <a:prstClr val="black">
                <a:alpha val="7000"/>
              </a:prstClr>
            </a:outerShdw>
          </a:effectLst>
        </p:spPr>
      </p:pic>
      <p:graphicFrame>
        <p:nvGraphicFramePr>
          <p:cNvPr id="5" name="Таблица 4"/>
          <p:cNvGraphicFramePr>
            <a:graphicFrameLocks noGrp="1"/>
          </p:cNvGraphicFramePr>
          <p:nvPr>
            <p:extLst>
              <p:ext uri="{D42A27DB-BD31-4B8C-83A1-F6EECF244321}">
                <p14:modId xmlns:p14="http://schemas.microsoft.com/office/powerpoint/2010/main" val="813481267"/>
              </p:ext>
            </p:extLst>
          </p:nvPr>
        </p:nvGraphicFramePr>
        <p:xfrm>
          <a:off x="67166" y="1405465"/>
          <a:ext cx="8983584" cy="1947116"/>
        </p:xfrm>
        <a:graphic>
          <a:graphicData uri="http://schemas.openxmlformats.org/drawingml/2006/table">
            <a:tbl>
              <a:tblPr firstRow="1" bandRow="1">
                <a:tableStyleId>{2D5ABB26-0587-4C30-8999-92F81FD0307C}</a:tableStyleId>
              </a:tblPr>
              <a:tblGrid>
                <a:gridCol w="342486">
                  <a:extLst>
                    <a:ext uri="{9D8B030D-6E8A-4147-A177-3AD203B41FA5}">
                      <a16:colId xmlns="" xmlns:a16="http://schemas.microsoft.com/office/drawing/2014/main" val="2994255182"/>
                    </a:ext>
                  </a:extLst>
                </a:gridCol>
                <a:gridCol w="2345124">
                  <a:extLst>
                    <a:ext uri="{9D8B030D-6E8A-4147-A177-3AD203B41FA5}">
                      <a16:colId xmlns="" xmlns:a16="http://schemas.microsoft.com/office/drawing/2014/main" val="620969615"/>
                    </a:ext>
                  </a:extLst>
                </a:gridCol>
                <a:gridCol w="4016415">
                  <a:extLst>
                    <a:ext uri="{9D8B030D-6E8A-4147-A177-3AD203B41FA5}">
                      <a16:colId xmlns="" xmlns:a16="http://schemas.microsoft.com/office/drawing/2014/main" val="1396959813"/>
                    </a:ext>
                  </a:extLst>
                </a:gridCol>
                <a:gridCol w="2279559">
                  <a:extLst>
                    <a:ext uri="{9D8B030D-6E8A-4147-A177-3AD203B41FA5}">
                      <a16:colId xmlns="" xmlns:a16="http://schemas.microsoft.com/office/drawing/2014/main" val="261090574"/>
                    </a:ext>
                  </a:extLst>
                </a:gridCol>
              </a:tblGrid>
              <a:tr h="1947116">
                <a:tc>
                  <a:txBody>
                    <a:bodyPr/>
                    <a:lstStyle/>
                    <a:p>
                      <a:pPr marL="0" indent="0" algn="ctr">
                        <a:lnSpc>
                          <a:spcPts val="900"/>
                        </a:lnSpc>
                      </a:pPr>
                      <a:r>
                        <a:rPr lang="ru-RU" sz="1000" dirty="0">
                          <a:latin typeface="+mn-lt"/>
                          <a:cs typeface="Times New Roman" panose="02020603050405020304" pitchFamily="18" charset="0"/>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685800" rtl="0" eaLnBrk="1" fontAlgn="auto" latinLnBrk="0" hangingPunct="1">
                        <a:lnSpc>
                          <a:spcPts val="900"/>
                        </a:lnSpc>
                        <a:spcBef>
                          <a:spcPts val="0"/>
                        </a:spcBef>
                        <a:spcAft>
                          <a:spcPts val="0"/>
                        </a:spcAft>
                        <a:buClrTx/>
                        <a:buSzTx/>
                        <a:buFontTx/>
                        <a:buNone/>
                        <a:tabLst/>
                        <a:defRPr/>
                      </a:pPr>
                      <a:r>
                        <a:rPr lang="ru-RU" sz="1000" b="0" i="0" u="none" strike="noStrike" kern="1200" baseline="0" dirty="0" smtClean="0">
                          <a:solidFill>
                            <a:schemeClr val="tx1"/>
                          </a:solidFill>
                          <a:latin typeface="+mn-lt"/>
                          <a:ea typeface="+mn-ea"/>
                          <a:cs typeface="+mn-cs"/>
                        </a:rPr>
                        <a:t>В состав выписки из ЕГРН об основных характеристиках и зарегистрированных правах на объект недвижимости включается </a:t>
                      </a:r>
                      <a:r>
                        <a:rPr lang="ru-RU" sz="1000" b="0" i="0" kern="1200" dirty="0" smtClean="0">
                          <a:solidFill>
                            <a:schemeClr val="tx1"/>
                          </a:solidFill>
                          <a:effectLst/>
                          <a:latin typeface="+mn-lt"/>
                          <a:ea typeface="+mn-ea"/>
                          <a:cs typeface="+mn-cs"/>
                        </a:rPr>
                        <a:t>графическая часть (план, чертеж, схема)</a:t>
                      </a:r>
                      <a:endParaRPr lang="ru-RU" sz="1000" b="0" i="0" u="none" strike="noStrike" kern="1200" baseline="0" dirty="0" smtClean="0">
                        <a:solidFill>
                          <a:schemeClr val="tx1"/>
                        </a:solidFill>
                        <a:latin typeface="+mn-lt"/>
                        <a:ea typeface="+mn-ea"/>
                        <a:cs typeface="+mn-cs"/>
                      </a:endParaRPr>
                    </a:p>
                    <a:p>
                      <a:pPr marL="0" indent="0" algn="ctr" defTabSz="685800" rtl="0" eaLnBrk="1" latinLnBrk="0" hangingPunct="1">
                        <a:lnSpc>
                          <a:spcPts val="900"/>
                        </a:lnSpc>
                      </a:pPr>
                      <a:endParaRPr lang="ru-RU" sz="1000" kern="1200" dirty="0">
                        <a:solidFill>
                          <a:schemeClr val="tx1"/>
                        </a:solidFill>
                        <a:latin typeface="+mn-lt"/>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defTabSz="685800" rtl="0" eaLnBrk="1" latinLnBrk="0" hangingPunct="1">
                        <a:lnSpc>
                          <a:spcPts val="900"/>
                        </a:lnSpc>
                        <a:spcBef>
                          <a:spcPts val="0"/>
                        </a:spcBef>
                        <a:spcAft>
                          <a:spcPts val="0"/>
                        </a:spcAft>
                        <a:buFontTx/>
                        <a:buChar char="-"/>
                      </a:pPr>
                      <a:r>
                        <a:rPr lang="ru-RU" sz="1000" b="0" i="0" kern="1200" dirty="0" smtClean="0">
                          <a:solidFill>
                            <a:schemeClr val="tx1"/>
                          </a:solidFill>
                          <a:effectLst/>
                          <a:latin typeface="+mn-lt"/>
                          <a:ea typeface="+mn-ea"/>
                          <a:cs typeface="+mn-cs"/>
                        </a:rPr>
                        <a:t>Выписка из ЕГРН, запрашиваемая на едином портале об основных характеристиках и зарегистрированных правах в форме электронного документа может не включать в себя графическую часть (план, чертеж, схему), по желанию заявителя.</a:t>
                      </a:r>
                      <a:r>
                        <a:rPr lang="ru-RU" sz="1000" dirty="0" smtClean="0"/>
                        <a:t/>
                      </a:r>
                      <a:br>
                        <a:rPr lang="ru-RU" sz="1000" dirty="0" smtClean="0"/>
                      </a:br>
                      <a:r>
                        <a:rPr lang="ru-RU" sz="1000" dirty="0" smtClean="0"/>
                        <a:t/>
                      </a:r>
                      <a:br>
                        <a:rPr lang="ru-RU" sz="1000" dirty="0" smtClean="0"/>
                      </a:br>
                      <a:r>
                        <a:rPr lang="ru-RU" sz="1000" b="0" i="0" kern="1200" dirty="0" smtClean="0">
                          <a:solidFill>
                            <a:schemeClr val="tx1"/>
                          </a:solidFill>
                          <a:effectLst/>
                          <a:latin typeface="+mn-lt"/>
                          <a:ea typeface="+mn-ea"/>
                          <a:cs typeface="+mn-cs"/>
                        </a:rPr>
                        <a:t>Это будет возможно сделать путем проставления соответствующей отметки в графе "без графической части (не включать план, чертеж, схему)" запроса.</a:t>
                      </a:r>
                    </a:p>
                    <a:p>
                      <a:pPr marL="0" indent="0" algn="ctr" defTabSz="685800" rtl="0" eaLnBrk="1" latinLnBrk="0" hangingPunct="1">
                        <a:lnSpc>
                          <a:spcPts val="900"/>
                        </a:lnSpc>
                        <a:spcBef>
                          <a:spcPts val="0"/>
                        </a:spcBef>
                        <a:spcAft>
                          <a:spcPts val="0"/>
                        </a:spcAft>
                        <a:buFontTx/>
                        <a:buChar char="-"/>
                      </a:pPr>
                      <a:endParaRPr lang="ru-RU" sz="1000" kern="1200" dirty="0">
                        <a:solidFill>
                          <a:schemeClr val="tx1"/>
                        </a:solidFill>
                        <a:latin typeface="+mn-lt"/>
                        <a:ea typeface="+mn-ea"/>
                        <a:cs typeface="Times New Roman" panose="02020603050405020304" pitchFamily="18" charset="0"/>
                      </a:endParaRPr>
                    </a:p>
                    <a:p>
                      <a:pPr marL="0" indent="0" algn="ctr" defTabSz="685800" rtl="0" eaLnBrk="1" latinLnBrk="0" hangingPunct="1">
                        <a:lnSpc>
                          <a:spcPts val="900"/>
                        </a:lnSpc>
                        <a:spcBef>
                          <a:spcPts val="0"/>
                        </a:spcBef>
                        <a:spcAft>
                          <a:spcPts val="0"/>
                        </a:spcAft>
                        <a:buFontTx/>
                        <a:buNone/>
                      </a:pPr>
                      <a:r>
                        <a:rPr lang="ru-RU" sz="1000" kern="1200" dirty="0" smtClean="0">
                          <a:solidFill>
                            <a:schemeClr val="tx1"/>
                          </a:solidFill>
                          <a:latin typeface="+mn-lt"/>
                          <a:ea typeface="+mn-ea"/>
                          <a:cs typeface="Times New Roman" panose="02020603050405020304" pitchFamily="18" charset="0"/>
                        </a:rPr>
                        <a:t>(</a:t>
                      </a:r>
                      <a:r>
                        <a:rPr lang="ru-RU" sz="1000" b="1" i="0" kern="1200" dirty="0" smtClean="0">
                          <a:solidFill>
                            <a:schemeClr val="tx1"/>
                          </a:solidFill>
                          <a:effectLst/>
                          <a:latin typeface="+mn-lt"/>
                          <a:ea typeface="+mn-ea"/>
                          <a:cs typeface="+mn-cs"/>
                        </a:rPr>
                        <a:t>Приказ </a:t>
                      </a:r>
                      <a:r>
                        <a:rPr lang="ru-RU" sz="1000" b="1" i="0" kern="1200" dirty="0" err="1" smtClean="0">
                          <a:solidFill>
                            <a:schemeClr val="tx1"/>
                          </a:solidFill>
                          <a:effectLst/>
                          <a:latin typeface="+mn-lt"/>
                          <a:ea typeface="+mn-ea"/>
                          <a:cs typeface="+mn-cs"/>
                        </a:rPr>
                        <a:t>Росреестра</a:t>
                      </a:r>
                      <a:r>
                        <a:rPr lang="ru-RU" sz="1000" b="1" i="0" kern="1200" dirty="0" smtClean="0">
                          <a:solidFill>
                            <a:schemeClr val="tx1"/>
                          </a:solidFill>
                          <a:effectLst/>
                          <a:latin typeface="+mn-lt"/>
                          <a:ea typeface="+mn-ea"/>
                          <a:cs typeface="+mn-cs"/>
                        </a:rPr>
                        <a:t> от 04.07.2022 № П/0264, вступающий в силу 31.03.2023</a:t>
                      </a:r>
                      <a:r>
                        <a:rPr lang="ru-RU" sz="1000" b="0" i="0" kern="1200" dirty="0" smtClean="0">
                          <a:solidFill>
                            <a:schemeClr val="tx1"/>
                          </a:solidFill>
                          <a:effectLst/>
                          <a:latin typeface="+mn-lt"/>
                          <a:ea typeface="+mn-ea"/>
                          <a:cs typeface="+mn-cs"/>
                        </a:rPr>
                        <a:t>.</a:t>
                      </a:r>
                      <a:r>
                        <a:rPr lang="ru-RU" sz="1000" kern="1200" dirty="0" smtClean="0">
                          <a:solidFill>
                            <a:schemeClr val="tx1"/>
                          </a:solidFill>
                          <a:latin typeface="+mn-lt"/>
                          <a:ea typeface="+mn-ea"/>
                          <a:cs typeface="Times New Roman" panose="02020603050405020304" pitchFamily="18" charset="0"/>
                        </a:rPr>
                        <a:t>).</a:t>
                      </a:r>
                      <a:endParaRPr lang="ru-RU" sz="1000" dirty="0">
                        <a:latin typeface="+mn-lt"/>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defTabSz="685800" rtl="0" eaLnBrk="1" latinLnBrk="0" hangingPunct="1">
                        <a:lnSpc>
                          <a:spcPts val="900"/>
                        </a:lnSpc>
                      </a:pPr>
                      <a:r>
                        <a:rPr lang="ru-RU" sz="1000" kern="1200" dirty="0" smtClean="0">
                          <a:solidFill>
                            <a:schemeClr val="tx1"/>
                          </a:solidFill>
                          <a:latin typeface="+mn-lt"/>
                          <a:ea typeface="+mn-ea"/>
                          <a:cs typeface="Times New Roman" panose="02020603050405020304" pitchFamily="18" charset="0"/>
                        </a:rPr>
                        <a:t>Исключение из выписки объемных </a:t>
                      </a:r>
                      <a:r>
                        <a:rPr lang="ru-RU" sz="1000" kern="1200" baseline="0" dirty="0" smtClean="0">
                          <a:solidFill>
                            <a:schemeClr val="tx1"/>
                          </a:solidFill>
                          <a:latin typeface="+mn-lt"/>
                          <a:ea typeface="+mn-ea"/>
                          <a:cs typeface="Times New Roman" panose="02020603050405020304" pitchFamily="18" charset="0"/>
                        </a:rPr>
                        <a:t>сведений, которые не интересуют получателя услуг </a:t>
                      </a:r>
                      <a:r>
                        <a:rPr lang="ru-RU" sz="1000" kern="1200" dirty="0" smtClean="0">
                          <a:solidFill>
                            <a:schemeClr val="tx1"/>
                          </a:solidFill>
                          <a:latin typeface="+mn-lt"/>
                          <a:ea typeface="+mn-ea"/>
                          <a:cs typeface="Times New Roman" panose="02020603050405020304" pitchFamily="18" charset="0"/>
                        </a:rPr>
                        <a:t>.</a:t>
                      </a:r>
                      <a:endParaRPr lang="ru-RU" sz="1000" kern="1200" dirty="0">
                        <a:solidFill>
                          <a:schemeClr val="tx1"/>
                        </a:solidFill>
                        <a:latin typeface="+mn-lt"/>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319436484"/>
                  </a:ext>
                </a:extLst>
              </a:tr>
            </a:tbl>
          </a:graphicData>
        </a:graphic>
      </p:graphicFrame>
    </p:spTree>
    <p:extLst>
      <p:ext uri="{BB962C8B-B14F-4D97-AF65-F5344CB8AC3E}">
        <p14:creationId xmlns:p14="http://schemas.microsoft.com/office/powerpoint/2010/main" val="375503877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39F09F66-1085-4855-8DC5-F9637EFDA1FB}"/>
              </a:ext>
            </a:extLst>
          </p:cNvPr>
          <p:cNvSpPr>
            <a:spLocks noGrp="1"/>
          </p:cNvSpPr>
          <p:nvPr>
            <p:ph type="title"/>
          </p:nvPr>
        </p:nvSpPr>
        <p:spPr>
          <a:xfrm>
            <a:off x="515357" y="26324"/>
            <a:ext cx="8517309" cy="619124"/>
          </a:xfrm>
        </p:spPr>
        <p:txBody>
          <a:bodyPr>
            <a:noAutofit/>
          </a:bodyPr>
          <a:lstStyle/>
          <a:p>
            <a:pPr algn="ctr"/>
            <a:r>
              <a:rPr lang="ru-RU" dirty="0"/>
              <a:t>Планируемые изменения в законодательстве Российской Федерации о регистрации недвижимости на 2023 </a:t>
            </a:r>
            <a:r>
              <a:rPr lang="ru-RU" dirty="0" smtClean="0"/>
              <a:t>год (законопроекты)</a:t>
            </a:r>
            <a:endParaRPr lang="ru-RU" dirty="0"/>
          </a:p>
        </p:txBody>
      </p:sp>
      <p:sp>
        <p:nvSpPr>
          <p:cNvPr id="40" name="Slide Number Placeholder 6">
            <a:extLst>
              <a:ext uri="{FF2B5EF4-FFF2-40B4-BE49-F238E27FC236}">
                <a16:creationId xmlns="" xmlns:a16="http://schemas.microsoft.com/office/drawing/2014/main" id="{49AA9F89-8FE7-453C-8FBE-FAF4AE20A961}"/>
              </a:ext>
            </a:extLst>
          </p:cNvPr>
          <p:cNvSpPr>
            <a:spLocks noGrp="1"/>
          </p:cNvSpPr>
          <p:nvPr>
            <p:ph type="sldNum" sz="quarter" idx="10"/>
          </p:nvPr>
        </p:nvSpPr>
        <p:spPr bwMode="auto">
          <a:xfrm>
            <a:off x="5998104" y="4778375"/>
            <a:ext cx="2743200" cy="365125"/>
          </a:xfrm>
        </p:spPr>
        <p:txBody>
          <a:bodyPr/>
          <a:lstStyle/>
          <a:p>
            <a:pPr marL="0" marR="0" lvl="0" indent="0" algn="r" defTabSz="349261" rtl="0" eaLnBrk="1" fontAlgn="auto" latinLnBrk="0" hangingPunct="1">
              <a:lnSpc>
                <a:spcPct val="100000"/>
              </a:lnSpc>
              <a:spcBef>
                <a:spcPts val="0"/>
              </a:spcBef>
              <a:spcAft>
                <a:spcPts val="0"/>
              </a:spcAft>
              <a:buClrTx/>
              <a:buSzTx/>
              <a:buFontTx/>
              <a:buNone/>
              <a:tabLst/>
              <a:defRPr/>
            </a:pPr>
            <a:fld id="{35ACA335-37F7-42C7-872A-92C3D7072F89}" type="slidenum">
              <a:rPr kumimoji="0" lang="ru-RU" sz="1050" b="1" i="0" u="none" strike="noStrike" kern="1200" cap="none" spc="0" normalizeH="0" baseline="0" noProof="0" smtClean="0">
                <a:ln>
                  <a:noFill/>
                </a:ln>
                <a:solidFill>
                  <a:srgbClr val="FFFFFF"/>
                </a:solidFill>
                <a:effectLst/>
                <a:uLnTx/>
                <a:uFillTx/>
                <a:latin typeface="Arial"/>
                <a:ea typeface="+mn-ea"/>
                <a:cs typeface="+mn-cs"/>
              </a:rPr>
              <a:pPr marL="0" marR="0" lvl="0" indent="0" algn="r" defTabSz="349261" rtl="0" eaLnBrk="1" fontAlgn="auto" latinLnBrk="0" hangingPunct="1">
                <a:lnSpc>
                  <a:spcPct val="100000"/>
                </a:lnSpc>
                <a:spcBef>
                  <a:spcPts val="0"/>
                </a:spcBef>
                <a:spcAft>
                  <a:spcPts val="0"/>
                </a:spcAft>
                <a:buClrTx/>
                <a:buSzTx/>
                <a:buFontTx/>
                <a:buNone/>
                <a:tabLst/>
                <a:defRPr/>
              </a:pPr>
              <a:t>31</a:t>
            </a:fld>
            <a:endParaRPr kumimoji="0" lang="ru-RU" sz="1050" b="1" i="0" u="none" strike="noStrike" kern="1200" cap="none" spc="0" normalizeH="0" baseline="0" noProof="0" dirty="0">
              <a:ln>
                <a:noFill/>
              </a:ln>
              <a:solidFill>
                <a:srgbClr val="FFFFFF"/>
              </a:solidFill>
              <a:effectLst/>
              <a:uLnTx/>
              <a:uFillTx/>
              <a:latin typeface="Arial"/>
              <a:ea typeface="+mn-ea"/>
              <a:cs typeface="+mn-cs"/>
            </a:endParaRPr>
          </a:p>
        </p:txBody>
      </p:sp>
      <p:sp>
        <p:nvSpPr>
          <p:cNvPr id="2" name="Скругленный прямоугольник 1">
            <a:extLst>
              <a:ext uri="{FF2B5EF4-FFF2-40B4-BE49-F238E27FC236}">
                <a16:creationId xmlns="" xmlns:a16="http://schemas.microsoft.com/office/drawing/2014/main" id="{8EE32405-F3A9-4E48-BFCD-1D38B0919076}"/>
              </a:ext>
            </a:extLst>
          </p:cNvPr>
          <p:cNvSpPr/>
          <p:nvPr/>
        </p:nvSpPr>
        <p:spPr>
          <a:xfrm>
            <a:off x="891252" y="809319"/>
            <a:ext cx="1678328" cy="514209"/>
          </a:xfrm>
          <a:prstGeom prst="roundRect">
            <a:avLst/>
          </a:prstGeom>
          <a:solidFill>
            <a:srgbClr val="1890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5" name="Скругленный прямоугольник 74">
            <a:extLst>
              <a:ext uri="{FF2B5EF4-FFF2-40B4-BE49-F238E27FC236}">
                <a16:creationId xmlns="" xmlns:a16="http://schemas.microsoft.com/office/drawing/2014/main" id="{C62CC7CE-93ED-2CA2-4A69-B2023875A0C1}"/>
              </a:ext>
            </a:extLst>
          </p:cNvPr>
          <p:cNvSpPr/>
          <p:nvPr/>
        </p:nvSpPr>
        <p:spPr>
          <a:xfrm>
            <a:off x="3900670" y="809320"/>
            <a:ext cx="1994356" cy="508200"/>
          </a:xfrm>
          <a:prstGeom prst="roundRect">
            <a:avLst/>
          </a:prstGeom>
          <a:solidFill>
            <a:srgbClr val="1890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9" name="Скругленный прямоугольник 78">
            <a:extLst>
              <a:ext uri="{FF2B5EF4-FFF2-40B4-BE49-F238E27FC236}">
                <a16:creationId xmlns="" xmlns:a16="http://schemas.microsoft.com/office/drawing/2014/main" id="{410033BD-75B3-11A7-E662-601CFB608AAA}"/>
              </a:ext>
            </a:extLst>
          </p:cNvPr>
          <p:cNvSpPr/>
          <p:nvPr/>
        </p:nvSpPr>
        <p:spPr>
          <a:xfrm>
            <a:off x="6953384" y="815888"/>
            <a:ext cx="2136995" cy="514209"/>
          </a:xfrm>
          <a:prstGeom prst="roundRect">
            <a:avLst/>
          </a:prstGeom>
          <a:solidFill>
            <a:srgbClr val="1890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p:nvSpPr>
        <p:spPr>
          <a:xfrm>
            <a:off x="1572419" y="919760"/>
            <a:ext cx="997161" cy="306467"/>
          </a:xfrm>
          <a:prstGeom prst="roundRect">
            <a:avLst/>
          </a:prstGeom>
          <a:noFill/>
          <a:ln w="28575">
            <a:noFill/>
          </a:ln>
        </p:spPr>
        <p:txBody>
          <a:bodyPr wrap="square">
            <a:spAutoFit/>
          </a:bodyPr>
          <a:lstStyle/>
          <a:p>
            <a:pPr marL="0" marR="0" lvl="0" indent="0" algn="l" defTabSz="349261" rtl="0" eaLnBrk="1" fontAlgn="auto" latinLnBrk="0" hangingPunct="1">
              <a:lnSpc>
                <a:spcPct val="100000"/>
              </a:lnSpc>
              <a:spcBef>
                <a:spcPts val="0"/>
              </a:spcBef>
              <a:spcAft>
                <a:spcPts val="0"/>
              </a:spcAft>
              <a:buClrTx/>
              <a:buSzTx/>
              <a:buFontTx/>
              <a:buNone/>
              <a:tabLst/>
              <a:defRPr/>
            </a:pPr>
            <a:r>
              <a:rPr lang="ru-RU" sz="1200" b="1" dirty="0">
                <a:solidFill>
                  <a:schemeClr val="bg1"/>
                </a:solidFill>
                <a:latin typeface="Arial"/>
                <a:cs typeface="Arial" panose="020B0604020202020204" pitchFamily="34" charset="0"/>
              </a:rPr>
              <a:t>СЕЙЧАС</a:t>
            </a:r>
            <a:endParaRPr kumimoji="0" lang="ru-RU" sz="1200" b="1" i="0" u="none" strike="noStrike" kern="1200" cap="none" spc="0" normalizeH="0" baseline="0" noProof="0" dirty="0">
              <a:ln>
                <a:noFill/>
              </a:ln>
              <a:solidFill>
                <a:schemeClr val="bg1"/>
              </a:solidFill>
              <a:effectLst/>
              <a:uLnTx/>
              <a:uFillTx/>
              <a:latin typeface="Arial"/>
              <a:ea typeface="+mn-ea"/>
              <a:cs typeface="Arial" panose="020B0604020202020204" pitchFamily="34" charset="0"/>
            </a:endParaRPr>
          </a:p>
        </p:txBody>
      </p:sp>
      <p:sp>
        <p:nvSpPr>
          <p:cNvPr id="30" name="Прямоугольник 29"/>
          <p:cNvSpPr/>
          <p:nvPr/>
        </p:nvSpPr>
        <p:spPr>
          <a:xfrm>
            <a:off x="4528028" y="919760"/>
            <a:ext cx="1486798" cy="306467"/>
          </a:xfrm>
          <a:prstGeom prst="roundRect">
            <a:avLst/>
          </a:prstGeom>
          <a:noFill/>
          <a:ln w="28575">
            <a:noFill/>
          </a:ln>
        </p:spPr>
        <p:txBody>
          <a:bodyPr wrap="square">
            <a:spAutoFit/>
          </a:bodyPr>
          <a:lstStyle/>
          <a:p>
            <a:pPr marL="0" marR="0" lvl="0" indent="0" algn="l" defTabSz="349261" rtl="0" eaLnBrk="1" fontAlgn="auto" latinLnBrk="0" hangingPunct="1">
              <a:lnSpc>
                <a:spcPct val="100000"/>
              </a:lnSpc>
              <a:spcBef>
                <a:spcPts val="0"/>
              </a:spcBef>
              <a:spcAft>
                <a:spcPts val="0"/>
              </a:spcAft>
              <a:buClrTx/>
              <a:buSzTx/>
              <a:buFontTx/>
              <a:buNone/>
              <a:tabLst/>
              <a:defRPr/>
            </a:pPr>
            <a:r>
              <a:rPr lang="ru-RU" sz="1200" b="1" dirty="0">
                <a:solidFill>
                  <a:schemeClr val="bg1"/>
                </a:solidFill>
                <a:latin typeface="Arial"/>
                <a:cs typeface="Arial" panose="020B0604020202020204" pitchFamily="34" charset="0"/>
              </a:rPr>
              <a:t>ПЛАНИРУЕТСЯ</a:t>
            </a:r>
            <a:endParaRPr kumimoji="0" lang="ru-RU" sz="1200" b="1" i="0" u="none" strike="noStrike" kern="1200" cap="none" spc="0" normalizeH="0" baseline="0" noProof="0" dirty="0">
              <a:ln>
                <a:noFill/>
              </a:ln>
              <a:solidFill>
                <a:schemeClr val="bg1"/>
              </a:solidFill>
              <a:effectLst/>
              <a:uLnTx/>
              <a:uFillTx/>
              <a:latin typeface="Arial"/>
              <a:ea typeface="+mn-ea"/>
              <a:cs typeface="Arial" panose="020B0604020202020204" pitchFamily="34" charset="0"/>
            </a:endParaRPr>
          </a:p>
        </p:txBody>
      </p:sp>
      <p:sp>
        <p:nvSpPr>
          <p:cNvPr id="59" name="Прямоугольник 29">
            <a:extLst>
              <a:ext uri="{FF2B5EF4-FFF2-40B4-BE49-F238E27FC236}">
                <a16:creationId xmlns="" xmlns:a16="http://schemas.microsoft.com/office/drawing/2014/main" id="{C30E7A41-5720-E9B3-7C76-4BE41AE2B33C}"/>
              </a:ext>
            </a:extLst>
          </p:cNvPr>
          <p:cNvSpPr/>
          <p:nvPr/>
        </p:nvSpPr>
        <p:spPr>
          <a:xfrm>
            <a:off x="7411358" y="840793"/>
            <a:ext cx="1732642" cy="476726"/>
          </a:xfrm>
          <a:prstGeom prst="roundRect">
            <a:avLst/>
          </a:prstGeom>
          <a:noFill/>
          <a:ln w="28575">
            <a:noFill/>
          </a:ln>
        </p:spPr>
        <p:txBody>
          <a:bodyPr wrap="square">
            <a:spAutoFit/>
          </a:bodyPr>
          <a:lstStyle/>
          <a:p>
            <a:pPr marL="0" marR="0" lvl="0" indent="0" algn="l" defTabSz="349261" rtl="0" eaLnBrk="1" fontAlgn="auto" latinLnBrk="0" hangingPunct="1">
              <a:lnSpc>
                <a:spcPct val="100000"/>
              </a:lnSpc>
              <a:spcBef>
                <a:spcPts val="0"/>
              </a:spcBef>
              <a:spcAft>
                <a:spcPts val="0"/>
              </a:spcAft>
              <a:buClrTx/>
              <a:buSzTx/>
              <a:buFontTx/>
              <a:buNone/>
              <a:tabLst/>
              <a:defRPr/>
            </a:pPr>
            <a:r>
              <a:rPr kumimoji="0" lang="ru-RU" sz="1100" b="1" i="0" u="none" strike="noStrike" kern="1200" cap="none" spc="0" normalizeH="0" baseline="0" noProof="0" dirty="0">
                <a:ln>
                  <a:noFill/>
                </a:ln>
                <a:solidFill>
                  <a:schemeClr val="bg1"/>
                </a:solidFill>
                <a:effectLst/>
                <a:uLnTx/>
                <a:uFillTx/>
                <a:latin typeface="Arial"/>
                <a:ea typeface="+mn-ea"/>
                <a:cs typeface="Arial" panose="020B0604020202020204" pitchFamily="34" charset="0"/>
              </a:rPr>
              <a:t>СОЦИАЛЬНО-ЗНАЧИМЫЙ ЭФФЕКТ</a:t>
            </a:r>
          </a:p>
        </p:txBody>
      </p:sp>
      <p:pic>
        <p:nvPicPr>
          <p:cNvPr id="81" name="Graphic 285">
            <a:extLst>
              <a:ext uri="{FF2B5EF4-FFF2-40B4-BE49-F238E27FC236}">
                <a16:creationId xmlns="" xmlns:a16="http://schemas.microsoft.com/office/drawing/2014/main" id="{3C0CAB6F-6988-D781-FA46-2A2DC167416F}"/>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1163106" y="863280"/>
            <a:ext cx="348116" cy="348116"/>
          </a:xfrm>
          <a:prstGeom prst="rect">
            <a:avLst/>
          </a:prstGeom>
          <a:effectLst>
            <a:outerShdw blurRad="50800" dist="38100" dir="2700000" algn="tl" rotWithShape="0">
              <a:prstClr val="black">
                <a:alpha val="7000"/>
              </a:prstClr>
            </a:outerShdw>
          </a:effectLst>
        </p:spPr>
      </p:pic>
      <p:pic>
        <p:nvPicPr>
          <p:cNvPr id="82" name="Graphic 381">
            <a:extLst>
              <a:ext uri="{FF2B5EF4-FFF2-40B4-BE49-F238E27FC236}">
                <a16:creationId xmlns="" xmlns:a16="http://schemas.microsoft.com/office/drawing/2014/main" id="{EC9DFA82-EE2C-4CE7-C47F-25DAB94C36F3}"/>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4146798" y="874691"/>
            <a:ext cx="320022" cy="363414"/>
          </a:xfrm>
          <a:prstGeom prst="rect">
            <a:avLst/>
          </a:prstGeom>
          <a:effectLst>
            <a:outerShdw blurRad="50800" dist="38100" dir="2700000" algn="tl" rotWithShape="0">
              <a:prstClr val="black">
                <a:alpha val="7000"/>
              </a:prstClr>
            </a:outerShdw>
          </a:effectLst>
        </p:spPr>
      </p:pic>
      <p:pic>
        <p:nvPicPr>
          <p:cNvPr id="83" name="Graphic 377">
            <a:extLst>
              <a:ext uri="{FF2B5EF4-FFF2-40B4-BE49-F238E27FC236}">
                <a16:creationId xmlns="" xmlns:a16="http://schemas.microsoft.com/office/drawing/2014/main" id="{C303A3F4-27B0-F8A3-851F-D616AF1224E9}"/>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6995039" y="851523"/>
            <a:ext cx="416319" cy="409750"/>
          </a:xfrm>
          <a:prstGeom prst="rect">
            <a:avLst/>
          </a:prstGeom>
          <a:effectLst>
            <a:outerShdw blurRad="50800" dist="38100" dir="2700000" algn="tl" rotWithShape="0">
              <a:prstClr val="black">
                <a:alpha val="7000"/>
              </a:prstClr>
            </a:outerShdw>
          </a:effectLst>
        </p:spPr>
      </p:pic>
      <p:graphicFrame>
        <p:nvGraphicFramePr>
          <p:cNvPr id="5" name="Таблица 4"/>
          <p:cNvGraphicFramePr>
            <a:graphicFrameLocks noGrp="1"/>
          </p:cNvGraphicFramePr>
          <p:nvPr>
            <p:extLst>
              <p:ext uri="{D42A27DB-BD31-4B8C-83A1-F6EECF244321}">
                <p14:modId xmlns:p14="http://schemas.microsoft.com/office/powerpoint/2010/main" val="381716520"/>
              </p:ext>
            </p:extLst>
          </p:nvPr>
        </p:nvGraphicFramePr>
        <p:xfrm>
          <a:off x="60718" y="1455470"/>
          <a:ext cx="9029661" cy="3360420"/>
        </p:xfrm>
        <a:graphic>
          <a:graphicData uri="http://schemas.openxmlformats.org/drawingml/2006/table">
            <a:tbl>
              <a:tblPr firstRow="1" bandRow="1">
                <a:tableStyleId>{2D5ABB26-0587-4C30-8999-92F81FD0307C}</a:tableStyleId>
              </a:tblPr>
              <a:tblGrid>
                <a:gridCol w="330234">
                  <a:extLst>
                    <a:ext uri="{9D8B030D-6E8A-4147-A177-3AD203B41FA5}">
                      <a16:colId xmlns="" xmlns:a16="http://schemas.microsoft.com/office/drawing/2014/main" val="2994255182"/>
                    </a:ext>
                  </a:extLst>
                </a:gridCol>
                <a:gridCol w="2254736">
                  <a:extLst>
                    <a:ext uri="{9D8B030D-6E8A-4147-A177-3AD203B41FA5}">
                      <a16:colId xmlns="" xmlns:a16="http://schemas.microsoft.com/office/drawing/2014/main" val="620969615"/>
                    </a:ext>
                  </a:extLst>
                </a:gridCol>
                <a:gridCol w="4165132">
                  <a:extLst>
                    <a:ext uri="{9D8B030D-6E8A-4147-A177-3AD203B41FA5}">
                      <a16:colId xmlns="" xmlns:a16="http://schemas.microsoft.com/office/drawing/2014/main" val="1396959813"/>
                    </a:ext>
                  </a:extLst>
                </a:gridCol>
                <a:gridCol w="2279559">
                  <a:extLst>
                    <a:ext uri="{9D8B030D-6E8A-4147-A177-3AD203B41FA5}">
                      <a16:colId xmlns="" xmlns:a16="http://schemas.microsoft.com/office/drawing/2014/main" val="261090574"/>
                    </a:ext>
                  </a:extLst>
                </a:gridCol>
              </a:tblGrid>
              <a:tr h="931522">
                <a:tc>
                  <a:txBody>
                    <a:bodyPr/>
                    <a:lstStyle/>
                    <a:p>
                      <a:pPr algn="ctr">
                        <a:lnSpc>
                          <a:spcPts val="900"/>
                        </a:lnSpc>
                      </a:pPr>
                      <a:r>
                        <a:rPr lang="ru-RU" sz="1000" dirty="0">
                          <a:latin typeface="+mn-lt"/>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685800" rtl="0" eaLnBrk="1" fontAlgn="auto" latinLnBrk="0" hangingPunct="1">
                        <a:lnSpc>
                          <a:spcPts val="900"/>
                        </a:lnSpc>
                        <a:spcBef>
                          <a:spcPts val="0"/>
                        </a:spcBef>
                        <a:spcAft>
                          <a:spcPts val="0"/>
                        </a:spcAft>
                        <a:buClrTx/>
                        <a:buSzTx/>
                        <a:buFontTx/>
                        <a:buNone/>
                        <a:tabLst/>
                        <a:defRPr/>
                      </a:pPr>
                      <a:r>
                        <a:rPr lang="ru-RU" sz="1000" kern="1200" dirty="0">
                          <a:solidFill>
                            <a:schemeClr val="tx1"/>
                          </a:solidFill>
                          <a:latin typeface="+mn-lt"/>
                          <a:ea typeface="+mn-ea"/>
                          <a:cs typeface="Times New Roman" panose="02020603050405020304" pitchFamily="18" charset="0"/>
                        </a:rPr>
                        <a:t>- Застройщики не представляют документы для регистрации права собственности участника долевого строительства.</a:t>
                      </a:r>
                    </a:p>
                    <a:p>
                      <a:pPr marL="0" marR="0" lvl="0" indent="0" algn="ctr" defTabSz="685800" rtl="0" eaLnBrk="1" fontAlgn="auto" latinLnBrk="0" hangingPunct="1">
                        <a:lnSpc>
                          <a:spcPts val="900"/>
                        </a:lnSpc>
                        <a:spcBef>
                          <a:spcPts val="0"/>
                        </a:spcBef>
                        <a:spcAft>
                          <a:spcPts val="0"/>
                        </a:spcAft>
                        <a:buClrTx/>
                        <a:buSzTx/>
                        <a:buFontTx/>
                        <a:buNone/>
                        <a:tabLst/>
                        <a:defRPr/>
                      </a:pPr>
                      <a:r>
                        <a:rPr lang="ru-RU" sz="1000" kern="1200" dirty="0">
                          <a:solidFill>
                            <a:schemeClr val="tx1"/>
                          </a:solidFill>
                          <a:latin typeface="+mn-lt"/>
                          <a:ea typeface="+mn-ea"/>
                          <a:cs typeface="Times New Roman" panose="02020603050405020304" pitchFamily="18" charset="0"/>
                        </a:rPr>
                        <a:t>- Юридические лица направляют документы</a:t>
                      </a:r>
                      <a:r>
                        <a:rPr lang="ru-RU" sz="1000" kern="1200" baseline="0" dirty="0">
                          <a:solidFill>
                            <a:schemeClr val="tx1"/>
                          </a:solidFill>
                          <a:latin typeface="+mn-lt"/>
                          <a:ea typeface="+mn-ea"/>
                          <a:cs typeface="Times New Roman" panose="02020603050405020304" pitchFamily="18" charset="0"/>
                        </a:rPr>
                        <a:t> в бумажном и электронном виде.</a:t>
                      </a:r>
                      <a:endParaRPr lang="ru-RU" sz="1000" kern="1200" dirty="0">
                        <a:solidFill>
                          <a:schemeClr val="tx1"/>
                        </a:solidFill>
                        <a:latin typeface="+mn-lt"/>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685800" rtl="0" eaLnBrk="1" fontAlgn="auto" latinLnBrk="0" hangingPunct="1">
                        <a:lnSpc>
                          <a:spcPts val="900"/>
                        </a:lnSpc>
                        <a:spcBef>
                          <a:spcPts val="0"/>
                        </a:spcBef>
                        <a:spcAft>
                          <a:spcPts val="0"/>
                        </a:spcAft>
                        <a:buClrTx/>
                        <a:buSzTx/>
                        <a:buFontTx/>
                        <a:buNone/>
                        <a:tabLst/>
                        <a:defRPr/>
                      </a:pPr>
                      <a:r>
                        <a:rPr lang="ru-RU" sz="1000" kern="1200" dirty="0">
                          <a:solidFill>
                            <a:schemeClr val="tx1"/>
                          </a:solidFill>
                          <a:latin typeface="+mn-lt"/>
                          <a:ea typeface="+mn-ea"/>
                          <a:cs typeface="Times New Roman" panose="02020603050405020304" pitchFamily="18" charset="0"/>
                        </a:rPr>
                        <a:t>- Обязанность</a:t>
                      </a:r>
                      <a:r>
                        <a:rPr lang="ru-RU" sz="1000" kern="1200" baseline="0" dirty="0">
                          <a:solidFill>
                            <a:schemeClr val="tx1"/>
                          </a:solidFill>
                          <a:latin typeface="+mn-lt"/>
                          <a:ea typeface="+mn-ea"/>
                          <a:cs typeface="Times New Roman" panose="02020603050405020304" pitchFamily="18" charset="0"/>
                        </a:rPr>
                        <a:t> застройщиков</a:t>
                      </a:r>
                      <a:r>
                        <a:rPr lang="ru-RU" sz="1000" kern="1200" dirty="0">
                          <a:solidFill>
                            <a:schemeClr val="tx1"/>
                          </a:solidFill>
                          <a:latin typeface="+mn-lt"/>
                          <a:ea typeface="+mn-ea"/>
                          <a:cs typeface="Times New Roman" panose="02020603050405020304" pitchFamily="18" charset="0"/>
                        </a:rPr>
                        <a:t> представлять документы для регистрации права собственности участника долевого строительства, а также своего права на реализованные объекты.</a:t>
                      </a:r>
                    </a:p>
                    <a:p>
                      <a:pPr marL="0" marR="0" lvl="0" indent="0" algn="ctr" defTabSz="685800" rtl="0" eaLnBrk="1" fontAlgn="auto" latinLnBrk="0" hangingPunct="1">
                        <a:lnSpc>
                          <a:spcPts val="900"/>
                        </a:lnSpc>
                        <a:spcBef>
                          <a:spcPts val="0"/>
                        </a:spcBef>
                        <a:spcAft>
                          <a:spcPts val="0"/>
                        </a:spcAft>
                        <a:buClrTx/>
                        <a:buSzTx/>
                        <a:buFontTx/>
                        <a:buNone/>
                        <a:tabLst/>
                        <a:defRPr/>
                      </a:pPr>
                      <a:r>
                        <a:rPr lang="ru-RU" sz="1000" kern="1200" dirty="0">
                          <a:solidFill>
                            <a:schemeClr val="tx1"/>
                          </a:solidFill>
                          <a:latin typeface="+mn-lt"/>
                          <a:ea typeface="+mn-ea"/>
                          <a:cs typeface="Times New Roman" panose="02020603050405020304" pitchFamily="18" charset="0"/>
                        </a:rPr>
                        <a:t>-</a:t>
                      </a:r>
                      <a:r>
                        <a:rPr lang="ru-RU" sz="1000" kern="1200" baseline="0" dirty="0">
                          <a:solidFill>
                            <a:schemeClr val="tx1"/>
                          </a:solidFill>
                          <a:latin typeface="+mn-lt"/>
                          <a:ea typeface="+mn-ea"/>
                          <a:cs typeface="Times New Roman" panose="02020603050405020304" pitchFamily="18" charset="0"/>
                        </a:rPr>
                        <a:t> Обязанность ю</a:t>
                      </a:r>
                      <a:r>
                        <a:rPr lang="ru-RU" sz="1000" kern="1200" dirty="0">
                          <a:solidFill>
                            <a:schemeClr val="tx1"/>
                          </a:solidFill>
                          <a:latin typeface="+mn-lt"/>
                          <a:ea typeface="+mn-ea"/>
                          <a:cs typeface="Times New Roman" panose="02020603050405020304" pitchFamily="18" charset="0"/>
                        </a:rPr>
                        <a:t>ридических лиц с 1 января 2024 г. представлять заявления и документы для учетно-регистрационных</a:t>
                      </a:r>
                      <a:r>
                        <a:rPr lang="ru-RU" sz="1000" kern="1200" baseline="0" dirty="0">
                          <a:solidFill>
                            <a:schemeClr val="tx1"/>
                          </a:solidFill>
                          <a:latin typeface="+mn-lt"/>
                          <a:ea typeface="+mn-ea"/>
                          <a:cs typeface="Times New Roman" panose="02020603050405020304" pitchFamily="18" charset="0"/>
                        </a:rPr>
                        <a:t> действий</a:t>
                      </a:r>
                      <a:r>
                        <a:rPr lang="ru-RU" sz="1000" kern="1200" dirty="0">
                          <a:solidFill>
                            <a:schemeClr val="tx1"/>
                          </a:solidFill>
                          <a:latin typeface="+mn-lt"/>
                          <a:ea typeface="+mn-ea"/>
                          <a:cs typeface="Times New Roman" panose="02020603050405020304" pitchFamily="18" charset="0"/>
                        </a:rPr>
                        <a:t>, а также запросы о предоставлении сведений из ЕГРН исключительно в электронном виде.</a:t>
                      </a:r>
                    </a:p>
                    <a:p>
                      <a:pPr marL="0" marR="0" lvl="0" indent="0" algn="ctr" defTabSz="685800" rtl="0" eaLnBrk="1" fontAlgn="auto" latinLnBrk="0" hangingPunct="1">
                        <a:lnSpc>
                          <a:spcPts val="900"/>
                        </a:lnSpc>
                        <a:spcBef>
                          <a:spcPts val="0"/>
                        </a:spcBef>
                        <a:spcAft>
                          <a:spcPts val="0"/>
                        </a:spcAft>
                        <a:buClrTx/>
                        <a:buSzTx/>
                        <a:buFontTx/>
                        <a:buNone/>
                        <a:tabLst/>
                        <a:defRPr/>
                      </a:pPr>
                      <a:r>
                        <a:rPr lang="ru-RU" sz="1000" kern="1200" dirty="0">
                          <a:solidFill>
                            <a:schemeClr val="tx1"/>
                          </a:solidFill>
                          <a:latin typeface="+mn-lt"/>
                          <a:ea typeface="+mn-ea"/>
                          <a:cs typeface="Times New Roman" panose="02020603050405020304" pitchFamily="18" charset="0"/>
                        </a:rPr>
                        <a:t>(проект федерального закона «О внесении изменений в отдельные законодательные акты Российской Федерации»).</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685800" rtl="0" eaLnBrk="1" fontAlgn="auto" latinLnBrk="0" hangingPunct="1">
                        <a:lnSpc>
                          <a:spcPts val="900"/>
                        </a:lnSpc>
                        <a:spcBef>
                          <a:spcPts val="0"/>
                        </a:spcBef>
                        <a:spcAft>
                          <a:spcPts val="0"/>
                        </a:spcAft>
                        <a:buClrTx/>
                        <a:buSzTx/>
                        <a:buFontTx/>
                        <a:buNone/>
                        <a:tabLst/>
                        <a:defRPr/>
                      </a:pPr>
                      <a:r>
                        <a:rPr lang="ru-RU" sz="1000" kern="1200" dirty="0">
                          <a:solidFill>
                            <a:schemeClr val="tx1"/>
                          </a:solidFill>
                          <a:latin typeface="+mn-lt"/>
                          <a:ea typeface="+mn-ea"/>
                          <a:cs typeface="Times New Roman" panose="02020603050405020304" pitchFamily="18" charset="0"/>
                        </a:rPr>
                        <a:t>- Наполнение</a:t>
                      </a:r>
                      <a:r>
                        <a:rPr lang="ru-RU" sz="1000" kern="1200" baseline="0" dirty="0">
                          <a:solidFill>
                            <a:schemeClr val="tx1"/>
                          </a:solidFill>
                          <a:latin typeface="+mn-lt"/>
                          <a:ea typeface="+mn-ea"/>
                          <a:cs typeface="Times New Roman" panose="02020603050405020304" pitchFamily="18" charset="0"/>
                        </a:rPr>
                        <a:t> ЕГРН</a:t>
                      </a:r>
                      <a:r>
                        <a:rPr lang="ru-RU" sz="1000" kern="1200" dirty="0">
                          <a:solidFill>
                            <a:schemeClr val="tx1"/>
                          </a:solidFill>
                          <a:latin typeface="+mn-lt"/>
                          <a:ea typeface="+mn-ea"/>
                          <a:cs typeface="Times New Roman" panose="02020603050405020304" pitchFamily="18" charset="0"/>
                        </a:rPr>
                        <a:t> сведениями о зарегистрированных правах на объекты созданные</a:t>
                      </a:r>
                      <a:r>
                        <a:rPr lang="ru-RU" sz="1000" kern="1200" baseline="0" dirty="0">
                          <a:solidFill>
                            <a:schemeClr val="tx1"/>
                          </a:solidFill>
                          <a:latin typeface="+mn-lt"/>
                          <a:ea typeface="+mn-ea"/>
                          <a:cs typeface="Times New Roman" panose="02020603050405020304" pitchFamily="18" charset="0"/>
                        </a:rPr>
                        <a:t> по ДДУ.</a:t>
                      </a:r>
                      <a:endParaRPr lang="ru-RU" sz="1000" kern="1200" dirty="0">
                        <a:solidFill>
                          <a:schemeClr val="tx1"/>
                        </a:solidFill>
                        <a:latin typeface="+mn-lt"/>
                        <a:ea typeface="+mn-ea"/>
                        <a:cs typeface="Times New Roman" panose="02020603050405020304" pitchFamily="18" charset="0"/>
                      </a:endParaRPr>
                    </a:p>
                    <a:p>
                      <a:pPr marL="0" marR="0" lvl="0" indent="0" algn="ctr" defTabSz="685800" rtl="0" eaLnBrk="1" fontAlgn="auto" latinLnBrk="0" hangingPunct="1">
                        <a:lnSpc>
                          <a:spcPts val="900"/>
                        </a:lnSpc>
                        <a:spcBef>
                          <a:spcPts val="0"/>
                        </a:spcBef>
                        <a:spcAft>
                          <a:spcPts val="0"/>
                        </a:spcAft>
                        <a:buClrTx/>
                        <a:buSzTx/>
                        <a:buFontTx/>
                        <a:buNone/>
                        <a:tabLst/>
                        <a:defRPr/>
                      </a:pPr>
                      <a:r>
                        <a:rPr lang="ru-RU" sz="1000" kern="1200" dirty="0">
                          <a:solidFill>
                            <a:schemeClr val="tx1"/>
                          </a:solidFill>
                          <a:latin typeface="+mn-lt"/>
                          <a:ea typeface="+mn-ea"/>
                          <a:cs typeface="Times New Roman" panose="02020603050405020304" pitchFamily="18" charset="0"/>
                        </a:rPr>
                        <a:t>- Увеличение налогооблагаемой базы.</a:t>
                      </a:r>
                    </a:p>
                    <a:p>
                      <a:pPr marL="0" marR="0" lvl="0" indent="0" algn="ctr" defTabSz="685800" rtl="0" eaLnBrk="1" fontAlgn="auto" latinLnBrk="0" hangingPunct="1">
                        <a:lnSpc>
                          <a:spcPts val="900"/>
                        </a:lnSpc>
                        <a:spcBef>
                          <a:spcPts val="0"/>
                        </a:spcBef>
                        <a:spcAft>
                          <a:spcPts val="0"/>
                        </a:spcAft>
                        <a:buClrTx/>
                        <a:buSzTx/>
                        <a:buFontTx/>
                        <a:buNone/>
                        <a:tabLst/>
                        <a:defRPr/>
                      </a:pPr>
                      <a:r>
                        <a:rPr lang="ru-RU" sz="1000" kern="1200" dirty="0">
                          <a:solidFill>
                            <a:schemeClr val="tx1"/>
                          </a:solidFill>
                          <a:latin typeface="+mn-lt"/>
                          <a:ea typeface="+mn-ea"/>
                          <a:cs typeface="Times New Roman" panose="02020603050405020304" pitchFamily="18" charset="0"/>
                        </a:rPr>
                        <a:t>- Сокращение сроков оказания услуг.</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904064234"/>
                  </a:ext>
                </a:extLst>
              </a:tr>
              <a:tr h="727201">
                <a:tc>
                  <a:txBody>
                    <a:bodyPr/>
                    <a:lstStyle/>
                    <a:p>
                      <a:pPr algn="ctr">
                        <a:lnSpc>
                          <a:spcPts val="900"/>
                        </a:lnSpc>
                      </a:pPr>
                      <a:r>
                        <a:rPr lang="ru-RU" sz="1000" dirty="0">
                          <a:latin typeface="+mn-lt"/>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685800" rtl="0" eaLnBrk="1" fontAlgn="auto" latinLnBrk="0" hangingPunct="1">
                        <a:lnSpc>
                          <a:spcPts val="900"/>
                        </a:lnSpc>
                        <a:spcBef>
                          <a:spcPts val="0"/>
                        </a:spcBef>
                        <a:spcAft>
                          <a:spcPts val="0"/>
                        </a:spcAft>
                        <a:buClrTx/>
                        <a:buSzTx/>
                        <a:buFontTx/>
                        <a:buNone/>
                        <a:tabLst/>
                        <a:defRPr/>
                      </a:pPr>
                      <a:r>
                        <a:rPr lang="ru-RU" sz="1000" kern="1200" dirty="0">
                          <a:solidFill>
                            <a:schemeClr val="tx1"/>
                          </a:solidFill>
                          <a:latin typeface="+mn-lt"/>
                          <a:ea typeface="+mn-ea"/>
                          <a:cs typeface="Times New Roman" panose="02020603050405020304" pitchFamily="18" charset="0"/>
                        </a:rPr>
                        <a:t>Досудебное обжалование решений о приостановлении регистрации прав не предусмотрено.</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685800" rtl="0" eaLnBrk="1" fontAlgn="auto" latinLnBrk="0" hangingPunct="1">
                        <a:lnSpc>
                          <a:spcPts val="900"/>
                        </a:lnSpc>
                        <a:spcBef>
                          <a:spcPts val="0"/>
                        </a:spcBef>
                        <a:spcAft>
                          <a:spcPts val="0"/>
                        </a:spcAft>
                        <a:buClrTx/>
                        <a:buSzTx/>
                        <a:buFontTx/>
                        <a:buNone/>
                        <a:tabLst/>
                        <a:defRPr/>
                      </a:pPr>
                      <a:r>
                        <a:rPr lang="ru-RU" sz="1000" kern="1200" dirty="0">
                          <a:solidFill>
                            <a:schemeClr val="tx1"/>
                          </a:solidFill>
                          <a:latin typeface="+mn-lt"/>
                          <a:ea typeface="+mn-ea"/>
                          <a:cs typeface="Times New Roman" panose="02020603050405020304" pitchFamily="18" charset="0"/>
                        </a:rPr>
                        <a:t>Решение о приостановлении государственной регистрации прав на недвижимое имущество и с ним может быть обжаловано в апелляционной комиссии во внесудебном порядке</a:t>
                      </a:r>
                    </a:p>
                    <a:p>
                      <a:pPr marL="0" marR="0" lvl="0" indent="0" algn="ctr" defTabSz="685800" rtl="0" eaLnBrk="1" fontAlgn="auto" latinLnBrk="0" hangingPunct="1">
                        <a:lnSpc>
                          <a:spcPts val="900"/>
                        </a:lnSpc>
                        <a:spcBef>
                          <a:spcPts val="0"/>
                        </a:spcBef>
                        <a:spcAft>
                          <a:spcPts val="0"/>
                        </a:spcAft>
                        <a:buClrTx/>
                        <a:buSzTx/>
                        <a:buFontTx/>
                        <a:buNone/>
                        <a:tabLst/>
                        <a:defRPr/>
                      </a:pPr>
                      <a:r>
                        <a:rPr lang="ru-RU" sz="1000" kern="1200" dirty="0">
                          <a:solidFill>
                            <a:schemeClr val="tx1"/>
                          </a:solidFill>
                          <a:latin typeface="+mn-lt"/>
                          <a:ea typeface="+mn-ea"/>
                          <a:cs typeface="Times New Roman" panose="02020603050405020304" pitchFamily="18" charset="0"/>
                        </a:rPr>
                        <a:t>(проект федерального закона «О внесении изменений в Федеральный закон «О государственной регистрации недвижимости» и Федеральный закон  «О кадастровой деятельности»).</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685800" rtl="0" eaLnBrk="1" fontAlgn="auto" latinLnBrk="0" hangingPunct="1">
                        <a:lnSpc>
                          <a:spcPts val="900"/>
                        </a:lnSpc>
                        <a:spcBef>
                          <a:spcPts val="0"/>
                        </a:spcBef>
                        <a:spcAft>
                          <a:spcPts val="0"/>
                        </a:spcAft>
                        <a:buClrTx/>
                        <a:buSzTx/>
                        <a:buFontTx/>
                        <a:buNone/>
                        <a:tabLst/>
                        <a:defRPr/>
                      </a:pPr>
                      <a:r>
                        <a:rPr lang="ru-RU" sz="1000" kern="1200" dirty="0">
                          <a:solidFill>
                            <a:schemeClr val="tx1"/>
                          </a:solidFill>
                          <a:latin typeface="+mn-lt"/>
                          <a:ea typeface="+mn-ea"/>
                          <a:cs typeface="Times New Roman" panose="02020603050405020304" pitchFamily="18" charset="0"/>
                        </a:rPr>
                        <a:t>Создание удобного для заявителей механизма обжалования решения государственных регистраторов.</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235657079"/>
                  </a:ext>
                </a:extLst>
              </a:tr>
              <a:tr h="727201">
                <a:tc>
                  <a:txBody>
                    <a:bodyPr/>
                    <a:lstStyle/>
                    <a:p>
                      <a:pPr algn="ctr">
                        <a:lnSpc>
                          <a:spcPts val="900"/>
                        </a:lnSpc>
                      </a:pPr>
                      <a:r>
                        <a:rPr lang="ru-RU" sz="1000" dirty="0">
                          <a:latin typeface="+mn-lt"/>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685800" rtl="0" eaLnBrk="1" fontAlgn="auto" latinLnBrk="0" hangingPunct="1">
                        <a:lnSpc>
                          <a:spcPts val="900"/>
                        </a:lnSpc>
                        <a:spcBef>
                          <a:spcPts val="0"/>
                        </a:spcBef>
                        <a:spcAft>
                          <a:spcPts val="0"/>
                        </a:spcAft>
                        <a:buClrTx/>
                        <a:buSzTx/>
                        <a:buFontTx/>
                        <a:buNone/>
                        <a:tabLst/>
                        <a:defRPr/>
                      </a:pPr>
                      <a:r>
                        <a:rPr lang="ru-RU" sz="1000" kern="1200" dirty="0">
                          <a:solidFill>
                            <a:schemeClr val="tx1"/>
                          </a:solidFill>
                          <a:latin typeface="+mn-lt"/>
                          <a:ea typeface="+mn-ea"/>
                          <a:cs typeface="Times New Roman" panose="02020603050405020304" pitchFamily="18" charset="0"/>
                        </a:rPr>
                        <a:t>В регионах используется различное программное обеспечение для проведения государственной кадастровой оценки.</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685800" rtl="0" eaLnBrk="1" fontAlgn="auto" latinLnBrk="0" hangingPunct="1">
                        <a:lnSpc>
                          <a:spcPts val="900"/>
                        </a:lnSpc>
                        <a:spcBef>
                          <a:spcPts val="0"/>
                        </a:spcBef>
                        <a:spcAft>
                          <a:spcPts val="0"/>
                        </a:spcAft>
                        <a:buClrTx/>
                        <a:buSzTx/>
                        <a:buFontTx/>
                        <a:buNone/>
                        <a:tabLst/>
                        <a:defRPr/>
                      </a:pPr>
                      <a:r>
                        <a:rPr lang="ru-RU" sz="1000" kern="1200" dirty="0">
                          <a:solidFill>
                            <a:schemeClr val="tx1"/>
                          </a:solidFill>
                          <a:latin typeface="+mn-lt"/>
                          <a:ea typeface="+mn-ea"/>
                          <a:cs typeface="Times New Roman" panose="02020603050405020304" pitchFamily="18" charset="0"/>
                        </a:rPr>
                        <a:t>-</a:t>
                      </a:r>
                      <a:r>
                        <a:rPr lang="ru-RU" sz="1000" kern="1200" baseline="0" dirty="0">
                          <a:solidFill>
                            <a:schemeClr val="tx1"/>
                          </a:solidFill>
                          <a:latin typeface="+mn-lt"/>
                          <a:ea typeface="+mn-ea"/>
                          <a:cs typeface="Times New Roman" panose="02020603050405020304" pitchFamily="18" charset="0"/>
                        </a:rPr>
                        <a:t> И</a:t>
                      </a:r>
                      <a:r>
                        <a:rPr lang="ru-RU" sz="1000" kern="1200" dirty="0">
                          <a:solidFill>
                            <a:schemeClr val="tx1"/>
                          </a:solidFill>
                          <a:latin typeface="+mn-lt"/>
                          <a:ea typeface="+mn-ea"/>
                          <a:cs typeface="Times New Roman" panose="02020603050405020304" pitchFamily="18" charset="0"/>
                        </a:rPr>
                        <a:t>спользование единого программного обеспечения во всех субъектах РФ.</a:t>
                      </a:r>
                    </a:p>
                    <a:p>
                      <a:pPr marL="0" marR="0" lvl="0" indent="0" algn="ctr" defTabSz="685800" rtl="0" eaLnBrk="1" fontAlgn="auto" latinLnBrk="0" hangingPunct="1">
                        <a:lnSpc>
                          <a:spcPts val="900"/>
                        </a:lnSpc>
                        <a:spcBef>
                          <a:spcPts val="0"/>
                        </a:spcBef>
                        <a:spcAft>
                          <a:spcPts val="0"/>
                        </a:spcAft>
                        <a:buClrTx/>
                        <a:buSzTx/>
                        <a:buFontTx/>
                        <a:buNone/>
                        <a:tabLst/>
                        <a:defRPr/>
                      </a:pPr>
                      <a:r>
                        <a:rPr lang="ru-RU" sz="1000" kern="1200" dirty="0">
                          <a:solidFill>
                            <a:schemeClr val="tx1"/>
                          </a:solidFill>
                          <a:latin typeface="+mn-lt"/>
                          <a:ea typeface="+mn-ea"/>
                          <a:cs typeface="Times New Roman" panose="02020603050405020304" pitchFamily="18" charset="0"/>
                        </a:rPr>
                        <a:t>- Установление требований к специальному программному обеспечению Правительством Российской Федерации.</a:t>
                      </a:r>
                    </a:p>
                    <a:p>
                      <a:pPr marL="0" marR="0" lvl="0" indent="0" algn="ctr" defTabSz="685800" rtl="0" eaLnBrk="1" fontAlgn="auto" latinLnBrk="0" hangingPunct="1">
                        <a:lnSpc>
                          <a:spcPts val="900"/>
                        </a:lnSpc>
                        <a:spcBef>
                          <a:spcPts val="0"/>
                        </a:spcBef>
                        <a:spcAft>
                          <a:spcPts val="0"/>
                        </a:spcAft>
                        <a:buClrTx/>
                        <a:buSzTx/>
                        <a:buFontTx/>
                        <a:buNone/>
                        <a:tabLst/>
                        <a:defRPr/>
                      </a:pPr>
                      <a:r>
                        <a:rPr lang="ru-RU" sz="1000" kern="1200" dirty="0">
                          <a:solidFill>
                            <a:schemeClr val="tx1"/>
                          </a:solidFill>
                          <a:latin typeface="+mn-lt"/>
                          <a:ea typeface="+mn-ea"/>
                          <a:cs typeface="Times New Roman" panose="02020603050405020304" pitchFamily="18" charset="0"/>
                        </a:rPr>
                        <a:t>(проект федерального закона «О внесении изменений в отдельные законодательные акты Российской Федерации»).</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685800" rtl="0" eaLnBrk="1" fontAlgn="auto" latinLnBrk="0" hangingPunct="1">
                        <a:lnSpc>
                          <a:spcPts val="900"/>
                        </a:lnSpc>
                        <a:spcBef>
                          <a:spcPts val="0"/>
                        </a:spcBef>
                        <a:spcAft>
                          <a:spcPts val="0"/>
                        </a:spcAft>
                        <a:buClrTx/>
                        <a:buSzTx/>
                        <a:buFontTx/>
                        <a:buNone/>
                        <a:tabLst/>
                        <a:defRPr/>
                      </a:pPr>
                      <a:r>
                        <a:rPr lang="ru-RU" sz="1000" kern="1200" dirty="0">
                          <a:solidFill>
                            <a:schemeClr val="tx1"/>
                          </a:solidFill>
                          <a:latin typeface="+mn-lt"/>
                          <a:ea typeface="+mn-ea"/>
                          <a:cs typeface="Times New Roman" panose="02020603050405020304" pitchFamily="18" charset="0"/>
                        </a:rPr>
                        <a:t>- Установление единого подхода и оптимизация процесса определения кадастровой стоимости.</a:t>
                      </a:r>
                    </a:p>
                    <a:p>
                      <a:pPr marL="0" marR="0" lvl="0" indent="0" algn="ctr" defTabSz="685800" rtl="0" eaLnBrk="1" fontAlgn="auto" latinLnBrk="0" hangingPunct="1">
                        <a:lnSpc>
                          <a:spcPts val="900"/>
                        </a:lnSpc>
                        <a:spcBef>
                          <a:spcPts val="0"/>
                        </a:spcBef>
                        <a:spcAft>
                          <a:spcPts val="0"/>
                        </a:spcAft>
                        <a:buClrTx/>
                        <a:buSzTx/>
                        <a:buFontTx/>
                        <a:buNone/>
                        <a:tabLst/>
                        <a:defRPr/>
                      </a:pPr>
                      <a:r>
                        <a:rPr lang="ru-RU" sz="1000" kern="1200" dirty="0">
                          <a:solidFill>
                            <a:schemeClr val="tx1"/>
                          </a:solidFill>
                          <a:latin typeface="+mn-lt"/>
                          <a:ea typeface="+mn-ea"/>
                          <a:cs typeface="Times New Roman" panose="02020603050405020304" pitchFamily="18" charset="0"/>
                        </a:rPr>
                        <a:t>- Сокращение расходов, связанных с закупкой и обслуживанием программного обеспечения, а также повышение эффективность межведомственного взаимодействия.</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590111621"/>
                  </a:ext>
                </a:extLst>
              </a:tr>
            </a:tbl>
          </a:graphicData>
        </a:graphic>
      </p:graphicFrame>
    </p:spTree>
    <p:extLst>
      <p:ext uri="{BB962C8B-B14F-4D97-AF65-F5344CB8AC3E}">
        <p14:creationId xmlns:p14="http://schemas.microsoft.com/office/powerpoint/2010/main" val="127478943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Рисунок 11">
            <a:extLst>
              <a:ext uri="{FF2B5EF4-FFF2-40B4-BE49-F238E27FC236}">
                <a16:creationId xmlns="" xmlns:a16="http://schemas.microsoft.com/office/drawing/2014/main" id="{55A1516F-FE64-B54E-83E2-9C7B3024FEDB}"/>
              </a:ext>
            </a:extLst>
          </p:cNvPr>
          <p:cNvPicPr>
            <a:picLocks noChangeAspect="1"/>
          </p:cNvPicPr>
          <p:nvPr/>
        </p:nvPicPr>
        <p:blipFill>
          <a:blip r:embed="rId2"/>
          <a:stretch>
            <a:fillRect/>
          </a:stretch>
        </p:blipFill>
        <p:spPr>
          <a:xfrm rot="10800000">
            <a:off x="-5738300" y="-433329"/>
            <a:ext cx="15467152" cy="6010158"/>
          </a:xfrm>
          <a:prstGeom prst="rect">
            <a:avLst/>
          </a:prstGeom>
        </p:spPr>
      </p:pic>
      <p:pic>
        <p:nvPicPr>
          <p:cNvPr id="4" name="Рисунок 3">
            <a:extLst>
              <a:ext uri="{FF2B5EF4-FFF2-40B4-BE49-F238E27FC236}">
                <a16:creationId xmlns="" xmlns:a16="http://schemas.microsoft.com/office/drawing/2014/main" id="{31606870-0E3C-7846-A1B2-2306E5A8BE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69222" y="-1480558"/>
            <a:ext cx="15792802" cy="8953500"/>
          </a:xfrm>
          <a:prstGeom prst="rect">
            <a:avLst/>
          </a:prstGeom>
        </p:spPr>
      </p:pic>
      <p:sp>
        <p:nvSpPr>
          <p:cNvPr id="16" name="TextBox 15">
            <a:extLst>
              <a:ext uri="{FF2B5EF4-FFF2-40B4-BE49-F238E27FC236}">
                <a16:creationId xmlns="" xmlns:a16="http://schemas.microsoft.com/office/drawing/2014/main" id="{A342C85C-3293-9449-9B43-7FF5A2F6B723}"/>
              </a:ext>
            </a:extLst>
          </p:cNvPr>
          <p:cNvSpPr txBox="1"/>
          <p:nvPr/>
        </p:nvSpPr>
        <p:spPr>
          <a:xfrm>
            <a:off x="6152726" y="2059264"/>
            <a:ext cx="3037522" cy="817896"/>
          </a:xfrm>
          <a:prstGeom prst="rect">
            <a:avLst/>
          </a:prstGeom>
        </p:spPr>
        <p:txBody>
          <a:bodyPr lIns="48981" tIns="24491" rIns="48981" bIns="24491">
            <a:noAutofit/>
          </a:bodyPr>
          <a:lstStyle>
            <a:defPPr>
              <a:defRPr lang="ru-RU"/>
            </a:defPPr>
            <a:lvl1pPr defTabSz="914400">
              <a:defRPr sz="1800" b="1">
                <a:solidFill>
                  <a:srgbClr val="1890FB"/>
                </a:solidFill>
                <a:latin typeface="Arial" panose="020B0604020202020204" pitchFamily="34" charset="0"/>
                <a:cs typeface="Arial" panose="020B0604020202020204" pitchFamily="34" charset="0"/>
              </a:defRPr>
            </a:lvl1pPr>
          </a:lstStyle>
          <a:p>
            <a:pPr algn="ctr"/>
            <a:r>
              <a:rPr lang="ru-RU" sz="3200" dirty="0">
                <a:ln w="6600">
                  <a:solidFill>
                    <a:schemeClr val="accent2"/>
                  </a:solidFill>
                  <a:prstDash val="solid"/>
                </a:ln>
                <a:solidFill>
                  <a:srgbClr val="FFFFFF"/>
                </a:solidFill>
                <a:effectLst>
                  <a:outerShdw dist="38100" dir="2700000" algn="tl" rotWithShape="0">
                    <a:schemeClr val="accent2"/>
                  </a:outerShdw>
                </a:effectLst>
              </a:rPr>
              <a:t>Спасибо </a:t>
            </a:r>
          </a:p>
          <a:p>
            <a:pPr algn="ctr"/>
            <a:r>
              <a:rPr lang="ru-RU" sz="3200" dirty="0">
                <a:ln w="6600">
                  <a:solidFill>
                    <a:schemeClr val="accent2"/>
                  </a:solidFill>
                  <a:prstDash val="solid"/>
                </a:ln>
                <a:solidFill>
                  <a:srgbClr val="FFFFFF"/>
                </a:solidFill>
                <a:effectLst>
                  <a:outerShdw dist="38100" dir="2700000" algn="tl" rotWithShape="0">
                    <a:schemeClr val="accent2"/>
                  </a:outerShdw>
                </a:effectLst>
              </a:rPr>
              <a:t>за внимание!</a:t>
            </a:r>
          </a:p>
        </p:txBody>
      </p:sp>
      <p:pic>
        <p:nvPicPr>
          <p:cNvPr id="8" name="Рисунок 1">
            <a:extLst>
              <a:ext uri="{FF2B5EF4-FFF2-40B4-BE49-F238E27FC236}">
                <a16:creationId xmlns="" xmlns:a16="http://schemas.microsoft.com/office/drawing/2014/main" id="{D170A819-9696-433D-ABEF-84B9B00AC951}"/>
              </a:ext>
            </a:extLst>
          </p:cNvPr>
          <p:cNvPicPr>
            <a:picLocks noChangeAspect="1"/>
          </p:cNvPicPr>
          <p:nvPr/>
        </p:nvPicPr>
        <p:blipFill>
          <a:blip r:embed="rId4"/>
          <a:stretch>
            <a:fillRect/>
          </a:stretch>
        </p:blipFill>
        <p:spPr>
          <a:xfrm>
            <a:off x="609600" y="285750"/>
            <a:ext cx="4353846" cy="4364924"/>
          </a:xfrm>
          <a:prstGeom prst="rect">
            <a:avLst/>
          </a:prstGeom>
        </p:spPr>
      </p:pic>
      <p:sp>
        <p:nvSpPr>
          <p:cNvPr id="10" name="Slide Number Placeholder 9">
            <a:extLst>
              <a:ext uri="{FF2B5EF4-FFF2-40B4-BE49-F238E27FC236}">
                <a16:creationId xmlns="" xmlns:a16="http://schemas.microsoft.com/office/drawing/2014/main" id="{9AFC72D7-AF9F-47BE-AE94-912CC4333C25}"/>
              </a:ext>
            </a:extLst>
          </p:cNvPr>
          <p:cNvSpPr>
            <a:spLocks noGrp="1"/>
          </p:cNvSpPr>
          <p:nvPr>
            <p:ph type="sldNum" sz="quarter" idx="12"/>
          </p:nvPr>
        </p:nvSpPr>
        <p:spPr/>
        <p:txBody>
          <a:bodyPr/>
          <a:lstStyle/>
          <a:p>
            <a:fld id="{4EEFD9A8-64C9-C843-AE91-7E56EBF6E83B}" type="slidenum">
              <a:rPr lang="ru-RU" smtClean="0">
                <a:solidFill>
                  <a:prstClr val="black">
                    <a:tint val="75000"/>
                  </a:prstClr>
                </a:solidFill>
              </a:rPr>
              <a:pPr/>
              <a:t>32</a:t>
            </a:fld>
            <a:endParaRPr lang="ru-RU" dirty="0">
              <a:solidFill>
                <a:prstClr val="black">
                  <a:tint val="75000"/>
                </a:prstClr>
              </a:solidFill>
            </a:endParaRPr>
          </a:p>
        </p:txBody>
      </p:sp>
      <p:pic>
        <p:nvPicPr>
          <p:cNvPr id="9" name="Graphic 317">
            <a:extLst>
              <a:ext uri="{FF2B5EF4-FFF2-40B4-BE49-F238E27FC236}">
                <a16:creationId xmlns="" xmlns:a16="http://schemas.microsoft.com/office/drawing/2014/main" id="{B6253A55-6511-6E11-C848-BDE96D207976}"/>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1729867" y="1474533"/>
            <a:ext cx="2194433" cy="2194433"/>
          </a:xfrm>
          <a:prstGeom prst="rect">
            <a:avLst/>
          </a:prstGeom>
          <a:effectLst>
            <a:outerShdw blurRad="50800" dist="38100" dir="2700000" algn="tl" rotWithShape="0">
              <a:prstClr val="black">
                <a:alpha val="22137"/>
              </a:prstClr>
            </a:outerShdw>
          </a:effectLst>
        </p:spPr>
      </p:pic>
      <p:pic>
        <p:nvPicPr>
          <p:cNvPr id="11" name="Рисунок 10">
            <a:extLst>
              <a:ext uri="{FF2B5EF4-FFF2-40B4-BE49-F238E27FC236}">
                <a16:creationId xmlns="" xmlns:a16="http://schemas.microsoft.com/office/drawing/2014/main" id="{14E3271A-0A1B-43C6-B31B-6D9FF8586BB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38305" y="186792"/>
            <a:ext cx="1869622" cy="687802"/>
          </a:xfrm>
          <a:prstGeom prst="rect">
            <a:avLst/>
          </a:prstGeom>
        </p:spPr>
      </p:pic>
    </p:spTree>
    <p:extLst>
      <p:ext uri="{BB962C8B-B14F-4D97-AF65-F5344CB8AC3E}">
        <p14:creationId xmlns:p14="http://schemas.microsoft.com/office/powerpoint/2010/main" val="305915259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39F09F66-1085-4855-8DC5-F9637EFDA1FB}"/>
              </a:ext>
            </a:extLst>
          </p:cNvPr>
          <p:cNvSpPr>
            <a:spLocks noGrp="1"/>
          </p:cNvSpPr>
          <p:nvPr>
            <p:ph type="title"/>
          </p:nvPr>
        </p:nvSpPr>
        <p:spPr>
          <a:xfrm>
            <a:off x="533441" y="22861"/>
            <a:ext cx="8517309" cy="619124"/>
          </a:xfrm>
        </p:spPr>
        <p:txBody>
          <a:bodyPr>
            <a:noAutofit/>
          </a:bodyPr>
          <a:lstStyle/>
          <a:p>
            <a:pPr algn="ctr"/>
            <a:r>
              <a:rPr lang="ru-RU" dirty="0"/>
              <a:t>Изменения в законодательстве Российской Федерации о регистрации </a:t>
            </a:r>
            <a:br>
              <a:rPr lang="ru-RU" dirty="0"/>
            </a:br>
            <a:r>
              <a:rPr lang="ru-RU" dirty="0"/>
              <a:t>недвижимости по итогам 2022 г. </a:t>
            </a:r>
          </a:p>
        </p:txBody>
      </p:sp>
      <p:sp>
        <p:nvSpPr>
          <p:cNvPr id="40" name="Slide Number Placeholder 6">
            <a:extLst>
              <a:ext uri="{FF2B5EF4-FFF2-40B4-BE49-F238E27FC236}">
                <a16:creationId xmlns="" xmlns:a16="http://schemas.microsoft.com/office/drawing/2014/main" id="{49AA9F89-8FE7-453C-8FBE-FAF4AE20A961}"/>
              </a:ext>
            </a:extLst>
          </p:cNvPr>
          <p:cNvSpPr>
            <a:spLocks noGrp="1"/>
          </p:cNvSpPr>
          <p:nvPr>
            <p:ph type="sldNum" sz="quarter" idx="10"/>
          </p:nvPr>
        </p:nvSpPr>
        <p:spPr bwMode="auto">
          <a:xfrm>
            <a:off x="5998104" y="4778375"/>
            <a:ext cx="2743200" cy="365125"/>
          </a:xfrm>
        </p:spPr>
        <p:txBody>
          <a:bodyPr/>
          <a:lstStyle/>
          <a:p>
            <a:pPr marL="0" marR="0" lvl="0" indent="0" algn="r" defTabSz="349261" rtl="0" eaLnBrk="1" fontAlgn="auto" latinLnBrk="0" hangingPunct="1">
              <a:lnSpc>
                <a:spcPct val="100000"/>
              </a:lnSpc>
              <a:spcBef>
                <a:spcPts val="0"/>
              </a:spcBef>
              <a:spcAft>
                <a:spcPts val="0"/>
              </a:spcAft>
              <a:buClrTx/>
              <a:buSzTx/>
              <a:buFontTx/>
              <a:buNone/>
              <a:tabLst/>
              <a:defRPr/>
            </a:pPr>
            <a:fld id="{35ACA335-37F7-42C7-872A-92C3D7072F89}" type="slidenum">
              <a:rPr kumimoji="0" lang="ru-RU" sz="1050" b="1" i="0" u="none" strike="noStrike" kern="1200" cap="none" spc="0" normalizeH="0" baseline="0" noProof="0" smtClean="0">
                <a:ln>
                  <a:noFill/>
                </a:ln>
                <a:solidFill>
                  <a:srgbClr val="FFFFFF"/>
                </a:solidFill>
                <a:effectLst/>
                <a:uLnTx/>
                <a:uFillTx/>
                <a:latin typeface="Arial"/>
                <a:ea typeface="+mn-ea"/>
                <a:cs typeface="+mn-cs"/>
              </a:rPr>
              <a:pPr marL="0" marR="0" lvl="0" indent="0" algn="r" defTabSz="349261" rtl="0" eaLnBrk="1" fontAlgn="auto" latinLnBrk="0" hangingPunct="1">
                <a:lnSpc>
                  <a:spcPct val="100000"/>
                </a:lnSpc>
                <a:spcBef>
                  <a:spcPts val="0"/>
                </a:spcBef>
                <a:spcAft>
                  <a:spcPts val="0"/>
                </a:spcAft>
                <a:buClrTx/>
                <a:buSzTx/>
                <a:buFontTx/>
                <a:buNone/>
                <a:tabLst/>
                <a:defRPr/>
              </a:pPr>
              <a:t>4</a:t>
            </a:fld>
            <a:endParaRPr kumimoji="0" lang="ru-RU" sz="1050" b="1" i="0" u="none" strike="noStrike" kern="1200" cap="none" spc="0" normalizeH="0" baseline="0" noProof="0" dirty="0">
              <a:ln>
                <a:noFill/>
              </a:ln>
              <a:solidFill>
                <a:srgbClr val="FFFFFF"/>
              </a:solidFill>
              <a:effectLst/>
              <a:uLnTx/>
              <a:uFillTx/>
              <a:latin typeface="Arial"/>
              <a:ea typeface="+mn-ea"/>
              <a:cs typeface="+mn-cs"/>
            </a:endParaRPr>
          </a:p>
        </p:txBody>
      </p:sp>
      <p:sp>
        <p:nvSpPr>
          <p:cNvPr id="2" name="Скругленный прямоугольник 1">
            <a:extLst>
              <a:ext uri="{FF2B5EF4-FFF2-40B4-BE49-F238E27FC236}">
                <a16:creationId xmlns="" xmlns:a16="http://schemas.microsoft.com/office/drawing/2014/main" id="{8EE32405-F3A9-4E48-BFCD-1D38B0919076}"/>
              </a:ext>
            </a:extLst>
          </p:cNvPr>
          <p:cNvSpPr/>
          <p:nvPr/>
        </p:nvSpPr>
        <p:spPr>
          <a:xfrm>
            <a:off x="891252" y="809319"/>
            <a:ext cx="1678328" cy="514209"/>
          </a:xfrm>
          <a:prstGeom prst="roundRect">
            <a:avLst/>
          </a:prstGeom>
          <a:solidFill>
            <a:srgbClr val="1890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5" name="Скругленный прямоугольник 74">
            <a:extLst>
              <a:ext uri="{FF2B5EF4-FFF2-40B4-BE49-F238E27FC236}">
                <a16:creationId xmlns="" xmlns:a16="http://schemas.microsoft.com/office/drawing/2014/main" id="{C62CC7CE-93ED-2CA2-4A69-B2023875A0C1}"/>
              </a:ext>
            </a:extLst>
          </p:cNvPr>
          <p:cNvSpPr/>
          <p:nvPr/>
        </p:nvSpPr>
        <p:spPr>
          <a:xfrm>
            <a:off x="3900670" y="809319"/>
            <a:ext cx="1504708" cy="514209"/>
          </a:xfrm>
          <a:prstGeom prst="roundRect">
            <a:avLst/>
          </a:prstGeom>
          <a:solidFill>
            <a:srgbClr val="1890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9" name="Скругленный прямоугольник 78">
            <a:extLst>
              <a:ext uri="{FF2B5EF4-FFF2-40B4-BE49-F238E27FC236}">
                <a16:creationId xmlns="" xmlns:a16="http://schemas.microsoft.com/office/drawing/2014/main" id="{410033BD-75B3-11A7-E662-601CFB608AAA}"/>
              </a:ext>
            </a:extLst>
          </p:cNvPr>
          <p:cNvSpPr/>
          <p:nvPr/>
        </p:nvSpPr>
        <p:spPr>
          <a:xfrm>
            <a:off x="6832994" y="815888"/>
            <a:ext cx="2257386" cy="514209"/>
          </a:xfrm>
          <a:prstGeom prst="roundRect">
            <a:avLst/>
          </a:prstGeom>
          <a:solidFill>
            <a:srgbClr val="1890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p:nvSpPr>
        <p:spPr>
          <a:xfrm>
            <a:off x="1572419" y="919760"/>
            <a:ext cx="854931" cy="306467"/>
          </a:xfrm>
          <a:prstGeom prst="roundRect">
            <a:avLst/>
          </a:prstGeom>
          <a:noFill/>
          <a:ln w="28575">
            <a:noFill/>
          </a:ln>
        </p:spPr>
        <p:txBody>
          <a:bodyPr wrap="square">
            <a:spAutoFit/>
          </a:bodyPr>
          <a:lstStyle/>
          <a:p>
            <a:pPr marL="0" marR="0" lvl="0" indent="0" algn="l" defTabSz="349261" rtl="0" eaLnBrk="1" fontAlgn="auto" latinLnBrk="0" hangingPunct="1">
              <a:lnSpc>
                <a:spcPct val="100000"/>
              </a:lnSpc>
              <a:spcBef>
                <a:spcPts val="0"/>
              </a:spcBef>
              <a:spcAft>
                <a:spcPts val="0"/>
              </a:spcAft>
              <a:buClrTx/>
              <a:buSzTx/>
              <a:buFontTx/>
              <a:buNone/>
              <a:tabLst/>
              <a:defRPr/>
            </a:pPr>
            <a:r>
              <a:rPr kumimoji="0" lang="ru-RU" sz="1200" b="1" i="0" u="none" strike="noStrike" kern="1200" cap="none" spc="0" normalizeH="0" baseline="0" noProof="0" dirty="0">
                <a:ln>
                  <a:noFill/>
                </a:ln>
                <a:solidFill>
                  <a:schemeClr val="bg1"/>
                </a:solidFill>
                <a:effectLst/>
                <a:uLnTx/>
                <a:uFillTx/>
                <a:latin typeface="Arial"/>
                <a:ea typeface="Times New Roman" panose="02020603050405020304" pitchFamily="18" charset="0"/>
                <a:cs typeface="Arial" panose="020B0604020202020204" pitchFamily="34" charset="0"/>
              </a:rPr>
              <a:t>БЫЛО</a:t>
            </a:r>
            <a:endParaRPr kumimoji="0" lang="ru-RU" sz="1200" b="1" i="0" u="none" strike="noStrike" kern="1200" cap="none" spc="0" normalizeH="0" baseline="0" noProof="0" dirty="0">
              <a:ln>
                <a:noFill/>
              </a:ln>
              <a:solidFill>
                <a:schemeClr val="bg1"/>
              </a:solidFill>
              <a:effectLst/>
              <a:uLnTx/>
              <a:uFillTx/>
              <a:latin typeface="Arial"/>
              <a:ea typeface="+mn-ea"/>
              <a:cs typeface="Arial" panose="020B0604020202020204" pitchFamily="34" charset="0"/>
            </a:endParaRPr>
          </a:p>
        </p:txBody>
      </p:sp>
      <p:sp>
        <p:nvSpPr>
          <p:cNvPr id="30" name="Прямоугольник 29"/>
          <p:cNvSpPr/>
          <p:nvPr/>
        </p:nvSpPr>
        <p:spPr>
          <a:xfrm>
            <a:off x="4528028" y="919760"/>
            <a:ext cx="1013635" cy="306467"/>
          </a:xfrm>
          <a:prstGeom prst="roundRect">
            <a:avLst/>
          </a:prstGeom>
          <a:noFill/>
          <a:ln w="28575">
            <a:noFill/>
          </a:ln>
        </p:spPr>
        <p:txBody>
          <a:bodyPr wrap="square">
            <a:spAutoFit/>
          </a:bodyPr>
          <a:lstStyle/>
          <a:p>
            <a:pPr marL="0" marR="0" lvl="0" indent="0" algn="l" defTabSz="349261" rtl="0" eaLnBrk="1" fontAlgn="auto" latinLnBrk="0" hangingPunct="1">
              <a:lnSpc>
                <a:spcPct val="100000"/>
              </a:lnSpc>
              <a:spcBef>
                <a:spcPts val="0"/>
              </a:spcBef>
              <a:spcAft>
                <a:spcPts val="0"/>
              </a:spcAft>
              <a:buClrTx/>
              <a:buSzTx/>
              <a:buFontTx/>
              <a:buNone/>
              <a:tabLst/>
              <a:defRPr/>
            </a:pPr>
            <a:r>
              <a:rPr kumimoji="0" lang="ru-RU" sz="1200" b="1" i="0" u="none" strike="noStrike" kern="1200" cap="none" spc="0" normalizeH="0" baseline="0" noProof="0" dirty="0">
                <a:ln>
                  <a:noFill/>
                </a:ln>
                <a:solidFill>
                  <a:schemeClr val="bg1"/>
                </a:solidFill>
                <a:effectLst/>
                <a:uLnTx/>
                <a:uFillTx/>
                <a:latin typeface="Arial"/>
                <a:ea typeface="Times New Roman" panose="02020603050405020304" pitchFamily="18" charset="0"/>
                <a:cs typeface="Arial" panose="020B0604020202020204" pitchFamily="34" charset="0"/>
              </a:rPr>
              <a:t>СТАЛО</a:t>
            </a:r>
            <a:endParaRPr kumimoji="0" lang="ru-RU" sz="1200" b="1" i="0" u="none" strike="noStrike" kern="1200" cap="none" spc="0" normalizeH="0" baseline="0" noProof="0" dirty="0">
              <a:ln>
                <a:noFill/>
              </a:ln>
              <a:solidFill>
                <a:schemeClr val="bg1"/>
              </a:solidFill>
              <a:effectLst/>
              <a:uLnTx/>
              <a:uFillTx/>
              <a:latin typeface="Arial"/>
              <a:ea typeface="+mn-ea"/>
              <a:cs typeface="Arial" panose="020B0604020202020204" pitchFamily="34" charset="0"/>
            </a:endParaRPr>
          </a:p>
        </p:txBody>
      </p:sp>
      <p:sp>
        <p:nvSpPr>
          <p:cNvPr id="59" name="Прямоугольник 29">
            <a:extLst>
              <a:ext uri="{FF2B5EF4-FFF2-40B4-BE49-F238E27FC236}">
                <a16:creationId xmlns="" xmlns:a16="http://schemas.microsoft.com/office/drawing/2014/main" id="{C30E7A41-5720-E9B3-7C76-4BE41AE2B33C}"/>
              </a:ext>
            </a:extLst>
          </p:cNvPr>
          <p:cNvSpPr/>
          <p:nvPr/>
        </p:nvSpPr>
        <p:spPr>
          <a:xfrm>
            <a:off x="7318107" y="839702"/>
            <a:ext cx="1732642" cy="476726"/>
          </a:xfrm>
          <a:prstGeom prst="roundRect">
            <a:avLst/>
          </a:prstGeom>
          <a:noFill/>
          <a:ln w="28575">
            <a:noFill/>
          </a:ln>
        </p:spPr>
        <p:txBody>
          <a:bodyPr wrap="square">
            <a:spAutoFit/>
          </a:bodyPr>
          <a:lstStyle/>
          <a:p>
            <a:pPr marL="0" marR="0" lvl="0" indent="0" algn="l" defTabSz="349261" rtl="0" eaLnBrk="1" fontAlgn="auto" latinLnBrk="0" hangingPunct="1">
              <a:lnSpc>
                <a:spcPct val="100000"/>
              </a:lnSpc>
              <a:spcBef>
                <a:spcPts val="0"/>
              </a:spcBef>
              <a:spcAft>
                <a:spcPts val="0"/>
              </a:spcAft>
              <a:buClrTx/>
              <a:buSzTx/>
              <a:buFontTx/>
              <a:buNone/>
              <a:tabLst/>
              <a:defRPr/>
            </a:pPr>
            <a:r>
              <a:rPr kumimoji="0" lang="ru-RU" sz="1100" b="1" i="0" u="none" strike="noStrike" kern="1200" cap="none" spc="0" normalizeH="0" baseline="0" noProof="0" dirty="0">
                <a:ln>
                  <a:noFill/>
                </a:ln>
                <a:solidFill>
                  <a:schemeClr val="bg1"/>
                </a:solidFill>
                <a:effectLst/>
                <a:uLnTx/>
                <a:uFillTx/>
                <a:latin typeface="Arial"/>
                <a:ea typeface="+mn-ea"/>
                <a:cs typeface="Arial" panose="020B0604020202020204" pitchFamily="34" charset="0"/>
              </a:rPr>
              <a:t>СОЦИАЛЬНО-ЗНАЧИМЫЙ ЭФФЕКТ</a:t>
            </a:r>
          </a:p>
        </p:txBody>
      </p:sp>
      <p:pic>
        <p:nvPicPr>
          <p:cNvPr id="81" name="Graphic 285">
            <a:extLst>
              <a:ext uri="{FF2B5EF4-FFF2-40B4-BE49-F238E27FC236}">
                <a16:creationId xmlns="" xmlns:a16="http://schemas.microsoft.com/office/drawing/2014/main" id="{3C0CAB6F-6988-D781-FA46-2A2DC167416F}"/>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1163106" y="863280"/>
            <a:ext cx="348116" cy="348116"/>
          </a:xfrm>
          <a:prstGeom prst="rect">
            <a:avLst/>
          </a:prstGeom>
          <a:effectLst>
            <a:outerShdw blurRad="50800" dist="38100" dir="2700000" algn="tl" rotWithShape="0">
              <a:prstClr val="black">
                <a:alpha val="7000"/>
              </a:prstClr>
            </a:outerShdw>
          </a:effectLst>
        </p:spPr>
      </p:pic>
      <p:pic>
        <p:nvPicPr>
          <p:cNvPr id="82" name="Graphic 381">
            <a:extLst>
              <a:ext uri="{FF2B5EF4-FFF2-40B4-BE49-F238E27FC236}">
                <a16:creationId xmlns="" xmlns:a16="http://schemas.microsoft.com/office/drawing/2014/main" id="{EC9DFA82-EE2C-4CE7-C47F-25DAB94C36F3}"/>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4146798" y="874691"/>
            <a:ext cx="320022" cy="363414"/>
          </a:xfrm>
          <a:prstGeom prst="rect">
            <a:avLst/>
          </a:prstGeom>
          <a:effectLst>
            <a:outerShdw blurRad="50800" dist="38100" dir="2700000" algn="tl" rotWithShape="0">
              <a:prstClr val="black">
                <a:alpha val="7000"/>
              </a:prstClr>
            </a:outerShdw>
          </a:effectLst>
        </p:spPr>
      </p:pic>
      <p:pic>
        <p:nvPicPr>
          <p:cNvPr id="83" name="Graphic 377">
            <a:extLst>
              <a:ext uri="{FF2B5EF4-FFF2-40B4-BE49-F238E27FC236}">
                <a16:creationId xmlns="" xmlns:a16="http://schemas.microsoft.com/office/drawing/2014/main" id="{C303A3F4-27B0-F8A3-851F-D616AF1224E9}"/>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6953385" y="851523"/>
            <a:ext cx="416319" cy="409750"/>
          </a:xfrm>
          <a:prstGeom prst="rect">
            <a:avLst/>
          </a:prstGeom>
          <a:effectLst>
            <a:outerShdw blurRad="50800" dist="38100" dir="2700000" algn="tl" rotWithShape="0">
              <a:prstClr val="black">
                <a:alpha val="7000"/>
              </a:prstClr>
            </a:outerShdw>
          </a:effectLst>
        </p:spPr>
      </p:pic>
      <p:graphicFrame>
        <p:nvGraphicFramePr>
          <p:cNvPr id="5" name="Таблица 4"/>
          <p:cNvGraphicFramePr>
            <a:graphicFrameLocks noGrp="1"/>
          </p:cNvGraphicFramePr>
          <p:nvPr>
            <p:extLst>
              <p:ext uri="{D42A27DB-BD31-4B8C-83A1-F6EECF244321}">
                <p14:modId xmlns:p14="http://schemas.microsoft.com/office/powerpoint/2010/main" val="2079845665"/>
              </p:ext>
            </p:extLst>
          </p:nvPr>
        </p:nvGraphicFramePr>
        <p:xfrm>
          <a:off x="67165" y="1395469"/>
          <a:ext cx="8983584" cy="1920240"/>
        </p:xfrm>
        <a:graphic>
          <a:graphicData uri="http://schemas.openxmlformats.org/drawingml/2006/table">
            <a:tbl>
              <a:tblPr firstRow="1" bandRow="1">
                <a:tableStyleId>{2D5ABB26-0587-4C30-8999-92F81FD0307C}</a:tableStyleId>
              </a:tblPr>
              <a:tblGrid>
                <a:gridCol w="342486">
                  <a:extLst>
                    <a:ext uri="{9D8B030D-6E8A-4147-A177-3AD203B41FA5}">
                      <a16:colId xmlns="" xmlns:a16="http://schemas.microsoft.com/office/drawing/2014/main" val="2994255182"/>
                    </a:ext>
                  </a:extLst>
                </a:gridCol>
                <a:gridCol w="2345124">
                  <a:extLst>
                    <a:ext uri="{9D8B030D-6E8A-4147-A177-3AD203B41FA5}">
                      <a16:colId xmlns="" xmlns:a16="http://schemas.microsoft.com/office/drawing/2014/main" val="620969615"/>
                    </a:ext>
                  </a:extLst>
                </a:gridCol>
                <a:gridCol w="4016415">
                  <a:extLst>
                    <a:ext uri="{9D8B030D-6E8A-4147-A177-3AD203B41FA5}">
                      <a16:colId xmlns="" xmlns:a16="http://schemas.microsoft.com/office/drawing/2014/main" val="1396959813"/>
                    </a:ext>
                  </a:extLst>
                </a:gridCol>
                <a:gridCol w="2279559">
                  <a:extLst>
                    <a:ext uri="{9D8B030D-6E8A-4147-A177-3AD203B41FA5}">
                      <a16:colId xmlns="" xmlns:a16="http://schemas.microsoft.com/office/drawing/2014/main" val="261090574"/>
                    </a:ext>
                  </a:extLst>
                </a:gridCol>
              </a:tblGrid>
              <a:tr h="1348740">
                <a:tc>
                  <a:txBody>
                    <a:bodyPr/>
                    <a:lstStyle/>
                    <a:p>
                      <a:pPr indent="0" algn="ctr">
                        <a:lnSpc>
                          <a:spcPts val="900"/>
                        </a:lnSpc>
                        <a:spcBef>
                          <a:spcPts val="0"/>
                        </a:spcBef>
                        <a:spcAft>
                          <a:spcPts val="0"/>
                        </a:spcAft>
                      </a:pPr>
                      <a:r>
                        <a:rPr lang="ru-RU" sz="1000" dirty="0" smtClean="0">
                          <a:latin typeface="+mn-lt"/>
                        </a:rPr>
                        <a:t>1</a:t>
                      </a:r>
                      <a:endParaRPr lang="ru-RU" sz="100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0" algn="ctr">
                        <a:lnSpc>
                          <a:spcPts val="900"/>
                        </a:lnSpc>
                        <a:spcBef>
                          <a:spcPts val="0"/>
                        </a:spcBef>
                        <a:spcAft>
                          <a:spcPts val="0"/>
                        </a:spcAft>
                      </a:pPr>
                      <a:endParaRPr lang="ru-RU" sz="1000" kern="1200" dirty="0">
                        <a:solidFill>
                          <a:schemeClr val="tx1"/>
                        </a:solidFill>
                        <a:latin typeface="+mn-lt"/>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0" algn="ctr">
                        <a:lnSpc>
                          <a:spcPts val="900"/>
                        </a:lnSpc>
                        <a:spcBef>
                          <a:spcPts val="0"/>
                        </a:spcBef>
                        <a:spcAft>
                          <a:spcPts val="0"/>
                        </a:spcAft>
                      </a:pPr>
                      <a:r>
                        <a:rPr lang="ru-RU" sz="1000" kern="1200" dirty="0">
                          <a:solidFill>
                            <a:schemeClr val="tx1"/>
                          </a:solidFill>
                          <a:latin typeface="+mn-lt"/>
                          <a:ea typeface="+mn-ea"/>
                          <a:cs typeface="Times New Roman" panose="02020603050405020304" pitchFamily="18" charset="0"/>
                        </a:rPr>
                        <a:t>В случае, если после выдачи разрешения на ввод объекта капитального строительства в эксплуатацию в связи с приостановлением осуществления государственного кадастрового учета и (или) государственной регистрации прав (отказом в осуществлении государственного кадастрового учета и (или) государственной регистрации прав) для устранения причин такого приостановления (отказа) был подготовлен технический план объекта капитального строительства, содержание которого требует внесения изменений в выданное разрешение на ввод объекта капитального строительства в эксплуатацию, застройщик вправе обратиться в орган или организацию, принявшие решение о выдаче разрешения на ввод объекта капитального строительства в эксплуатацию, с заявлением о внесении изменений в данное разрешение. </a:t>
                      </a:r>
                    </a:p>
                    <a:p>
                      <a:pPr indent="0" algn="ctr">
                        <a:lnSpc>
                          <a:spcPts val="900"/>
                        </a:lnSpc>
                        <a:spcBef>
                          <a:spcPts val="0"/>
                        </a:spcBef>
                        <a:spcAft>
                          <a:spcPts val="0"/>
                        </a:spcAft>
                      </a:pPr>
                      <a:r>
                        <a:rPr lang="ru-RU" sz="1000" kern="1200" dirty="0">
                          <a:solidFill>
                            <a:schemeClr val="tx1"/>
                          </a:solidFill>
                          <a:latin typeface="+mn-lt"/>
                          <a:ea typeface="+mn-ea"/>
                          <a:cs typeface="Times New Roman" panose="02020603050405020304" pitchFamily="18" charset="0"/>
                        </a:rPr>
                        <a:t>(часть 5.1 в ст.55 </a:t>
                      </a:r>
                      <a:r>
                        <a:rPr lang="ru-RU" sz="1000" kern="1200" dirty="0" err="1">
                          <a:solidFill>
                            <a:schemeClr val="tx1"/>
                          </a:solidFill>
                          <a:latin typeface="+mn-lt"/>
                          <a:ea typeface="+mn-ea"/>
                          <a:cs typeface="Times New Roman" panose="02020603050405020304" pitchFamily="18" charset="0"/>
                        </a:rPr>
                        <a:t>ГрК</a:t>
                      </a:r>
                      <a:r>
                        <a:rPr lang="ru-RU" sz="1000" kern="1200" dirty="0">
                          <a:solidFill>
                            <a:schemeClr val="tx1"/>
                          </a:solidFill>
                          <a:latin typeface="+mn-lt"/>
                          <a:ea typeface="+mn-ea"/>
                          <a:cs typeface="Times New Roman" panose="02020603050405020304" pitchFamily="18" charset="0"/>
                        </a:rPr>
                        <a:t> РФ </a:t>
                      </a:r>
                      <a:r>
                        <a:rPr lang="ru-RU" sz="1000" b="1" kern="1200" dirty="0">
                          <a:solidFill>
                            <a:schemeClr val="tx1"/>
                          </a:solidFill>
                          <a:latin typeface="+mn-lt"/>
                          <a:ea typeface="+mn-ea"/>
                          <a:cs typeface="Times New Roman" panose="02020603050405020304" pitchFamily="18" charset="0"/>
                        </a:rPr>
                        <a:t>введена Федеральным законом от 06.12.2021 № 408-ФЗ, действует с 06.12.2021</a:t>
                      </a:r>
                      <a:r>
                        <a:rPr lang="ru-RU" sz="1000" kern="1200" dirty="0">
                          <a:solidFill>
                            <a:schemeClr val="tx1"/>
                          </a:solidFill>
                          <a:latin typeface="+mn-lt"/>
                          <a:ea typeface="+mn-ea"/>
                          <a:cs typeface="Times New Roman" panose="020206030504050203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defTabSz="685800" rtl="0" eaLnBrk="1" latinLnBrk="0" hangingPunct="1">
                        <a:lnSpc>
                          <a:spcPts val="900"/>
                        </a:lnSpc>
                        <a:spcBef>
                          <a:spcPts val="0"/>
                        </a:spcBef>
                        <a:spcAft>
                          <a:spcPts val="0"/>
                        </a:spcAft>
                      </a:pPr>
                      <a:endParaRPr lang="ru-RU" sz="1000" kern="1200" dirty="0">
                        <a:solidFill>
                          <a:schemeClr val="tx1"/>
                        </a:solidFill>
                        <a:latin typeface="+mn-lt"/>
                        <a:ea typeface="+mn-ea"/>
                        <a:cs typeface="Times New Roman" panose="02020603050405020304" pitchFamily="18" charset="0"/>
                      </a:endParaRPr>
                    </a:p>
                    <a:p>
                      <a:pPr marL="0" indent="0" algn="ctr" defTabSz="685800" rtl="0" eaLnBrk="1" latinLnBrk="0" hangingPunct="1">
                        <a:lnSpc>
                          <a:spcPts val="900"/>
                        </a:lnSpc>
                        <a:spcBef>
                          <a:spcPts val="0"/>
                        </a:spcBef>
                        <a:spcAft>
                          <a:spcPts val="0"/>
                        </a:spcAft>
                      </a:pPr>
                      <a:endParaRPr lang="ru-RU" sz="1000" kern="1200" dirty="0">
                        <a:solidFill>
                          <a:schemeClr val="tx1"/>
                        </a:solidFill>
                        <a:latin typeface="+mn-lt"/>
                        <a:ea typeface="+mn-ea"/>
                        <a:cs typeface="Times New Roman" panose="02020603050405020304" pitchFamily="18" charset="0"/>
                      </a:endParaRPr>
                    </a:p>
                    <a:p>
                      <a:pPr marL="0" indent="0" algn="ctr" defTabSz="685800" rtl="0" eaLnBrk="1" latinLnBrk="0" hangingPunct="1">
                        <a:lnSpc>
                          <a:spcPts val="900"/>
                        </a:lnSpc>
                        <a:spcBef>
                          <a:spcPts val="0"/>
                        </a:spcBef>
                        <a:spcAft>
                          <a:spcPts val="0"/>
                        </a:spcAft>
                      </a:pPr>
                      <a:endParaRPr lang="ru-RU" sz="1000" kern="1200" dirty="0">
                        <a:solidFill>
                          <a:schemeClr val="tx1"/>
                        </a:solidFill>
                        <a:latin typeface="+mn-lt"/>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319436484"/>
                  </a:ext>
                </a:extLst>
              </a:tr>
            </a:tbl>
          </a:graphicData>
        </a:graphic>
      </p:graphicFrame>
    </p:spTree>
    <p:extLst>
      <p:ext uri="{BB962C8B-B14F-4D97-AF65-F5344CB8AC3E}">
        <p14:creationId xmlns:p14="http://schemas.microsoft.com/office/powerpoint/2010/main" val="34245651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39F09F66-1085-4855-8DC5-F9637EFDA1FB}"/>
              </a:ext>
            </a:extLst>
          </p:cNvPr>
          <p:cNvSpPr>
            <a:spLocks noGrp="1"/>
          </p:cNvSpPr>
          <p:nvPr>
            <p:ph type="title"/>
          </p:nvPr>
        </p:nvSpPr>
        <p:spPr>
          <a:xfrm>
            <a:off x="533441" y="22861"/>
            <a:ext cx="8517309" cy="619124"/>
          </a:xfrm>
        </p:spPr>
        <p:txBody>
          <a:bodyPr>
            <a:noAutofit/>
          </a:bodyPr>
          <a:lstStyle/>
          <a:p>
            <a:pPr algn="ctr"/>
            <a:r>
              <a:rPr lang="ru-RU" dirty="0"/>
              <a:t>Изменения в законодательстве Российской Федерации о регистрации </a:t>
            </a:r>
            <a:br>
              <a:rPr lang="ru-RU" dirty="0"/>
            </a:br>
            <a:r>
              <a:rPr lang="ru-RU" dirty="0"/>
              <a:t>недвижимости по итогам 2022 г. </a:t>
            </a:r>
          </a:p>
        </p:txBody>
      </p:sp>
      <p:sp>
        <p:nvSpPr>
          <p:cNvPr id="40" name="Slide Number Placeholder 6">
            <a:extLst>
              <a:ext uri="{FF2B5EF4-FFF2-40B4-BE49-F238E27FC236}">
                <a16:creationId xmlns="" xmlns:a16="http://schemas.microsoft.com/office/drawing/2014/main" id="{49AA9F89-8FE7-453C-8FBE-FAF4AE20A961}"/>
              </a:ext>
            </a:extLst>
          </p:cNvPr>
          <p:cNvSpPr>
            <a:spLocks noGrp="1"/>
          </p:cNvSpPr>
          <p:nvPr>
            <p:ph type="sldNum" sz="quarter" idx="10"/>
          </p:nvPr>
        </p:nvSpPr>
        <p:spPr bwMode="auto">
          <a:xfrm>
            <a:off x="5998104" y="4778375"/>
            <a:ext cx="2743200" cy="365125"/>
          </a:xfrm>
        </p:spPr>
        <p:txBody>
          <a:bodyPr/>
          <a:lstStyle/>
          <a:p>
            <a:pPr marL="0" marR="0" lvl="0" indent="0" algn="r" defTabSz="349261" rtl="0" eaLnBrk="1" fontAlgn="auto" latinLnBrk="0" hangingPunct="1">
              <a:lnSpc>
                <a:spcPct val="100000"/>
              </a:lnSpc>
              <a:spcBef>
                <a:spcPts val="0"/>
              </a:spcBef>
              <a:spcAft>
                <a:spcPts val="0"/>
              </a:spcAft>
              <a:buClrTx/>
              <a:buSzTx/>
              <a:buFontTx/>
              <a:buNone/>
              <a:tabLst/>
              <a:defRPr/>
            </a:pPr>
            <a:fld id="{35ACA335-37F7-42C7-872A-92C3D7072F89}" type="slidenum">
              <a:rPr kumimoji="0" lang="ru-RU" sz="1050" b="1" i="0" u="none" strike="noStrike" kern="1200" cap="none" spc="0" normalizeH="0" baseline="0" noProof="0" smtClean="0">
                <a:ln>
                  <a:noFill/>
                </a:ln>
                <a:solidFill>
                  <a:srgbClr val="FFFFFF"/>
                </a:solidFill>
                <a:effectLst/>
                <a:uLnTx/>
                <a:uFillTx/>
                <a:latin typeface="Arial"/>
                <a:ea typeface="+mn-ea"/>
                <a:cs typeface="+mn-cs"/>
              </a:rPr>
              <a:pPr marL="0" marR="0" lvl="0" indent="0" algn="r" defTabSz="349261" rtl="0" eaLnBrk="1" fontAlgn="auto" latinLnBrk="0" hangingPunct="1">
                <a:lnSpc>
                  <a:spcPct val="100000"/>
                </a:lnSpc>
                <a:spcBef>
                  <a:spcPts val="0"/>
                </a:spcBef>
                <a:spcAft>
                  <a:spcPts val="0"/>
                </a:spcAft>
                <a:buClrTx/>
                <a:buSzTx/>
                <a:buFontTx/>
                <a:buNone/>
                <a:tabLst/>
                <a:defRPr/>
              </a:pPr>
              <a:t>5</a:t>
            </a:fld>
            <a:endParaRPr kumimoji="0" lang="ru-RU" sz="1050" b="1" i="0" u="none" strike="noStrike" kern="1200" cap="none" spc="0" normalizeH="0" baseline="0" noProof="0" dirty="0">
              <a:ln>
                <a:noFill/>
              </a:ln>
              <a:solidFill>
                <a:srgbClr val="FFFFFF"/>
              </a:solidFill>
              <a:effectLst/>
              <a:uLnTx/>
              <a:uFillTx/>
              <a:latin typeface="Arial"/>
              <a:ea typeface="+mn-ea"/>
              <a:cs typeface="+mn-cs"/>
            </a:endParaRPr>
          </a:p>
        </p:txBody>
      </p:sp>
      <p:sp>
        <p:nvSpPr>
          <p:cNvPr id="2" name="Скругленный прямоугольник 1">
            <a:extLst>
              <a:ext uri="{FF2B5EF4-FFF2-40B4-BE49-F238E27FC236}">
                <a16:creationId xmlns="" xmlns:a16="http://schemas.microsoft.com/office/drawing/2014/main" id="{8EE32405-F3A9-4E48-BFCD-1D38B0919076}"/>
              </a:ext>
            </a:extLst>
          </p:cNvPr>
          <p:cNvSpPr/>
          <p:nvPr/>
        </p:nvSpPr>
        <p:spPr>
          <a:xfrm>
            <a:off x="851338" y="794583"/>
            <a:ext cx="1718242" cy="528946"/>
          </a:xfrm>
          <a:prstGeom prst="roundRect">
            <a:avLst/>
          </a:prstGeom>
          <a:solidFill>
            <a:srgbClr val="1890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5" name="Скругленный прямоугольник 74">
            <a:extLst>
              <a:ext uri="{FF2B5EF4-FFF2-40B4-BE49-F238E27FC236}">
                <a16:creationId xmlns="" xmlns:a16="http://schemas.microsoft.com/office/drawing/2014/main" id="{C62CC7CE-93ED-2CA2-4A69-B2023875A0C1}"/>
              </a:ext>
            </a:extLst>
          </p:cNvPr>
          <p:cNvSpPr/>
          <p:nvPr/>
        </p:nvSpPr>
        <p:spPr>
          <a:xfrm>
            <a:off x="3900670" y="809319"/>
            <a:ext cx="1504708" cy="514209"/>
          </a:xfrm>
          <a:prstGeom prst="roundRect">
            <a:avLst/>
          </a:prstGeom>
          <a:solidFill>
            <a:srgbClr val="1890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9" name="Скругленный прямоугольник 78">
            <a:extLst>
              <a:ext uri="{FF2B5EF4-FFF2-40B4-BE49-F238E27FC236}">
                <a16:creationId xmlns="" xmlns:a16="http://schemas.microsoft.com/office/drawing/2014/main" id="{410033BD-75B3-11A7-E662-601CFB608AAA}"/>
              </a:ext>
            </a:extLst>
          </p:cNvPr>
          <p:cNvSpPr/>
          <p:nvPr/>
        </p:nvSpPr>
        <p:spPr>
          <a:xfrm>
            <a:off x="6832994" y="815888"/>
            <a:ext cx="2257386" cy="514209"/>
          </a:xfrm>
          <a:prstGeom prst="roundRect">
            <a:avLst/>
          </a:prstGeom>
          <a:solidFill>
            <a:srgbClr val="1890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p:nvSpPr>
        <p:spPr>
          <a:xfrm>
            <a:off x="1572419" y="919760"/>
            <a:ext cx="854931" cy="306467"/>
          </a:xfrm>
          <a:prstGeom prst="roundRect">
            <a:avLst/>
          </a:prstGeom>
          <a:noFill/>
          <a:ln w="28575">
            <a:noFill/>
          </a:ln>
        </p:spPr>
        <p:txBody>
          <a:bodyPr wrap="square">
            <a:spAutoFit/>
          </a:bodyPr>
          <a:lstStyle/>
          <a:p>
            <a:pPr marL="0" marR="0" lvl="0" indent="0" algn="l" defTabSz="349261" rtl="0" eaLnBrk="1" fontAlgn="auto" latinLnBrk="0" hangingPunct="1">
              <a:lnSpc>
                <a:spcPct val="100000"/>
              </a:lnSpc>
              <a:spcBef>
                <a:spcPts val="0"/>
              </a:spcBef>
              <a:spcAft>
                <a:spcPts val="0"/>
              </a:spcAft>
              <a:buClrTx/>
              <a:buSzTx/>
              <a:buFontTx/>
              <a:buNone/>
              <a:tabLst/>
              <a:defRPr/>
            </a:pPr>
            <a:r>
              <a:rPr kumimoji="0" lang="ru-RU" sz="1200" b="1" i="0" u="none" strike="noStrike" kern="1200" cap="none" spc="0" normalizeH="0" baseline="0" noProof="0" dirty="0">
                <a:ln>
                  <a:noFill/>
                </a:ln>
                <a:solidFill>
                  <a:schemeClr val="bg1"/>
                </a:solidFill>
                <a:effectLst/>
                <a:uLnTx/>
                <a:uFillTx/>
                <a:latin typeface="Arial"/>
                <a:ea typeface="Times New Roman" panose="02020603050405020304" pitchFamily="18" charset="0"/>
                <a:cs typeface="Arial" panose="020B0604020202020204" pitchFamily="34" charset="0"/>
              </a:rPr>
              <a:t>БЫЛО</a:t>
            </a:r>
            <a:endParaRPr kumimoji="0" lang="ru-RU" sz="1200" b="1" i="0" u="none" strike="noStrike" kern="1200" cap="none" spc="0" normalizeH="0" baseline="0" noProof="0" dirty="0">
              <a:ln>
                <a:noFill/>
              </a:ln>
              <a:solidFill>
                <a:schemeClr val="bg1"/>
              </a:solidFill>
              <a:effectLst/>
              <a:uLnTx/>
              <a:uFillTx/>
              <a:latin typeface="Arial"/>
              <a:ea typeface="+mn-ea"/>
              <a:cs typeface="Arial" panose="020B0604020202020204" pitchFamily="34" charset="0"/>
            </a:endParaRPr>
          </a:p>
        </p:txBody>
      </p:sp>
      <p:sp>
        <p:nvSpPr>
          <p:cNvPr id="30" name="Прямоугольник 29"/>
          <p:cNvSpPr/>
          <p:nvPr/>
        </p:nvSpPr>
        <p:spPr>
          <a:xfrm>
            <a:off x="4528028" y="919760"/>
            <a:ext cx="1013635" cy="306467"/>
          </a:xfrm>
          <a:prstGeom prst="roundRect">
            <a:avLst/>
          </a:prstGeom>
          <a:noFill/>
          <a:ln w="28575">
            <a:noFill/>
          </a:ln>
        </p:spPr>
        <p:txBody>
          <a:bodyPr wrap="square">
            <a:spAutoFit/>
          </a:bodyPr>
          <a:lstStyle/>
          <a:p>
            <a:pPr marL="0" marR="0" lvl="0" indent="0" algn="l" defTabSz="349261" rtl="0" eaLnBrk="1" fontAlgn="auto" latinLnBrk="0" hangingPunct="1">
              <a:lnSpc>
                <a:spcPct val="100000"/>
              </a:lnSpc>
              <a:spcBef>
                <a:spcPts val="0"/>
              </a:spcBef>
              <a:spcAft>
                <a:spcPts val="0"/>
              </a:spcAft>
              <a:buClrTx/>
              <a:buSzTx/>
              <a:buFontTx/>
              <a:buNone/>
              <a:tabLst/>
              <a:defRPr/>
            </a:pPr>
            <a:r>
              <a:rPr kumimoji="0" lang="ru-RU" sz="1200" b="1" i="0" u="none" strike="noStrike" kern="1200" cap="none" spc="0" normalizeH="0" baseline="0" noProof="0" dirty="0">
                <a:ln>
                  <a:noFill/>
                </a:ln>
                <a:solidFill>
                  <a:schemeClr val="bg1"/>
                </a:solidFill>
                <a:effectLst/>
                <a:uLnTx/>
                <a:uFillTx/>
                <a:latin typeface="Arial"/>
                <a:ea typeface="Times New Roman" panose="02020603050405020304" pitchFamily="18" charset="0"/>
                <a:cs typeface="Arial" panose="020B0604020202020204" pitchFamily="34" charset="0"/>
              </a:rPr>
              <a:t>СТАЛО</a:t>
            </a:r>
            <a:endParaRPr kumimoji="0" lang="ru-RU" sz="1200" b="1" i="0" u="none" strike="noStrike" kern="1200" cap="none" spc="0" normalizeH="0" baseline="0" noProof="0" dirty="0">
              <a:ln>
                <a:noFill/>
              </a:ln>
              <a:solidFill>
                <a:schemeClr val="bg1"/>
              </a:solidFill>
              <a:effectLst/>
              <a:uLnTx/>
              <a:uFillTx/>
              <a:latin typeface="Arial"/>
              <a:ea typeface="+mn-ea"/>
              <a:cs typeface="Arial" panose="020B0604020202020204" pitchFamily="34" charset="0"/>
            </a:endParaRPr>
          </a:p>
        </p:txBody>
      </p:sp>
      <p:sp>
        <p:nvSpPr>
          <p:cNvPr id="59" name="Прямоугольник 29">
            <a:extLst>
              <a:ext uri="{FF2B5EF4-FFF2-40B4-BE49-F238E27FC236}">
                <a16:creationId xmlns="" xmlns:a16="http://schemas.microsoft.com/office/drawing/2014/main" id="{C30E7A41-5720-E9B3-7C76-4BE41AE2B33C}"/>
              </a:ext>
            </a:extLst>
          </p:cNvPr>
          <p:cNvSpPr/>
          <p:nvPr/>
        </p:nvSpPr>
        <p:spPr>
          <a:xfrm>
            <a:off x="7318108" y="828060"/>
            <a:ext cx="1772272" cy="476726"/>
          </a:xfrm>
          <a:prstGeom prst="roundRect">
            <a:avLst/>
          </a:prstGeom>
          <a:noFill/>
          <a:ln w="28575">
            <a:noFill/>
          </a:ln>
        </p:spPr>
        <p:txBody>
          <a:bodyPr wrap="square">
            <a:spAutoFit/>
          </a:bodyPr>
          <a:lstStyle/>
          <a:p>
            <a:pPr marL="0" marR="0" lvl="0" indent="0" algn="l" defTabSz="349261" rtl="0" eaLnBrk="1" fontAlgn="auto" latinLnBrk="0" hangingPunct="1">
              <a:lnSpc>
                <a:spcPct val="100000"/>
              </a:lnSpc>
              <a:spcBef>
                <a:spcPts val="0"/>
              </a:spcBef>
              <a:spcAft>
                <a:spcPts val="0"/>
              </a:spcAft>
              <a:buClrTx/>
              <a:buSzTx/>
              <a:buFontTx/>
              <a:buNone/>
              <a:tabLst/>
              <a:defRPr/>
            </a:pPr>
            <a:r>
              <a:rPr kumimoji="0" lang="ru-RU" sz="1100" b="1" i="0" u="none" strike="noStrike" kern="1200" cap="none" spc="0" normalizeH="0" baseline="0" noProof="0" dirty="0">
                <a:ln>
                  <a:noFill/>
                </a:ln>
                <a:solidFill>
                  <a:schemeClr val="bg1"/>
                </a:solidFill>
                <a:effectLst/>
                <a:uLnTx/>
                <a:uFillTx/>
                <a:latin typeface="Arial"/>
                <a:ea typeface="+mn-ea"/>
                <a:cs typeface="Arial" panose="020B0604020202020204" pitchFamily="34" charset="0"/>
              </a:rPr>
              <a:t>СОЦИАЛЬНО-ЗНАЧИМЫЙ ЭФФЕКТ</a:t>
            </a:r>
          </a:p>
        </p:txBody>
      </p:sp>
      <p:pic>
        <p:nvPicPr>
          <p:cNvPr id="81" name="Graphic 285">
            <a:extLst>
              <a:ext uri="{FF2B5EF4-FFF2-40B4-BE49-F238E27FC236}">
                <a16:creationId xmlns="" xmlns:a16="http://schemas.microsoft.com/office/drawing/2014/main" id="{3C0CAB6F-6988-D781-FA46-2A2DC167416F}"/>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1163106" y="863280"/>
            <a:ext cx="348116" cy="348116"/>
          </a:xfrm>
          <a:prstGeom prst="rect">
            <a:avLst/>
          </a:prstGeom>
          <a:effectLst>
            <a:outerShdw blurRad="50800" dist="38100" dir="2700000" algn="tl" rotWithShape="0">
              <a:prstClr val="black">
                <a:alpha val="7000"/>
              </a:prstClr>
            </a:outerShdw>
          </a:effectLst>
        </p:spPr>
      </p:pic>
      <p:pic>
        <p:nvPicPr>
          <p:cNvPr id="82" name="Graphic 381">
            <a:extLst>
              <a:ext uri="{FF2B5EF4-FFF2-40B4-BE49-F238E27FC236}">
                <a16:creationId xmlns="" xmlns:a16="http://schemas.microsoft.com/office/drawing/2014/main" id="{EC9DFA82-EE2C-4CE7-C47F-25DAB94C36F3}"/>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4146798" y="874691"/>
            <a:ext cx="320022" cy="363414"/>
          </a:xfrm>
          <a:prstGeom prst="rect">
            <a:avLst/>
          </a:prstGeom>
          <a:effectLst>
            <a:outerShdw blurRad="50800" dist="38100" dir="2700000" algn="tl" rotWithShape="0">
              <a:prstClr val="black">
                <a:alpha val="7000"/>
              </a:prstClr>
            </a:outerShdw>
          </a:effectLst>
        </p:spPr>
      </p:pic>
      <p:pic>
        <p:nvPicPr>
          <p:cNvPr id="83" name="Graphic 377">
            <a:extLst>
              <a:ext uri="{FF2B5EF4-FFF2-40B4-BE49-F238E27FC236}">
                <a16:creationId xmlns="" xmlns:a16="http://schemas.microsoft.com/office/drawing/2014/main" id="{C303A3F4-27B0-F8A3-851F-D616AF1224E9}"/>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6953385" y="851523"/>
            <a:ext cx="416319" cy="409750"/>
          </a:xfrm>
          <a:prstGeom prst="rect">
            <a:avLst/>
          </a:prstGeom>
          <a:effectLst>
            <a:outerShdw blurRad="50800" dist="38100" dir="2700000" algn="tl" rotWithShape="0">
              <a:prstClr val="black">
                <a:alpha val="7000"/>
              </a:prstClr>
            </a:outerShdw>
          </a:effectLst>
        </p:spPr>
      </p:pic>
      <p:graphicFrame>
        <p:nvGraphicFramePr>
          <p:cNvPr id="5" name="Таблица 4"/>
          <p:cNvGraphicFramePr>
            <a:graphicFrameLocks noGrp="1"/>
          </p:cNvGraphicFramePr>
          <p:nvPr>
            <p:extLst>
              <p:ext uri="{D42A27DB-BD31-4B8C-83A1-F6EECF244321}">
                <p14:modId xmlns:p14="http://schemas.microsoft.com/office/powerpoint/2010/main" val="3307481182"/>
              </p:ext>
            </p:extLst>
          </p:nvPr>
        </p:nvGraphicFramePr>
        <p:xfrm>
          <a:off x="67166" y="1405465"/>
          <a:ext cx="8983584" cy="2948940"/>
        </p:xfrm>
        <a:graphic>
          <a:graphicData uri="http://schemas.openxmlformats.org/drawingml/2006/table">
            <a:tbl>
              <a:tblPr firstRow="1" bandRow="1">
                <a:tableStyleId>{2D5ABB26-0587-4C30-8999-92F81FD0307C}</a:tableStyleId>
              </a:tblPr>
              <a:tblGrid>
                <a:gridCol w="342486">
                  <a:extLst>
                    <a:ext uri="{9D8B030D-6E8A-4147-A177-3AD203B41FA5}">
                      <a16:colId xmlns="" xmlns:a16="http://schemas.microsoft.com/office/drawing/2014/main" val="2994255182"/>
                    </a:ext>
                  </a:extLst>
                </a:gridCol>
                <a:gridCol w="2345124">
                  <a:extLst>
                    <a:ext uri="{9D8B030D-6E8A-4147-A177-3AD203B41FA5}">
                      <a16:colId xmlns="" xmlns:a16="http://schemas.microsoft.com/office/drawing/2014/main" val="620969615"/>
                    </a:ext>
                  </a:extLst>
                </a:gridCol>
                <a:gridCol w="4016415">
                  <a:extLst>
                    <a:ext uri="{9D8B030D-6E8A-4147-A177-3AD203B41FA5}">
                      <a16:colId xmlns="" xmlns:a16="http://schemas.microsoft.com/office/drawing/2014/main" val="1396959813"/>
                    </a:ext>
                  </a:extLst>
                </a:gridCol>
                <a:gridCol w="2279559">
                  <a:extLst>
                    <a:ext uri="{9D8B030D-6E8A-4147-A177-3AD203B41FA5}">
                      <a16:colId xmlns="" xmlns:a16="http://schemas.microsoft.com/office/drawing/2014/main" val="261090574"/>
                    </a:ext>
                  </a:extLst>
                </a:gridCol>
              </a:tblGrid>
              <a:tr h="1560135">
                <a:tc>
                  <a:txBody>
                    <a:bodyPr/>
                    <a:lstStyle/>
                    <a:p>
                      <a:pPr algn="ctr">
                        <a:lnSpc>
                          <a:spcPts val="900"/>
                        </a:lnSpc>
                      </a:pPr>
                      <a:r>
                        <a:rPr lang="ru-RU" sz="1000" dirty="0">
                          <a:latin typeface="+mn-lt"/>
                          <a:cs typeface="Times New Roman" panose="020206030504050203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lnSpc>
                          <a:spcPts val="900"/>
                        </a:lnSpc>
                        <a:spcBef>
                          <a:spcPts val="0"/>
                        </a:spcBef>
                        <a:spcAft>
                          <a:spcPts val="0"/>
                        </a:spcAft>
                      </a:pPr>
                      <a:r>
                        <a:rPr lang="ru-RU" sz="1000" kern="1200" dirty="0">
                          <a:solidFill>
                            <a:schemeClr val="tx1"/>
                          </a:solidFill>
                          <a:latin typeface="+mn-lt"/>
                          <a:ea typeface="+mn-ea"/>
                          <a:cs typeface="Times New Roman" panose="02020603050405020304" pitchFamily="18" charset="0"/>
                        </a:rPr>
                        <a:t>- Документы, поступающие в МФЦ для получения услуг по кадастровому учету и регистрации прав, направляются в </a:t>
                      </a:r>
                      <a:r>
                        <a:rPr lang="ru-RU" sz="1000" kern="1200" dirty="0" err="1">
                          <a:solidFill>
                            <a:schemeClr val="tx1"/>
                          </a:solidFill>
                          <a:latin typeface="+mn-lt"/>
                          <a:ea typeface="+mn-ea"/>
                          <a:cs typeface="Times New Roman" panose="02020603050405020304" pitchFamily="18" charset="0"/>
                        </a:rPr>
                        <a:t>Росреестр</a:t>
                      </a:r>
                      <a:r>
                        <a:rPr lang="ru-RU" sz="1000" kern="1200" dirty="0">
                          <a:solidFill>
                            <a:schemeClr val="tx1"/>
                          </a:solidFill>
                          <a:latin typeface="+mn-lt"/>
                          <a:ea typeface="+mn-ea"/>
                          <a:cs typeface="Times New Roman" panose="02020603050405020304" pitchFamily="18" charset="0"/>
                        </a:rPr>
                        <a:t> на бумажных носителях (до 29.06.2022). По результатам оказания государственных услуг документы с проставленными на них отметками о проведенной регистрации возвращаются </a:t>
                      </a:r>
                      <a:r>
                        <a:rPr lang="ru-RU" sz="1000" kern="1200" dirty="0" err="1">
                          <a:solidFill>
                            <a:schemeClr val="tx1"/>
                          </a:solidFill>
                          <a:latin typeface="+mn-lt"/>
                          <a:ea typeface="+mn-ea"/>
                          <a:cs typeface="Times New Roman" panose="02020603050405020304" pitchFamily="18" charset="0"/>
                        </a:rPr>
                        <a:t>Росреестром</a:t>
                      </a:r>
                      <a:r>
                        <a:rPr lang="ru-RU" sz="1000" kern="1200" dirty="0">
                          <a:solidFill>
                            <a:schemeClr val="tx1"/>
                          </a:solidFill>
                          <a:latin typeface="+mn-lt"/>
                          <a:ea typeface="+mn-ea"/>
                          <a:cs typeface="Times New Roman" panose="02020603050405020304" pitchFamily="18" charset="0"/>
                        </a:rPr>
                        <a:t> обратно в МФЦ для выдачи заявителям.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685800" rtl="0" eaLnBrk="1" fontAlgn="auto" latinLnBrk="0" hangingPunct="1">
                        <a:lnSpc>
                          <a:spcPts val="900"/>
                        </a:lnSpc>
                        <a:spcBef>
                          <a:spcPts val="0"/>
                        </a:spcBef>
                        <a:spcAft>
                          <a:spcPts val="0"/>
                        </a:spcAft>
                        <a:buClrTx/>
                        <a:buSzTx/>
                        <a:buFontTx/>
                        <a:buChar char="-"/>
                        <a:tabLst/>
                        <a:defRPr/>
                      </a:pPr>
                      <a:r>
                        <a:rPr lang="ru-RU" sz="1000" kern="1200" dirty="0">
                          <a:solidFill>
                            <a:schemeClr val="tx1"/>
                          </a:solidFill>
                          <a:latin typeface="+mn-lt"/>
                          <a:ea typeface="+mn-ea"/>
                          <a:cs typeface="Times New Roman" panose="02020603050405020304" pitchFamily="18" charset="0"/>
                        </a:rPr>
                        <a:t> </a:t>
                      </a:r>
                      <a:r>
                        <a:rPr lang="ru-RU" sz="1000" b="1" kern="1200" dirty="0">
                          <a:solidFill>
                            <a:schemeClr val="tx1"/>
                          </a:solidFill>
                          <a:latin typeface="+mn-lt"/>
                          <a:ea typeface="+mn-ea"/>
                          <a:cs typeface="Times New Roman" panose="02020603050405020304" pitchFamily="18" charset="0"/>
                        </a:rPr>
                        <a:t>С 29.06.2022 </a:t>
                      </a:r>
                      <a:r>
                        <a:rPr lang="ru-RU" sz="1000" kern="1200" dirty="0">
                          <a:solidFill>
                            <a:schemeClr val="tx1"/>
                          </a:solidFill>
                          <a:latin typeface="+mn-lt"/>
                          <a:ea typeface="+mn-ea"/>
                          <a:cs typeface="Times New Roman" panose="02020603050405020304" pitchFamily="18" charset="0"/>
                        </a:rPr>
                        <a:t>поступление новых документов на бумажном носителе исключено – все документы, поступающие посредством МФЦ в Росреестр, переводятся сотрудниками МФЦ в электронный вид и заверяются УКЭП. Необходимость передачи в Росреестр документов на бумажном носителе (за исключением документарных закладных) исключается.</a:t>
                      </a:r>
                      <a:endParaRPr lang="en-US" sz="1000" kern="1200" dirty="0">
                        <a:solidFill>
                          <a:schemeClr val="tx1"/>
                        </a:solidFill>
                        <a:latin typeface="+mn-lt"/>
                        <a:ea typeface="+mn-ea"/>
                        <a:cs typeface="Times New Roman" panose="02020603050405020304" pitchFamily="18" charset="0"/>
                      </a:endParaRPr>
                    </a:p>
                    <a:p>
                      <a:pPr marL="0" marR="0" indent="0" algn="ctr" defTabSz="685800" rtl="0" eaLnBrk="1" fontAlgn="auto" latinLnBrk="0" hangingPunct="1">
                        <a:lnSpc>
                          <a:spcPts val="900"/>
                        </a:lnSpc>
                        <a:spcBef>
                          <a:spcPts val="0"/>
                        </a:spcBef>
                        <a:spcAft>
                          <a:spcPts val="0"/>
                        </a:spcAft>
                        <a:buClrTx/>
                        <a:buSzTx/>
                        <a:buFontTx/>
                        <a:buNone/>
                        <a:tabLst/>
                        <a:defRPr/>
                      </a:pPr>
                      <a:endParaRPr lang="ru-RU" sz="1000" kern="1200" dirty="0">
                        <a:solidFill>
                          <a:schemeClr val="tx1"/>
                        </a:solidFill>
                        <a:latin typeface="+mn-lt"/>
                        <a:ea typeface="+mn-ea"/>
                        <a:cs typeface="Times New Roman" panose="02020603050405020304" pitchFamily="18" charset="0"/>
                      </a:endParaRPr>
                    </a:p>
                    <a:p>
                      <a:pPr marL="0" indent="0" algn="ctr">
                        <a:lnSpc>
                          <a:spcPts val="900"/>
                        </a:lnSpc>
                        <a:spcBef>
                          <a:spcPts val="0"/>
                        </a:spcBef>
                        <a:spcAft>
                          <a:spcPts val="0"/>
                        </a:spcAft>
                        <a:buFontTx/>
                        <a:buChar char="-"/>
                      </a:pPr>
                      <a:r>
                        <a:rPr lang="ru-RU" sz="1000" kern="1200" dirty="0">
                          <a:solidFill>
                            <a:schemeClr val="tx1"/>
                          </a:solidFill>
                          <a:latin typeface="+mn-lt"/>
                          <a:ea typeface="+mn-ea"/>
                          <a:cs typeface="Times New Roman" panose="02020603050405020304" pitchFamily="18" charset="0"/>
                        </a:rPr>
                        <a:t> Штампы на документах не проставляются, государственная регистрация удостоверяется выпиской из ЕГРН.</a:t>
                      </a:r>
                      <a:endParaRPr lang="en-US" sz="1000" kern="1200" dirty="0">
                        <a:solidFill>
                          <a:schemeClr val="tx1"/>
                        </a:solidFill>
                        <a:latin typeface="+mn-lt"/>
                        <a:ea typeface="+mn-ea"/>
                        <a:cs typeface="Times New Roman" panose="02020603050405020304" pitchFamily="18" charset="0"/>
                      </a:endParaRPr>
                    </a:p>
                    <a:p>
                      <a:pPr marL="0" indent="0" algn="ctr">
                        <a:lnSpc>
                          <a:spcPts val="900"/>
                        </a:lnSpc>
                        <a:spcBef>
                          <a:spcPts val="0"/>
                        </a:spcBef>
                        <a:spcAft>
                          <a:spcPts val="0"/>
                        </a:spcAft>
                        <a:buFontTx/>
                        <a:buNone/>
                      </a:pPr>
                      <a:endParaRPr lang="ru-RU" sz="1000" kern="1200" dirty="0">
                        <a:solidFill>
                          <a:schemeClr val="tx1"/>
                        </a:solidFill>
                        <a:latin typeface="+mn-lt"/>
                        <a:ea typeface="+mn-ea"/>
                        <a:cs typeface="Times New Roman" panose="02020603050405020304" pitchFamily="18" charset="0"/>
                      </a:endParaRPr>
                    </a:p>
                    <a:p>
                      <a:pPr marL="0" marR="0" indent="0" algn="ctr" defTabSz="685800" rtl="0" eaLnBrk="1" fontAlgn="auto" latinLnBrk="0" hangingPunct="1">
                        <a:lnSpc>
                          <a:spcPts val="900"/>
                        </a:lnSpc>
                        <a:spcBef>
                          <a:spcPts val="0"/>
                        </a:spcBef>
                        <a:spcAft>
                          <a:spcPts val="0"/>
                        </a:spcAft>
                        <a:buClrTx/>
                        <a:buSzTx/>
                        <a:buFontTx/>
                        <a:buChar char="-"/>
                        <a:tabLst/>
                        <a:defRPr/>
                      </a:pPr>
                      <a:r>
                        <a:rPr lang="ru-RU" sz="1000" kern="1200" dirty="0">
                          <a:solidFill>
                            <a:schemeClr val="tx1"/>
                          </a:solidFill>
                          <a:latin typeface="+mn-lt"/>
                          <a:ea typeface="+mn-ea"/>
                          <a:cs typeface="Times New Roman" panose="02020603050405020304" pitchFamily="18" charset="0"/>
                        </a:rPr>
                        <a:t> Утвержден формат электронных документов, направляемых МФЦ в Росреестр,  форма и порядок проставления МФЦ отметки на документах, представленных на бумажном носителе, о создании электронных образов таких документов, форма и порядок проставления многофункциональными центрами отметки о том, что представленные заявителем на бумажном носителе документы являются копиями.</a:t>
                      </a:r>
                      <a:endParaRPr lang="en-US" sz="1000" kern="1200" dirty="0">
                        <a:solidFill>
                          <a:schemeClr val="tx1"/>
                        </a:solidFill>
                        <a:latin typeface="+mn-lt"/>
                        <a:ea typeface="+mn-ea"/>
                        <a:cs typeface="Times New Roman" panose="02020603050405020304" pitchFamily="18" charset="0"/>
                      </a:endParaRPr>
                    </a:p>
                    <a:p>
                      <a:pPr marL="0" marR="0" indent="0" algn="ctr" defTabSz="685800" rtl="0" eaLnBrk="1" fontAlgn="auto" latinLnBrk="0" hangingPunct="1">
                        <a:lnSpc>
                          <a:spcPts val="900"/>
                        </a:lnSpc>
                        <a:spcBef>
                          <a:spcPts val="0"/>
                        </a:spcBef>
                        <a:spcAft>
                          <a:spcPts val="0"/>
                        </a:spcAft>
                        <a:buClrTx/>
                        <a:buSzTx/>
                        <a:buFontTx/>
                        <a:buNone/>
                        <a:tabLst/>
                        <a:defRPr/>
                      </a:pPr>
                      <a:endParaRPr lang="ru-RU" sz="1000" kern="1200" dirty="0">
                        <a:solidFill>
                          <a:schemeClr val="tx1"/>
                        </a:solidFill>
                        <a:latin typeface="+mn-lt"/>
                        <a:ea typeface="+mn-ea"/>
                        <a:cs typeface="Times New Roman" panose="02020603050405020304" pitchFamily="18" charset="0"/>
                      </a:endParaRPr>
                    </a:p>
                    <a:p>
                      <a:pPr marL="171450" marR="0" indent="-171450" algn="ctr" defTabSz="685800" rtl="0" eaLnBrk="1" fontAlgn="auto" latinLnBrk="0" hangingPunct="1">
                        <a:lnSpc>
                          <a:spcPts val="900"/>
                        </a:lnSpc>
                        <a:spcBef>
                          <a:spcPts val="0"/>
                        </a:spcBef>
                        <a:spcAft>
                          <a:spcPts val="0"/>
                        </a:spcAft>
                        <a:buClrTx/>
                        <a:buSzTx/>
                        <a:buFontTx/>
                        <a:buChar char="-"/>
                        <a:tabLst/>
                        <a:defRPr/>
                      </a:pPr>
                      <a:r>
                        <a:rPr lang="ru-RU" sz="1000" kern="1200" dirty="0">
                          <a:solidFill>
                            <a:schemeClr val="tx1"/>
                          </a:solidFill>
                          <a:latin typeface="+mn-lt"/>
                          <a:ea typeface="+mn-ea"/>
                          <a:cs typeface="Times New Roman" panose="02020603050405020304" pitchFamily="18" charset="0"/>
                        </a:rPr>
                        <a:t>Электронные образы документов, созданные в указанном порядке, имеют ту же юридическую силу, что и документы, представленные заявителем в форме документов на бумажном носителе.</a:t>
                      </a:r>
                    </a:p>
                    <a:p>
                      <a:pPr marL="171450" marR="0" indent="-171450" algn="ctr" defTabSz="685800" rtl="0" eaLnBrk="1" fontAlgn="auto" latinLnBrk="0" hangingPunct="1">
                        <a:lnSpc>
                          <a:spcPts val="900"/>
                        </a:lnSpc>
                        <a:spcBef>
                          <a:spcPts val="0"/>
                        </a:spcBef>
                        <a:spcAft>
                          <a:spcPts val="0"/>
                        </a:spcAft>
                        <a:buClrTx/>
                        <a:buSzTx/>
                        <a:buFontTx/>
                        <a:buChar char="-"/>
                        <a:tabLst/>
                        <a:defRPr/>
                      </a:pPr>
                      <a:endParaRPr lang="ru-RU" sz="1000" kern="1200" dirty="0">
                        <a:solidFill>
                          <a:schemeClr val="tx1"/>
                        </a:solidFill>
                        <a:latin typeface="+mn-lt"/>
                        <a:ea typeface="+mn-ea"/>
                        <a:cs typeface="Times New Roman" panose="02020603050405020304" pitchFamily="18" charset="0"/>
                      </a:endParaRPr>
                    </a:p>
                    <a:p>
                      <a:pPr marL="0" indent="0" algn="ctr">
                        <a:lnSpc>
                          <a:spcPts val="900"/>
                        </a:lnSpc>
                        <a:spcBef>
                          <a:spcPts val="0"/>
                        </a:spcBef>
                        <a:spcAft>
                          <a:spcPts val="0"/>
                        </a:spcAft>
                        <a:buFont typeface="Arial" panose="020B0604020202020204" pitchFamily="34" charset="0"/>
                        <a:buNone/>
                      </a:pPr>
                      <a:r>
                        <a:rPr lang="ru-RU" sz="1000" kern="1200" dirty="0" smtClean="0">
                          <a:solidFill>
                            <a:schemeClr val="tx1"/>
                          </a:solidFill>
                          <a:latin typeface="+mn-lt"/>
                          <a:ea typeface="+mn-ea"/>
                          <a:cs typeface="Times New Roman" panose="02020603050405020304" pitchFamily="18" charset="0"/>
                        </a:rPr>
                        <a:t>(«</a:t>
                      </a:r>
                      <a:r>
                        <a:rPr lang="ru-RU" sz="1000" kern="1200" dirty="0">
                          <a:solidFill>
                            <a:schemeClr val="tx1"/>
                          </a:solidFill>
                          <a:latin typeface="+mn-lt"/>
                          <a:ea typeface="+mn-ea"/>
                          <a:cs typeface="Times New Roman" panose="02020603050405020304" pitchFamily="18" charset="0"/>
                        </a:rPr>
                        <a:t>СТОП-БУМАГА» - Федеральный закон </a:t>
                      </a:r>
                    </a:p>
                    <a:p>
                      <a:pPr marL="0" indent="0" algn="ctr">
                        <a:lnSpc>
                          <a:spcPts val="900"/>
                        </a:lnSpc>
                        <a:spcBef>
                          <a:spcPts val="0"/>
                        </a:spcBef>
                        <a:spcAft>
                          <a:spcPts val="0"/>
                        </a:spcAft>
                        <a:buFont typeface="Arial" panose="020B0604020202020204" pitchFamily="34" charset="0"/>
                        <a:buNone/>
                      </a:pPr>
                      <a:r>
                        <a:rPr lang="ru-RU" sz="1000" kern="1200" dirty="0">
                          <a:solidFill>
                            <a:schemeClr val="tx1"/>
                          </a:solidFill>
                          <a:latin typeface="+mn-lt"/>
                          <a:ea typeface="+mn-ea"/>
                          <a:cs typeface="Times New Roman" panose="02020603050405020304" pitchFamily="18" charset="0"/>
                        </a:rPr>
                        <a:t>от 30.12.2021 № 449-ФЗ).</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defTabSz="685800" rtl="0" eaLnBrk="1" latinLnBrk="0" hangingPunct="1">
                        <a:lnSpc>
                          <a:spcPts val="900"/>
                        </a:lnSpc>
                        <a:spcBef>
                          <a:spcPts val="0"/>
                        </a:spcBef>
                        <a:spcAft>
                          <a:spcPts val="0"/>
                        </a:spcAft>
                      </a:pPr>
                      <a:r>
                        <a:rPr lang="ru-RU" sz="1000" kern="1200" dirty="0">
                          <a:solidFill>
                            <a:schemeClr val="tx1"/>
                          </a:solidFill>
                          <a:latin typeface="+mn-lt"/>
                          <a:ea typeface="+mn-ea"/>
                          <a:cs typeface="Times New Roman" panose="02020603050405020304" pitchFamily="18" charset="0"/>
                        </a:rPr>
                        <a:t>Снижены финансовые затраты, связанные с доставкой и хранением документов, сокращены сроки предоставления услуг.</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104089706"/>
                  </a:ext>
                </a:extLst>
              </a:tr>
            </a:tbl>
          </a:graphicData>
        </a:graphic>
      </p:graphicFrame>
    </p:spTree>
    <p:extLst>
      <p:ext uri="{BB962C8B-B14F-4D97-AF65-F5344CB8AC3E}">
        <p14:creationId xmlns:p14="http://schemas.microsoft.com/office/powerpoint/2010/main" val="369324249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39F09F66-1085-4855-8DC5-F9637EFDA1FB}"/>
              </a:ext>
            </a:extLst>
          </p:cNvPr>
          <p:cNvSpPr>
            <a:spLocks noGrp="1"/>
          </p:cNvSpPr>
          <p:nvPr>
            <p:ph type="title"/>
          </p:nvPr>
        </p:nvSpPr>
        <p:spPr>
          <a:xfrm>
            <a:off x="533441" y="22861"/>
            <a:ext cx="8517309" cy="619124"/>
          </a:xfrm>
        </p:spPr>
        <p:txBody>
          <a:bodyPr>
            <a:noAutofit/>
          </a:bodyPr>
          <a:lstStyle/>
          <a:p>
            <a:pPr algn="ctr"/>
            <a:r>
              <a:rPr lang="ru-RU" dirty="0"/>
              <a:t>Изменения в законодательстве Российской Федерации о регистрации </a:t>
            </a:r>
            <a:br>
              <a:rPr lang="ru-RU" dirty="0"/>
            </a:br>
            <a:r>
              <a:rPr lang="ru-RU" dirty="0"/>
              <a:t>недвижимости по итогам 2022 г. </a:t>
            </a:r>
          </a:p>
        </p:txBody>
      </p:sp>
      <p:sp>
        <p:nvSpPr>
          <p:cNvPr id="40" name="Slide Number Placeholder 6">
            <a:extLst>
              <a:ext uri="{FF2B5EF4-FFF2-40B4-BE49-F238E27FC236}">
                <a16:creationId xmlns="" xmlns:a16="http://schemas.microsoft.com/office/drawing/2014/main" id="{49AA9F89-8FE7-453C-8FBE-FAF4AE20A961}"/>
              </a:ext>
            </a:extLst>
          </p:cNvPr>
          <p:cNvSpPr>
            <a:spLocks noGrp="1"/>
          </p:cNvSpPr>
          <p:nvPr>
            <p:ph type="sldNum" sz="quarter" idx="10"/>
          </p:nvPr>
        </p:nvSpPr>
        <p:spPr bwMode="auto">
          <a:xfrm>
            <a:off x="5998104" y="4778375"/>
            <a:ext cx="2743200" cy="365125"/>
          </a:xfrm>
        </p:spPr>
        <p:txBody>
          <a:bodyPr/>
          <a:lstStyle/>
          <a:p>
            <a:pPr marL="0" marR="0" lvl="0" indent="0" algn="r" defTabSz="349261" rtl="0" eaLnBrk="1" fontAlgn="auto" latinLnBrk="0" hangingPunct="1">
              <a:lnSpc>
                <a:spcPct val="100000"/>
              </a:lnSpc>
              <a:spcBef>
                <a:spcPts val="0"/>
              </a:spcBef>
              <a:spcAft>
                <a:spcPts val="0"/>
              </a:spcAft>
              <a:buClrTx/>
              <a:buSzTx/>
              <a:buFontTx/>
              <a:buNone/>
              <a:tabLst/>
              <a:defRPr/>
            </a:pPr>
            <a:fld id="{35ACA335-37F7-42C7-872A-92C3D7072F89}" type="slidenum">
              <a:rPr kumimoji="0" lang="ru-RU" sz="1050" b="1" i="0" u="none" strike="noStrike" kern="1200" cap="none" spc="0" normalizeH="0" baseline="0" noProof="0" smtClean="0">
                <a:ln>
                  <a:noFill/>
                </a:ln>
                <a:solidFill>
                  <a:srgbClr val="FFFFFF"/>
                </a:solidFill>
                <a:effectLst/>
                <a:uLnTx/>
                <a:uFillTx/>
                <a:latin typeface="Arial"/>
                <a:ea typeface="+mn-ea"/>
                <a:cs typeface="+mn-cs"/>
              </a:rPr>
              <a:pPr marL="0" marR="0" lvl="0" indent="0" algn="r" defTabSz="349261" rtl="0" eaLnBrk="1" fontAlgn="auto" latinLnBrk="0" hangingPunct="1">
                <a:lnSpc>
                  <a:spcPct val="100000"/>
                </a:lnSpc>
                <a:spcBef>
                  <a:spcPts val="0"/>
                </a:spcBef>
                <a:spcAft>
                  <a:spcPts val="0"/>
                </a:spcAft>
                <a:buClrTx/>
                <a:buSzTx/>
                <a:buFontTx/>
                <a:buNone/>
                <a:tabLst/>
                <a:defRPr/>
              </a:pPr>
              <a:t>6</a:t>
            </a:fld>
            <a:endParaRPr kumimoji="0" lang="ru-RU" sz="1050" b="1" i="0" u="none" strike="noStrike" kern="1200" cap="none" spc="0" normalizeH="0" baseline="0" noProof="0" dirty="0">
              <a:ln>
                <a:noFill/>
              </a:ln>
              <a:solidFill>
                <a:srgbClr val="FFFFFF"/>
              </a:solidFill>
              <a:effectLst/>
              <a:uLnTx/>
              <a:uFillTx/>
              <a:latin typeface="Arial"/>
              <a:ea typeface="+mn-ea"/>
              <a:cs typeface="+mn-cs"/>
            </a:endParaRPr>
          </a:p>
        </p:txBody>
      </p:sp>
      <p:sp>
        <p:nvSpPr>
          <p:cNvPr id="2" name="Скругленный прямоугольник 1">
            <a:extLst>
              <a:ext uri="{FF2B5EF4-FFF2-40B4-BE49-F238E27FC236}">
                <a16:creationId xmlns="" xmlns:a16="http://schemas.microsoft.com/office/drawing/2014/main" id="{8EE32405-F3A9-4E48-BFCD-1D38B0919076}"/>
              </a:ext>
            </a:extLst>
          </p:cNvPr>
          <p:cNvSpPr/>
          <p:nvPr/>
        </p:nvSpPr>
        <p:spPr>
          <a:xfrm>
            <a:off x="891252" y="809319"/>
            <a:ext cx="1678328" cy="514209"/>
          </a:xfrm>
          <a:prstGeom prst="roundRect">
            <a:avLst/>
          </a:prstGeom>
          <a:solidFill>
            <a:srgbClr val="1890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5" name="Скругленный прямоугольник 74">
            <a:extLst>
              <a:ext uri="{FF2B5EF4-FFF2-40B4-BE49-F238E27FC236}">
                <a16:creationId xmlns="" xmlns:a16="http://schemas.microsoft.com/office/drawing/2014/main" id="{C62CC7CE-93ED-2CA2-4A69-B2023875A0C1}"/>
              </a:ext>
            </a:extLst>
          </p:cNvPr>
          <p:cNvSpPr/>
          <p:nvPr/>
        </p:nvSpPr>
        <p:spPr>
          <a:xfrm>
            <a:off x="3900670" y="809319"/>
            <a:ext cx="1504708" cy="514209"/>
          </a:xfrm>
          <a:prstGeom prst="roundRect">
            <a:avLst/>
          </a:prstGeom>
          <a:solidFill>
            <a:srgbClr val="1890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9" name="Скругленный прямоугольник 78">
            <a:extLst>
              <a:ext uri="{FF2B5EF4-FFF2-40B4-BE49-F238E27FC236}">
                <a16:creationId xmlns="" xmlns:a16="http://schemas.microsoft.com/office/drawing/2014/main" id="{410033BD-75B3-11A7-E662-601CFB608AAA}"/>
              </a:ext>
            </a:extLst>
          </p:cNvPr>
          <p:cNvSpPr/>
          <p:nvPr/>
        </p:nvSpPr>
        <p:spPr>
          <a:xfrm>
            <a:off x="6832994" y="815888"/>
            <a:ext cx="2257386" cy="514209"/>
          </a:xfrm>
          <a:prstGeom prst="roundRect">
            <a:avLst/>
          </a:prstGeom>
          <a:solidFill>
            <a:srgbClr val="1890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p:nvSpPr>
        <p:spPr>
          <a:xfrm>
            <a:off x="1572419" y="919760"/>
            <a:ext cx="854931" cy="306467"/>
          </a:xfrm>
          <a:prstGeom prst="roundRect">
            <a:avLst/>
          </a:prstGeom>
          <a:noFill/>
          <a:ln w="28575">
            <a:noFill/>
          </a:ln>
        </p:spPr>
        <p:txBody>
          <a:bodyPr wrap="square">
            <a:spAutoFit/>
          </a:bodyPr>
          <a:lstStyle/>
          <a:p>
            <a:pPr marL="0" marR="0" lvl="0" indent="0" algn="l" defTabSz="349261" rtl="0" eaLnBrk="1" fontAlgn="auto" latinLnBrk="0" hangingPunct="1">
              <a:lnSpc>
                <a:spcPct val="100000"/>
              </a:lnSpc>
              <a:spcBef>
                <a:spcPts val="0"/>
              </a:spcBef>
              <a:spcAft>
                <a:spcPts val="0"/>
              </a:spcAft>
              <a:buClrTx/>
              <a:buSzTx/>
              <a:buFontTx/>
              <a:buNone/>
              <a:tabLst/>
              <a:defRPr/>
            </a:pPr>
            <a:r>
              <a:rPr kumimoji="0" lang="ru-RU" sz="1200" b="1" i="0" u="none" strike="noStrike" kern="1200" cap="none" spc="0" normalizeH="0" baseline="0" noProof="0" dirty="0">
                <a:ln>
                  <a:noFill/>
                </a:ln>
                <a:solidFill>
                  <a:schemeClr val="bg1"/>
                </a:solidFill>
                <a:effectLst/>
                <a:uLnTx/>
                <a:uFillTx/>
                <a:latin typeface="Arial"/>
                <a:ea typeface="Times New Roman" panose="02020603050405020304" pitchFamily="18" charset="0"/>
                <a:cs typeface="Arial" panose="020B0604020202020204" pitchFamily="34" charset="0"/>
              </a:rPr>
              <a:t>БЫЛО</a:t>
            </a:r>
            <a:endParaRPr kumimoji="0" lang="ru-RU" sz="1200" b="1" i="0" u="none" strike="noStrike" kern="1200" cap="none" spc="0" normalizeH="0" baseline="0" noProof="0" dirty="0">
              <a:ln>
                <a:noFill/>
              </a:ln>
              <a:solidFill>
                <a:schemeClr val="bg1"/>
              </a:solidFill>
              <a:effectLst/>
              <a:uLnTx/>
              <a:uFillTx/>
              <a:latin typeface="Arial"/>
              <a:ea typeface="+mn-ea"/>
              <a:cs typeface="Arial" panose="020B0604020202020204" pitchFamily="34" charset="0"/>
            </a:endParaRPr>
          </a:p>
        </p:txBody>
      </p:sp>
      <p:sp>
        <p:nvSpPr>
          <p:cNvPr id="30" name="Прямоугольник 29"/>
          <p:cNvSpPr/>
          <p:nvPr/>
        </p:nvSpPr>
        <p:spPr>
          <a:xfrm>
            <a:off x="4528028" y="919760"/>
            <a:ext cx="1013635" cy="306467"/>
          </a:xfrm>
          <a:prstGeom prst="roundRect">
            <a:avLst/>
          </a:prstGeom>
          <a:noFill/>
          <a:ln w="28575">
            <a:noFill/>
          </a:ln>
        </p:spPr>
        <p:txBody>
          <a:bodyPr wrap="square">
            <a:spAutoFit/>
          </a:bodyPr>
          <a:lstStyle/>
          <a:p>
            <a:pPr marL="0" marR="0" lvl="0" indent="0" algn="l" defTabSz="349261" rtl="0" eaLnBrk="1" fontAlgn="auto" latinLnBrk="0" hangingPunct="1">
              <a:lnSpc>
                <a:spcPct val="100000"/>
              </a:lnSpc>
              <a:spcBef>
                <a:spcPts val="0"/>
              </a:spcBef>
              <a:spcAft>
                <a:spcPts val="0"/>
              </a:spcAft>
              <a:buClrTx/>
              <a:buSzTx/>
              <a:buFontTx/>
              <a:buNone/>
              <a:tabLst/>
              <a:defRPr/>
            </a:pPr>
            <a:r>
              <a:rPr kumimoji="0" lang="ru-RU" sz="1200" b="1" i="0" u="none" strike="noStrike" kern="1200" cap="none" spc="0" normalizeH="0" baseline="0" noProof="0" dirty="0">
                <a:ln>
                  <a:noFill/>
                </a:ln>
                <a:solidFill>
                  <a:schemeClr val="bg1"/>
                </a:solidFill>
                <a:effectLst/>
                <a:uLnTx/>
                <a:uFillTx/>
                <a:latin typeface="Arial"/>
                <a:ea typeface="Times New Roman" panose="02020603050405020304" pitchFamily="18" charset="0"/>
                <a:cs typeface="Arial" panose="020B0604020202020204" pitchFamily="34" charset="0"/>
              </a:rPr>
              <a:t>СТАЛО</a:t>
            </a:r>
            <a:endParaRPr kumimoji="0" lang="ru-RU" sz="1200" b="1" i="0" u="none" strike="noStrike" kern="1200" cap="none" spc="0" normalizeH="0" baseline="0" noProof="0" dirty="0">
              <a:ln>
                <a:noFill/>
              </a:ln>
              <a:solidFill>
                <a:schemeClr val="bg1"/>
              </a:solidFill>
              <a:effectLst/>
              <a:uLnTx/>
              <a:uFillTx/>
              <a:latin typeface="Arial"/>
              <a:ea typeface="+mn-ea"/>
              <a:cs typeface="Arial" panose="020B0604020202020204" pitchFamily="34" charset="0"/>
            </a:endParaRPr>
          </a:p>
        </p:txBody>
      </p:sp>
      <p:sp>
        <p:nvSpPr>
          <p:cNvPr id="59" name="Прямоугольник 29">
            <a:extLst>
              <a:ext uri="{FF2B5EF4-FFF2-40B4-BE49-F238E27FC236}">
                <a16:creationId xmlns="" xmlns:a16="http://schemas.microsoft.com/office/drawing/2014/main" id="{C30E7A41-5720-E9B3-7C76-4BE41AE2B33C}"/>
              </a:ext>
            </a:extLst>
          </p:cNvPr>
          <p:cNvSpPr/>
          <p:nvPr/>
        </p:nvSpPr>
        <p:spPr>
          <a:xfrm>
            <a:off x="7318107" y="839702"/>
            <a:ext cx="1732642" cy="476726"/>
          </a:xfrm>
          <a:prstGeom prst="roundRect">
            <a:avLst/>
          </a:prstGeom>
          <a:noFill/>
          <a:ln w="28575">
            <a:noFill/>
          </a:ln>
        </p:spPr>
        <p:txBody>
          <a:bodyPr wrap="square">
            <a:spAutoFit/>
          </a:bodyPr>
          <a:lstStyle/>
          <a:p>
            <a:pPr marL="0" marR="0" lvl="0" indent="0" algn="l" defTabSz="349261" rtl="0" eaLnBrk="1" fontAlgn="auto" latinLnBrk="0" hangingPunct="1">
              <a:lnSpc>
                <a:spcPct val="100000"/>
              </a:lnSpc>
              <a:spcBef>
                <a:spcPts val="0"/>
              </a:spcBef>
              <a:spcAft>
                <a:spcPts val="0"/>
              </a:spcAft>
              <a:buClrTx/>
              <a:buSzTx/>
              <a:buFontTx/>
              <a:buNone/>
              <a:tabLst/>
              <a:defRPr/>
            </a:pPr>
            <a:r>
              <a:rPr kumimoji="0" lang="ru-RU" sz="1100" b="1" i="0" u="none" strike="noStrike" kern="1200" cap="none" spc="0" normalizeH="0" baseline="0" noProof="0" dirty="0">
                <a:ln>
                  <a:noFill/>
                </a:ln>
                <a:solidFill>
                  <a:schemeClr val="bg1"/>
                </a:solidFill>
                <a:effectLst/>
                <a:uLnTx/>
                <a:uFillTx/>
                <a:latin typeface="Arial"/>
                <a:ea typeface="+mn-ea"/>
                <a:cs typeface="Arial" panose="020B0604020202020204" pitchFamily="34" charset="0"/>
              </a:rPr>
              <a:t>СОЦИАЛЬНО-ЗНАЧИМЫЙ ЭФФЕКТ</a:t>
            </a:r>
          </a:p>
        </p:txBody>
      </p:sp>
      <p:pic>
        <p:nvPicPr>
          <p:cNvPr id="81" name="Graphic 285">
            <a:extLst>
              <a:ext uri="{FF2B5EF4-FFF2-40B4-BE49-F238E27FC236}">
                <a16:creationId xmlns="" xmlns:a16="http://schemas.microsoft.com/office/drawing/2014/main" id="{3C0CAB6F-6988-D781-FA46-2A2DC167416F}"/>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1163106" y="863280"/>
            <a:ext cx="348116" cy="348116"/>
          </a:xfrm>
          <a:prstGeom prst="rect">
            <a:avLst/>
          </a:prstGeom>
          <a:effectLst>
            <a:outerShdw blurRad="50800" dist="38100" dir="2700000" algn="tl" rotWithShape="0">
              <a:prstClr val="black">
                <a:alpha val="7000"/>
              </a:prstClr>
            </a:outerShdw>
          </a:effectLst>
        </p:spPr>
      </p:pic>
      <p:pic>
        <p:nvPicPr>
          <p:cNvPr id="82" name="Graphic 381">
            <a:extLst>
              <a:ext uri="{FF2B5EF4-FFF2-40B4-BE49-F238E27FC236}">
                <a16:creationId xmlns="" xmlns:a16="http://schemas.microsoft.com/office/drawing/2014/main" id="{EC9DFA82-EE2C-4CE7-C47F-25DAB94C36F3}"/>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4146798" y="874691"/>
            <a:ext cx="320022" cy="363414"/>
          </a:xfrm>
          <a:prstGeom prst="rect">
            <a:avLst/>
          </a:prstGeom>
          <a:effectLst>
            <a:outerShdw blurRad="50800" dist="38100" dir="2700000" algn="tl" rotWithShape="0">
              <a:prstClr val="black">
                <a:alpha val="7000"/>
              </a:prstClr>
            </a:outerShdw>
          </a:effectLst>
        </p:spPr>
      </p:pic>
      <p:pic>
        <p:nvPicPr>
          <p:cNvPr id="83" name="Graphic 377">
            <a:extLst>
              <a:ext uri="{FF2B5EF4-FFF2-40B4-BE49-F238E27FC236}">
                <a16:creationId xmlns="" xmlns:a16="http://schemas.microsoft.com/office/drawing/2014/main" id="{C303A3F4-27B0-F8A3-851F-D616AF1224E9}"/>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6953385" y="851523"/>
            <a:ext cx="416319" cy="409750"/>
          </a:xfrm>
          <a:prstGeom prst="rect">
            <a:avLst/>
          </a:prstGeom>
          <a:effectLst>
            <a:outerShdw blurRad="50800" dist="38100" dir="2700000" algn="tl" rotWithShape="0">
              <a:prstClr val="black">
                <a:alpha val="7000"/>
              </a:prstClr>
            </a:outerShdw>
          </a:effectLst>
        </p:spPr>
      </p:pic>
      <p:graphicFrame>
        <p:nvGraphicFramePr>
          <p:cNvPr id="5" name="Таблица 4"/>
          <p:cNvGraphicFramePr>
            <a:graphicFrameLocks noGrp="1"/>
          </p:cNvGraphicFramePr>
          <p:nvPr>
            <p:extLst>
              <p:ext uri="{D42A27DB-BD31-4B8C-83A1-F6EECF244321}">
                <p14:modId xmlns:p14="http://schemas.microsoft.com/office/powerpoint/2010/main" val="2385628972"/>
              </p:ext>
            </p:extLst>
          </p:nvPr>
        </p:nvGraphicFramePr>
        <p:xfrm>
          <a:off x="67165" y="1539048"/>
          <a:ext cx="8983584" cy="1348740"/>
        </p:xfrm>
        <a:graphic>
          <a:graphicData uri="http://schemas.openxmlformats.org/drawingml/2006/table">
            <a:tbl>
              <a:tblPr firstRow="1" bandRow="1">
                <a:tableStyleId>{2D5ABB26-0587-4C30-8999-92F81FD0307C}</a:tableStyleId>
              </a:tblPr>
              <a:tblGrid>
                <a:gridCol w="342486">
                  <a:extLst>
                    <a:ext uri="{9D8B030D-6E8A-4147-A177-3AD203B41FA5}">
                      <a16:colId xmlns="" xmlns:a16="http://schemas.microsoft.com/office/drawing/2014/main" val="2994255182"/>
                    </a:ext>
                  </a:extLst>
                </a:gridCol>
                <a:gridCol w="2345124">
                  <a:extLst>
                    <a:ext uri="{9D8B030D-6E8A-4147-A177-3AD203B41FA5}">
                      <a16:colId xmlns="" xmlns:a16="http://schemas.microsoft.com/office/drawing/2014/main" val="620969615"/>
                    </a:ext>
                  </a:extLst>
                </a:gridCol>
                <a:gridCol w="4016415">
                  <a:extLst>
                    <a:ext uri="{9D8B030D-6E8A-4147-A177-3AD203B41FA5}">
                      <a16:colId xmlns="" xmlns:a16="http://schemas.microsoft.com/office/drawing/2014/main" val="1396959813"/>
                    </a:ext>
                  </a:extLst>
                </a:gridCol>
                <a:gridCol w="2279559">
                  <a:extLst>
                    <a:ext uri="{9D8B030D-6E8A-4147-A177-3AD203B41FA5}">
                      <a16:colId xmlns="" xmlns:a16="http://schemas.microsoft.com/office/drawing/2014/main" val="261090574"/>
                    </a:ext>
                  </a:extLst>
                </a:gridCol>
              </a:tblGrid>
              <a:tr h="1348740">
                <a:tc>
                  <a:txBody>
                    <a:bodyPr/>
                    <a:lstStyle/>
                    <a:p>
                      <a:pPr algn="ctr">
                        <a:lnSpc>
                          <a:spcPts val="800"/>
                        </a:lnSpc>
                      </a:pPr>
                      <a:r>
                        <a:rPr lang="ru-RU" sz="1000" dirty="0">
                          <a:latin typeface="+mn-lt"/>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685800" rtl="0" eaLnBrk="1" fontAlgn="auto" latinLnBrk="0" hangingPunct="1">
                        <a:lnSpc>
                          <a:spcPts val="800"/>
                        </a:lnSpc>
                        <a:spcBef>
                          <a:spcPts val="0"/>
                        </a:spcBef>
                        <a:spcAft>
                          <a:spcPts val="0"/>
                        </a:spcAft>
                        <a:buClrTx/>
                        <a:buSzTx/>
                        <a:buFontTx/>
                        <a:buNone/>
                        <a:tabLst/>
                        <a:defRPr/>
                      </a:pPr>
                      <a:r>
                        <a:rPr lang="ru-RU" sz="1000" kern="1200" dirty="0">
                          <a:solidFill>
                            <a:schemeClr val="tx1"/>
                          </a:solidFill>
                          <a:latin typeface="+mn-lt"/>
                          <a:ea typeface="+mn-ea"/>
                          <a:cs typeface="Times New Roman" panose="02020603050405020304" pitchFamily="18" charset="0"/>
                        </a:rPr>
                        <a:t>Требования о наличии инженерной защиты объектов и сооружений, обеспечивающих охрану водных объектов, объектов в водоохранных зонах, зонах затопления и подтопления, должны были проверяться на стадии кадастрового учета и регистрации прав.</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lang="ru-RU" sz="1000" b="0" dirty="0">
                          <a:latin typeface="+mn-lt"/>
                          <a:cs typeface="Times New Roman" panose="02020603050405020304" pitchFamily="18" charset="0"/>
                        </a:rPr>
                        <a:t>Государственным регистратором </a:t>
                      </a:r>
                    </a:p>
                    <a:p>
                      <a:pPr algn="ctr">
                        <a:lnSpc>
                          <a:spcPct val="100000"/>
                        </a:lnSpc>
                      </a:pPr>
                      <a:r>
                        <a:rPr lang="ru-RU" sz="1000" b="1" dirty="0">
                          <a:latin typeface="+mn-lt"/>
                          <a:cs typeface="Times New Roman" panose="02020603050405020304" pitchFamily="18" charset="0"/>
                        </a:rPr>
                        <a:t>НЕ ОСУЩЕСТВЛЯЕТСЯ ПРОВЕРКА</a:t>
                      </a:r>
                      <a:r>
                        <a:rPr lang="ru-RU" sz="1000" b="0" dirty="0">
                          <a:latin typeface="+mn-lt"/>
                          <a:cs typeface="Times New Roman" panose="02020603050405020304" pitchFamily="18" charset="0"/>
                        </a:rPr>
                        <a:t>:</a:t>
                      </a:r>
                    </a:p>
                    <a:p>
                      <a:pPr algn="ctr">
                        <a:lnSpc>
                          <a:spcPts val="800"/>
                        </a:lnSpc>
                      </a:pPr>
                      <a:endParaRPr lang="ru-RU" sz="1000" b="0" dirty="0">
                        <a:latin typeface="+mn-lt"/>
                        <a:cs typeface="Times New Roman" panose="02020603050405020304" pitchFamily="18" charset="0"/>
                      </a:endParaRPr>
                    </a:p>
                    <a:p>
                      <a:pPr marL="228600" indent="-228600" algn="ctr">
                        <a:lnSpc>
                          <a:spcPts val="800"/>
                        </a:lnSpc>
                        <a:buAutoNum type="arabicParenR"/>
                      </a:pPr>
                      <a:r>
                        <a:rPr lang="ru-RU" sz="1000" dirty="0">
                          <a:latin typeface="+mn-lt"/>
                          <a:cs typeface="Times New Roman" panose="02020603050405020304" pitchFamily="18" charset="0"/>
                        </a:rPr>
                        <a:t>наличия инженерной защиты объектов и (или) территорий </a:t>
                      </a:r>
                      <a:br>
                        <a:rPr lang="ru-RU" sz="1000" dirty="0">
                          <a:latin typeface="+mn-lt"/>
                          <a:cs typeface="Times New Roman" panose="02020603050405020304" pitchFamily="18" charset="0"/>
                        </a:rPr>
                      </a:br>
                      <a:r>
                        <a:rPr lang="ru-RU" sz="1000" dirty="0">
                          <a:latin typeface="+mn-lt"/>
                          <a:cs typeface="Times New Roman" panose="02020603050405020304" pitchFamily="18" charset="0"/>
                        </a:rPr>
                        <a:t>(если ОКС расположен в зоне затопления, подтопления);</a:t>
                      </a:r>
                    </a:p>
                    <a:p>
                      <a:pPr marL="228600" indent="-228600" algn="ctr">
                        <a:lnSpc>
                          <a:spcPts val="800"/>
                        </a:lnSpc>
                        <a:buAutoNum type="arabicParenR"/>
                      </a:pPr>
                      <a:endParaRPr lang="ru-RU" sz="1000" dirty="0">
                        <a:latin typeface="+mn-lt"/>
                        <a:cs typeface="Times New Roman" panose="02020603050405020304" pitchFamily="18" charset="0"/>
                      </a:endParaRPr>
                    </a:p>
                    <a:p>
                      <a:pPr algn="ctr">
                        <a:lnSpc>
                          <a:spcPts val="800"/>
                        </a:lnSpc>
                      </a:pPr>
                      <a:r>
                        <a:rPr lang="ru-RU" sz="1000" dirty="0">
                          <a:latin typeface="+mn-lt"/>
                          <a:cs typeface="Times New Roman" panose="02020603050405020304" pitchFamily="18" charset="0"/>
                        </a:rPr>
                        <a:t>2) оборудования ОКС сооружениями, обеспечивающими охрану водных объектов от загрязнения, засорения, заиления и истощения вод (в случае нахождения в водоохраной зоне).</a:t>
                      </a:r>
                    </a:p>
                    <a:p>
                      <a:pPr algn="ctr">
                        <a:lnSpc>
                          <a:spcPts val="800"/>
                        </a:lnSpc>
                      </a:pPr>
                      <a:endParaRPr lang="ru-RU" sz="1000" kern="1200" dirty="0">
                        <a:solidFill>
                          <a:schemeClr val="tx1"/>
                        </a:solidFill>
                        <a:latin typeface="+mn-lt"/>
                        <a:ea typeface="+mn-ea"/>
                        <a:cs typeface="Times New Roman" panose="02020603050405020304" pitchFamily="18" charset="0"/>
                      </a:endParaRPr>
                    </a:p>
                    <a:p>
                      <a:pPr algn="ctr">
                        <a:lnSpc>
                          <a:spcPts val="800"/>
                        </a:lnSpc>
                      </a:pPr>
                      <a:r>
                        <a:rPr lang="ru-RU" sz="1000" kern="1200" dirty="0">
                          <a:solidFill>
                            <a:schemeClr val="tx1"/>
                          </a:solidFill>
                          <a:latin typeface="+mn-lt"/>
                          <a:ea typeface="+mn-ea"/>
                          <a:cs typeface="Times New Roman" panose="02020603050405020304" pitchFamily="18" charset="0"/>
                        </a:rPr>
                        <a:t>Федеральный закон № 58-ФЗ 14.03.2022.</a:t>
                      </a:r>
                      <a:endParaRPr lang="ru-RU" sz="1000" dirty="0">
                        <a:latin typeface="+mn-lt"/>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lgn="ctr" defTabSz="685800" rtl="0" eaLnBrk="1" latinLnBrk="0" hangingPunct="1">
                        <a:lnSpc>
                          <a:spcPts val="800"/>
                        </a:lnSpc>
                        <a:buFontTx/>
                        <a:buChar char="-"/>
                      </a:pPr>
                      <a:r>
                        <a:rPr lang="ru-RU" sz="1000" kern="1200" dirty="0">
                          <a:solidFill>
                            <a:schemeClr val="tx1"/>
                          </a:solidFill>
                          <a:latin typeface="+mn-lt"/>
                          <a:ea typeface="+mn-ea"/>
                          <a:cs typeface="Times New Roman" panose="02020603050405020304" pitchFamily="18" charset="0"/>
                        </a:rPr>
                        <a:t>Упрощен порядок введения </a:t>
                      </a:r>
                      <a:br>
                        <a:rPr lang="ru-RU" sz="1000" kern="1200" dirty="0">
                          <a:solidFill>
                            <a:schemeClr val="tx1"/>
                          </a:solidFill>
                          <a:latin typeface="+mn-lt"/>
                          <a:ea typeface="+mn-ea"/>
                          <a:cs typeface="Times New Roman" panose="02020603050405020304" pitchFamily="18" charset="0"/>
                        </a:rPr>
                      </a:br>
                      <a:r>
                        <a:rPr lang="ru-RU" sz="1000" kern="1200" dirty="0">
                          <a:solidFill>
                            <a:schemeClr val="tx1"/>
                          </a:solidFill>
                          <a:latin typeface="+mn-lt"/>
                          <a:ea typeface="+mn-ea"/>
                          <a:cs typeface="Times New Roman" panose="02020603050405020304" pitchFamily="18" charset="0"/>
                        </a:rPr>
                        <a:t>в гражданский оборот объектов недвижимости.</a:t>
                      </a:r>
                    </a:p>
                    <a:p>
                      <a:pPr marL="171450" indent="-171450" algn="ctr" defTabSz="685800" rtl="0" eaLnBrk="1" latinLnBrk="0" hangingPunct="1">
                        <a:lnSpc>
                          <a:spcPts val="800"/>
                        </a:lnSpc>
                        <a:buFontTx/>
                        <a:buChar char="-"/>
                      </a:pPr>
                      <a:endParaRPr lang="ru-RU" sz="1000" kern="1200" dirty="0">
                        <a:solidFill>
                          <a:schemeClr val="tx1"/>
                        </a:solidFill>
                        <a:latin typeface="+mn-lt"/>
                        <a:ea typeface="+mn-ea"/>
                        <a:cs typeface="Times New Roman" panose="02020603050405020304" pitchFamily="18" charset="0"/>
                      </a:endParaRPr>
                    </a:p>
                    <a:p>
                      <a:pPr marL="0" indent="0" algn="ctr" defTabSz="685800" rtl="0" eaLnBrk="1" latinLnBrk="0" hangingPunct="1">
                        <a:lnSpc>
                          <a:spcPts val="800"/>
                        </a:lnSpc>
                        <a:buFontTx/>
                        <a:buNone/>
                      </a:pPr>
                      <a:r>
                        <a:rPr lang="ru-RU" sz="1000" kern="1200" dirty="0">
                          <a:solidFill>
                            <a:schemeClr val="tx1"/>
                          </a:solidFill>
                          <a:latin typeface="+mn-lt"/>
                          <a:ea typeface="+mn-ea"/>
                          <a:cs typeface="Times New Roman" panose="02020603050405020304" pitchFamily="18" charset="0"/>
                        </a:rPr>
                        <a:t>- Уменьшено количество приостановлений ГКУ и ГРП.</a:t>
                      </a:r>
                    </a:p>
                    <a:p>
                      <a:pPr marL="171450" indent="-171450" algn="ctr" defTabSz="685800" rtl="0" eaLnBrk="1" latinLnBrk="0" hangingPunct="1">
                        <a:lnSpc>
                          <a:spcPts val="800"/>
                        </a:lnSpc>
                        <a:buFontTx/>
                        <a:buChar char="-"/>
                      </a:pPr>
                      <a:endParaRPr lang="ru-RU" sz="1000" kern="1200" dirty="0">
                        <a:solidFill>
                          <a:schemeClr val="tx1"/>
                        </a:solidFill>
                        <a:latin typeface="+mn-lt"/>
                        <a:ea typeface="+mn-ea"/>
                        <a:cs typeface="Times New Roman" panose="02020603050405020304" pitchFamily="18" charset="0"/>
                      </a:endParaRPr>
                    </a:p>
                    <a:p>
                      <a:pPr marL="0" algn="ctr" defTabSz="685800" rtl="0" eaLnBrk="1" latinLnBrk="0" hangingPunct="1">
                        <a:lnSpc>
                          <a:spcPts val="800"/>
                        </a:lnSpc>
                      </a:pPr>
                      <a:r>
                        <a:rPr lang="ru-RU" sz="1000" kern="1200" dirty="0">
                          <a:solidFill>
                            <a:schemeClr val="tx1"/>
                          </a:solidFill>
                          <a:latin typeface="+mn-lt"/>
                          <a:ea typeface="+mn-ea"/>
                          <a:cs typeface="Times New Roman" panose="02020603050405020304" pitchFamily="18" charset="0"/>
                        </a:rPr>
                        <a:t>- Сокращены временные затраты застройщиков.</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319436484"/>
                  </a:ext>
                </a:extLst>
              </a:tr>
            </a:tbl>
          </a:graphicData>
        </a:graphic>
      </p:graphicFrame>
    </p:spTree>
    <p:extLst>
      <p:ext uri="{BB962C8B-B14F-4D97-AF65-F5344CB8AC3E}">
        <p14:creationId xmlns:p14="http://schemas.microsoft.com/office/powerpoint/2010/main" val="331153494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39F09F66-1085-4855-8DC5-F9637EFDA1FB}"/>
              </a:ext>
            </a:extLst>
          </p:cNvPr>
          <p:cNvSpPr>
            <a:spLocks noGrp="1"/>
          </p:cNvSpPr>
          <p:nvPr>
            <p:ph type="title"/>
          </p:nvPr>
        </p:nvSpPr>
        <p:spPr>
          <a:xfrm>
            <a:off x="533441" y="22861"/>
            <a:ext cx="8517309" cy="619124"/>
          </a:xfrm>
        </p:spPr>
        <p:txBody>
          <a:bodyPr>
            <a:noAutofit/>
          </a:bodyPr>
          <a:lstStyle/>
          <a:p>
            <a:pPr algn="ctr"/>
            <a:r>
              <a:rPr lang="ru-RU" dirty="0"/>
              <a:t>Изменения в законодательстве Российской Федерации о регистрации </a:t>
            </a:r>
            <a:br>
              <a:rPr lang="ru-RU" dirty="0"/>
            </a:br>
            <a:r>
              <a:rPr lang="ru-RU" dirty="0"/>
              <a:t>недвижимости по итогам 2022 г. </a:t>
            </a:r>
          </a:p>
        </p:txBody>
      </p:sp>
      <p:sp>
        <p:nvSpPr>
          <p:cNvPr id="40" name="Slide Number Placeholder 6">
            <a:extLst>
              <a:ext uri="{FF2B5EF4-FFF2-40B4-BE49-F238E27FC236}">
                <a16:creationId xmlns="" xmlns:a16="http://schemas.microsoft.com/office/drawing/2014/main" id="{49AA9F89-8FE7-453C-8FBE-FAF4AE20A961}"/>
              </a:ext>
            </a:extLst>
          </p:cNvPr>
          <p:cNvSpPr>
            <a:spLocks noGrp="1"/>
          </p:cNvSpPr>
          <p:nvPr>
            <p:ph type="sldNum" sz="quarter" idx="10"/>
          </p:nvPr>
        </p:nvSpPr>
        <p:spPr bwMode="auto">
          <a:xfrm>
            <a:off x="5998104" y="4778375"/>
            <a:ext cx="2743200" cy="365125"/>
          </a:xfrm>
        </p:spPr>
        <p:txBody>
          <a:bodyPr/>
          <a:lstStyle/>
          <a:p>
            <a:pPr marL="0" marR="0" lvl="0" indent="0" algn="r" defTabSz="349261" rtl="0" eaLnBrk="1" fontAlgn="auto" latinLnBrk="0" hangingPunct="1">
              <a:lnSpc>
                <a:spcPct val="100000"/>
              </a:lnSpc>
              <a:spcBef>
                <a:spcPts val="0"/>
              </a:spcBef>
              <a:spcAft>
                <a:spcPts val="0"/>
              </a:spcAft>
              <a:buClrTx/>
              <a:buSzTx/>
              <a:buFontTx/>
              <a:buNone/>
              <a:tabLst/>
              <a:defRPr/>
            </a:pPr>
            <a:fld id="{35ACA335-37F7-42C7-872A-92C3D7072F89}" type="slidenum">
              <a:rPr kumimoji="0" lang="ru-RU" sz="1050" b="1" i="0" u="none" strike="noStrike" kern="1200" cap="none" spc="0" normalizeH="0" baseline="0" noProof="0" smtClean="0">
                <a:ln>
                  <a:noFill/>
                </a:ln>
                <a:solidFill>
                  <a:srgbClr val="FFFFFF"/>
                </a:solidFill>
                <a:effectLst/>
                <a:uLnTx/>
                <a:uFillTx/>
                <a:latin typeface="Arial"/>
                <a:ea typeface="+mn-ea"/>
                <a:cs typeface="+mn-cs"/>
              </a:rPr>
              <a:pPr marL="0" marR="0" lvl="0" indent="0" algn="r" defTabSz="349261" rtl="0" eaLnBrk="1" fontAlgn="auto" latinLnBrk="0" hangingPunct="1">
                <a:lnSpc>
                  <a:spcPct val="100000"/>
                </a:lnSpc>
                <a:spcBef>
                  <a:spcPts val="0"/>
                </a:spcBef>
                <a:spcAft>
                  <a:spcPts val="0"/>
                </a:spcAft>
                <a:buClrTx/>
                <a:buSzTx/>
                <a:buFontTx/>
                <a:buNone/>
                <a:tabLst/>
                <a:defRPr/>
              </a:pPr>
              <a:t>7</a:t>
            </a:fld>
            <a:endParaRPr kumimoji="0" lang="ru-RU" sz="1050" b="1" i="0" u="none" strike="noStrike" kern="1200" cap="none" spc="0" normalizeH="0" baseline="0" noProof="0" dirty="0">
              <a:ln>
                <a:noFill/>
              </a:ln>
              <a:solidFill>
                <a:srgbClr val="FFFFFF"/>
              </a:solidFill>
              <a:effectLst/>
              <a:uLnTx/>
              <a:uFillTx/>
              <a:latin typeface="Arial"/>
              <a:ea typeface="+mn-ea"/>
              <a:cs typeface="+mn-cs"/>
            </a:endParaRPr>
          </a:p>
        </p:txBody>
      </p:sp>
      <p:sp>
        <p:nvSpPr>
          <p:cNvPr id="2" name="Скругленный прямоугольник 1">
            <a:extLst>
              <a:ext uri="{FF2B5EF4-FFF2-40B4-BE49-F238E27FC236}">
                <a16:creationId xmlns="" xmlns:a16="http://schemas.microsoft.com/office/drawing/2014/main" id="{8EE32405-F3A9-4E48-BFCD-1D38B0919076}"/>
              </a:ext>
            </a:extLst>
          </p:cNvPr>
          <p:cNvSpPr/>
          <p:nvPr/>
        </p:nvSpPr>
        <p:spPr>
          <a:xfrm>
            <a:off x="891252" y="809319"/>
            <a:ext cx="1678328" cy="514209"/>
          </a:xfrm>
          <a:prstGeom prst="roundRect">
            <a:avLst/>
          </a:prstGeom>
          <a:solidFill>
            <a:srgbClr val="1890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5" name="Скругленный прямоугольник 74">
            <a:extLst>
              <a:ext uri="{FF2B5EF4-FFF2-40B4-BE49-F238E27FC236}">
                <a16:creationId xmlns="" xmlns:a16="http://schemas.microsoft.com/office/drawing/2014/main" id="{C62CC7CE-93ED-2CA2-4A69-B2023875A0C1}"/>
              </a:ext>
            </a:extLst>
          </p:cNvPr>
          <p:cNvSpPr/>
          <p:nvPr/>
        </p:nvSpPr>
        <p:spPr>
          <a:xfrm>
            <a:off x="3900670" y="809319"/>
            <a:ext cx="1504708" cy="514209"/>
          </a:xfrm>
          <a:prstGeom prst="roundRect">
            <a:avLst/>
          </a:prstGeom>
          <a:solidFill>
            <a:srgbClr val="1890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9" name="Скругленный прямоугольник 78">
            <a:extLst>
              <a:ext uri="{FF2B5EF4-FFF2-40B4-BE49-F238E27FC236}">
                <a16:creationId xmlns="" xmlns:a16="http://schemas.microsoft.com/office/drawing/2014/main" id="{410033BD-75B3-11A7-E662-601CFB608AAA}"/>
              </a:ext>
            </a:extLst>
          </p:cNvPr>
          <p:cNvSpPr/>
          <p:nvPr/>
        </p:nvSpPr>
        <p:spPr>
          <a:xfrm>
            <a:off x="6832994" y="815888"/>
            <a:ext cx="2257386" cy="514209"/>
          </a:xfrm>
          <a:prstGeom prst="roundRect">
            <a:avLst/>
          </a:prstGeom>
          <a:solidFill>
            <a:srgbClr val="1890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p:nvSpPr>
        <p:spPr>
          <a:xfrm>
            <a:off x="1572419" y="919760"/>
            <a:ext cx="854931" cy="306467"/>
          </a:xfrm>
          <a:prstGeom prst="roundRect">
            <a:avLst/>
          </a:prstGeom>
          <a:noFill/>
          <a:ln w="28575">
            <a:noFill/>
          </a:ln>
        </p:spPr>
        <p:txBody>
          <a:bodyPr wrap="square">
            <a:spAutoFit/>
          </a:bodyPr>
          <a:lstStyle/>
          <a:p>
            <a:pPr marL="0" marR="0" lvl="0" indent="0" algn="l" defTabSz="349261" rtl="0" eaLnBrk="1" fontAlgn="auto" latinLnBrk="0" hangingPunct="1">
              <a:lnSpc>
                <a:spcPct val="100000"/>
              </a:lnSpc>
              <a:spcBef>
                <a:spcPts val="0"/>
              </a:spcBef>
              <a:spcAft>
                <a:spcPts val="0"/>
              </a:spcAft>
              <a:buClrTx/>
              <a:buSzTx/>
              <a:buFontTx/>
              <a:buNone/>
              <a:tabLst/>
              <a:defRPr/>
            </a:pPr>
            <a:r>
              <a:rPr kumimoji="0" lang="ru-RU" sz="1200" b="1" i="0" u="none" strike="noStrike" kern="1200" cap="none" spc="0" normalizeH="0" baseline="0" noProof="0" dirty="0">
                <a:ln>
                  <a:noFill/>
                </a:ln>
                <a:solidFill>
                  <a:schemeClr val="bg1"/>
                </a:solidFill>
                <a:effectLst/>
                <a:uLnTx/>
                <a:uFillTx/>
                <a:latin typeface="Arial"/>
                <a:ea typeface="Times New Roman" panose="02020603050405020304" pitchFamily="18" charset="0"/>
                <a:cs typeface="Arial" panose="020B0604020202020204" pitchFamily="34" charset="0"/>
              </a:rPr>
              <a:t>БЫЛО</a:t>
            </a:r>
            <a:endParaRPr kumimoji="0" lang="ru-RU" sz="1200" b="1" i="0" u="none" strike="noStrike" kern="1200" cap="none" spc="0" normalizeH="0" baseline="0" noProof="0" dirty="0">
              <a:ln>
                <a:noFill/>
              </a:ln>
              <a:solidFill>
                <a:schemeClr val="bg1"/>
              </a:solidFill>
              <a:effectLst/>
              <a:uLnTx/>
              <a:uFillTx/>
              <a:latin typeface="Arial"/>
              <a:ea typeface="+mn-ea"/>
              <a:cs typeface="Arial" panose="020B0604020202020204" pitchFamily="34" charset="0"/>
            </a:endParaRPr>
          </a:p>
        </p:txBody>
      </p:sp>
      <p:sp>
        <p:nvSpPr>
          <p:cNvPr id="30" name="Прямоугольник 29"/>
          <p:cNvSpPr/>
          <p:nvPr/>
        </p:nvSpPr>
        <p:spPr>
          <a:xfrm>
            <a:off x="4528028" y="919760"/>
            <a:ext cx="1013635" cy="306467"/>
          </a:xfrm>
          <a:prstGeom prst="roundRect">
            <a:avLst/>
          </a:prstGeom>
          <a:noFill/>
          <a:ln w="28575">
            <a:noFill/>
          </a:ln>
        </p:spPr>
        <p:txBody>
          <a:bodyPr wrap="square">
            <a:spAutoFit/>
          </a:bodyPr>
          <a:lstStyle/>
          <a:p>
            <a:pPr marL="0" marR="0" lvl="0" indent="0" algn="l" defTabSz="349261" rtl="0" eaLnBrk="1" fontAlgn="auto" latinLnBrk="0" hangingPunct="1">
              <a:lnSpc>
                <a:spcPct val="100000"/>
              </a:lnSpc>
              <a:spcBef>
                <a:spcPts val="0"/>
              </a:spcBef>
              <a:spcAft>
                <a:spcPts val="0"/>
              </a:spcAft>
              <a:buClrTx/>
              <a:buSzTx/>
              <a:buFontTx/>
              <a:buNone/>
              <a:tabLst/>
              <a:defRPr/>
            </a:pPr>
            <a:r>
              <a:rPr kumimoji="0" lang="ru-RU" sz="1200" b="1" i="0" u="none" strike="noStrike" kern="1200" cap="none" spc="0" normalizeH="0" baseline="0" noProof="0" dirty="0">
                <a:ln>
                  <a:noFill/>
                </a:ln>
                <a:solidFill>
                  <a:schemeClr val="bg1"/>
                </a:solidFill>
                <a:effectLst/>
                <a:uLnTx/>
                <a:uFillTx/>
                <a:latin typeface="Arial"/>
                <a:ea typeface="Times New Roman" panose="02020603050405020304" pitchFamily="18" charset="0"/>
                <a:cs typeface="Arial" panose="020B0604020202020204" pitchFamily="34" charset="0"/>
              </a:rPr>
              <a:t>СТАЛО</a:t>
            </a:r>
            <a:endParaRPr kumimoji="0" lang="ru-RU" sz="1200" b="1" i="0" u="none" strike="noStrike" kern="1200" cap="none" spc="0" normalizeH="0" baseline="0" noProof="0" dirty="0">
              <a:ln>
                <a:noFill/>
              </a:ln>
              <a:solidFill>
                <a:schemeClr val="bg1"/>
              </a:solidFill>
              <a:effectLst/>
              <a:uLnTx/>
              <a:uFillTx/>
              <a:latin typeface="Arial"/>
              <a:ea typeface="+mn-ea"/>
              <a:cs typeface="Arial" panose="020B0604020202020204" pitchFamily="34" charset="0"/>
            </a:endParaRPr>
          </a:p>
        </p:txBody>
      </p:sp>
      <p:sp>
        <p:nvSpPr>
          <p:cNvPr id="59" name="Прямоугольник 29">
            <a:extLst>
              <a:ext uri="{FF2B5EF4-FFF2-40B4-BE49-F238E27FC236}">
                <a16:creationId xmlns="" xmlns:a16="http://schemas.microsoft.com/office/drawing/2014/main" id="{C30E7A41-5720-E9B3-7C76-4BE41AE2B33C}"/>
              </a:ext>
            </a:extLst>
          </p:cNvPr>
          <p:cNvSpPr/>
          <p:nvPr/>
        </p:nvSpPr>
        <p:spPr>
          <a:xfrm>
            <a:off x="7318107" y="839702"/>
            <a:ext cx="1732642" cy="476726"/>
          </a:xfrm>
          <a:prstGeom prst="roundRect">
            <a:avLst/>
          </a:prstGeom>
          <a:noFill/>
          <a:ln w="28575">
            <a:noFill/>
          </a:ln>
        </p:spPr>
        <p:txBody>
          <a:bodyPr wrap="square">
            <a:spAutoFit/>
          </a:bodyPr>
          <a:lstStyle/>
          <a:p>
            <a:pPr marL="0" marR="0" lvl="0" indent="0" algn="l" defTabSz="349261" rtl="0" eaLnBrk="1" fontAlgn="auto" latinLnBrk="0" hangingPunct="1">
              <a:lnSpc>
                <a:spcPct val="100000"/>
              </a:lnSpc>
              <a:spcBef>
                <a:spcPts val="0"/>
              </a:spcBef>
              <a:spcAft>
                <a:spcPts val="0"/>
              </a:spcAft>
              <a:buClrTx/>
              <a:buSzTx/>
              <a:buFontTx/>
              <a:buNone/>
              <a:tabLst/>
              <a:defRPr/>
            </a:pPr>
            <a:r>
              <a:rPr kumimoji="0" lang="ru-RU" sz="1100" b="1" i="0" u="none" strike="noStrike" kern="1200" cap="none" spc="0" normalizeH="0" baseline="0" noProof="0" dirty="0">
                <a:ln>
                  <a:noFill/>
                </a:ln>
                <a:solidFill>
                  <a:schemeClr val="bg1"/>
                </a:solidFill>
                <a:effectLst/>
                <a:uLnTx/>
                <a:uFillTx/>
                <a:latin typeface="Arial"/>
                <a:ea typeface="+mn-ea"/>
                <a:cs typeface="Arial" panose="020B0604020202020204" pitchFamily="34" charset="0"/>
              </a:rPr>
              <a:t>СОЦИАЛЬНО-ЗНАЧИМЫЙ ЭФФЕКТ</a:t>
            </a:r>
          </a:p>
        </p:txBody>
      </p:sp>
      <p:pic>
        <p:nvPicPr>
          <p:cNvPr id="81" name="Graphic 285">
            <a:extLst>
              <a:ext uri="{FF2B5EF4-FFF2-40B4-BE49-F238E27FC236}">
                <a16:creationId xmlns="" xmlns:a16="http://schemas.microsoft.com/office/drawing/2014/main" id="{3C0CAB6F-6988-D781-FA46-2A2DC167416F}"/>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1163106" y="863280"/>
            <a:ext cx="348116" cy="348116"/>
          </a:xfrm>
          <a:prstGeom prst="rect">
            <a:avLst/>
          </a:prstGeom>
          <a:effectLst>
            <a:outerShdw blurRad="50800" dist="38100" dir="2700000" algn="tl" rotWithShape="0">
              <a:prstClr val="black">
                <a:alpha val="7000"/>
              </a:prstClr>
            </a:outerShdw>
          </a:effectLst>
        </p:spPr>
      </p:pic>
      <p:pic>
        <p:nvPicPr>
          <p:cNvPr id="82" name="Graphic 381">
            <a:extLst>
              <a:ext uri="{FF2B5EF4-FFF2-40B4-BE49-F238E27FC236}">
                <a16:creationId xmlns="" xmlns:a16="http://schemas.microsoft.com/office/drawing/2014/main" id="{EC9DFA82-EE2C-4CE7-C47F-25DAB94C36F3}"/>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4146798" y="874691"/>
            <a:ext cx="320022" cy="363414"/>
          </a:xfrm>
          <a:prstGeom prst="rect">
            <a:avLst/>
          </a:prstGeom>
          <a:effectLst>
            <a:outerShdw blurRad="50800" dist="38100" dir="2700000" algn="tl" rotWithShape="0">
              <a:prstClr val="black">
                <a:alpha val="7000"/>
              </a:prstClr>
            </a:outerShdw>
          </a:effectLst>
        </p:spPr>
      </p:pic>
      <p:pic>
        <p:nvPicPr>
          <p:cNvPr id="83" name="Graphic 377">
            <a:extLst>
              <a:ext uri="{FF2B5EF4-FFF2-40B4-BE49-F238E27FC236}">
                <a16:creationId xmlns="" xmlns:a16="http://schemas.microsoft.com/office/drawing/2014/main" id="{C303A3F4-27B0-F8A3-851F-D616AF1224E9}"/>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6953385" y="851523"/>
            <a:ext cx="416319" cy="409750"/>
          </a:xfrm>
          <a:prstGeom prst="rect">
            <a:avLst/>
          </a:prstGeom>
          <a:effectLst>
            <a:outerShdw blurRad="50800" dist="38100" dir="2700000" algn="tl" rotWithShape="0">
              <a:prstClr val="black">
                <a:alpha val="7000"/>
              </a:prstClr>
            </a:outerShdw>
          </a:effectLst>
        </p:spPr>
      </p:pic>
      <p:graphicFrame>
        <p:nvGraphicFramePr>
          <p:cNvPr id="5" name="Таблица 4"/>
          <p:cNvGraphicFramePr>
            <a:graphicFrameLocks noGrp="1"/>
          </p:cNvGraphicFramePr>
          <p:nvPr>
            <p:extLst>
              <p:ext uri="{D42A27DB-BD31-4B8C-83A1-F6EECF244321}">
                <p14:modId xmlns:p14="http://schemas.microsoft.com/office/powerpoint/2010/main" val="226054352"/>
              </p:ext>
            </p:extLst>
          </p:nvPr>
        </p:nvGraphicFramePr>
        <p:xfrm>
          <a:off x="67165" y="1359163"/>
          <a:ext cx="8983584" cy="3520440"/>
        </p:xfrm>
        <a:graphic>
          <a:graphicData uri="http://schemas.openxmlformats.org/drawingml/2006/table">
            <a:tbl>
              <a:tblPr firstRow="1" bandRow="1">
                <a:tableStyleId>{2D5ABB26-0587-4C30-8999-92F81FD0307C}</a:tableStyleId>
              </a:tblPr>
              <a:tblGrid>
                <a:gridCol w="342486">
                  <a:extLst>
                    <a:ext uri="{9D8B030D-6E8A-4147-A177-3AD203B41FA5}">
                      <a16:colId xmlns="" xmlns:a16="http://schemas.microsoft.com/office/drawing/2014/main" val="2994255182"/>
                    </a:ext>
                  </a:extLst>
                </a:gridCol>
                <a:gridCol w="2345124">
                  <a:extLst>
                    <a:ext uri="{9D8B030D-6E8A-4147-A177-3AD203B41FA5}">
                      <a16:colId xmlns="" xmlns:a16="http://schemas.microsoft.com/office/drawing/2014/main" val="620969615"/>
                    </a:ext>
                  </a:extLst>
                </a:gridCol>
                <a:gridCol w="4016415">
                  <a:extLst>
                    <a:ext uri="{9D8B030D-6E8A-4147-A177-3AD203B41FA5}">
                      <a16:colId xmlns="" xmlns:a16="http://schemas.microsoft.com/office/drawing/2014/main" val="1396959813"/>
                    </a:ext>
                  </a:extLst>
                </a:gridCol>
                <a:gridCol w="2279559">
                  <a:extLst>
                    <a:ext uri="{9D8B030D-6E8A-4147-A177-3AD203B41FA5}">
                      <a16:colId xmlns="" xmlns:a16="http://schemas.microsoft.com/office/drawing/2014/main" val="261090574"/>
                    </a:ext>
                  </a:extLst>
                </a:gridCol>
              </a:tblGrid>
              <a:tr h="1348740">
                <a:tc>
                  <a:txBody>
                    <a:bodyPr/>
                    <a:lstStyle/>
                    <a:p>
                      <a:pPr indent="0" algn="ctr">
                        <a:lnSpc>
                          <a:spcPts val="900"/>
                        </a:lnSpc>
                        <a:spcBef>
                          <a:spcPts val="0"/>
                        </a:spcBef>
                        <a:spcAft>
                          <a:spcPts val="0"/>
                        </a:spcAft>
                      </a:pPr>
                      <a:r>
                        <a:rPr lang="en-US" sz="1000" dirty="0">
                          <a:latin typeface="+mn-lt"/>
                        </a:rPr>
                        <a:t>4</a:t>
                      </a:r>
                      <a:endParaRPr lang="ru-RU" sz="100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685800" rtl="0" eaLnBrk="1" fontAlgn="auto" latinLnBrk="0" hangingPunct="1">
                        <a:lnSpc>
                          <a:spcPts val="900"/>
                        </a:lnSpc>
                        <a:spcBef>
                          <a:spcPts val="0"/>
                        </a:spcBef>
                        <a:spcAft>
                          <a:spcPts val="0"/>
                        </a:spcAft>
                        <a:buClrTx/>
                        <a:buSzTx/>
                        <a:buFontTx/>
                        <a:buNone/>
                        <a:tabLst/>
                        <a:defRPr/>
                      </a:pPr>
                      <a:r>
                        <a:rPr lang="ru-RU" sz="1000" kern="1200" dirty="0">
                          <a:solidFill>
                            <a:schemeClr val="tx1"/>
                          </a:solidFill>
                          <a:latin typeface="+mn-lt"/>
                          <a:ea typeface="+mn-ea"/>
                          <a:cs typeface="Times New Roman" panose="02020603050405020304" pitchFamily="18" charset="0"/>
                        </a:rPr>
                        <a:t>О проверке документов об объекте недвижимости, в отношении которого Законом № 218-ФЗ предусмотрен "упрощенный" порядок государственного кадастрового учета и (или) государственной регистрации прав.</a:t>
                      </a:r>
                    </a:p>
                    <a:p>
                      <a:pPr marL="0" marR="0" indent="0" algn="ctr" defTabSz="685800" rtl="0" eaLnBrk="1" fontAlgn="auto" latinLnBrk="0" hangingPunct="1">
                        <a:lnSpc>
                          <a:spcPts val="900"/>
                        </a:lnSpc>
                        <a:spcBef>
                          <a:spcPts val="0"/>
                        </a:spcBef>
                        <a:spcAft>
                          <a:spcPts val="0"/>
                        </a:spcAft>
                        <a:buClrTx/>
                        <a:buSzTx/>
                        <a:buFontTx/>
                        <a:buNone/>
                        <a:tabLst/>
                        <a:defRPr/>
                      </a:pPr>
                      <a:endParaRPr lang="ru-RU" sz="1000" kern="1200" dirty="0">
                        <a:solidFill>
                          <a:schemeClr val="tx1"/>
                        </a:solidFill>
                        <a:latin typeface="+mn-lt"/>
                        <a:ea typeface="+mn-ea"/>
                        <a:cs typeface="Times New Roman" panose="02020603050405020304" pitchFamily="18" charset="0"/>
                      </a:endParaRPr>
                    </a:p>
                    <a:p>
                      <a:pPr marL="0" indent="0" algn="ctr" defTabSz="685800" rtl="0" eaLnBrk="1" latinLnBrk="0" hangingPunct="1">
                        <a:lnSpc>
                          <a:spcPts val="900"/>
                        </a:lnSpc>
                        <a:spcBef>
                          <a:spcPts val="0"/>
                        </a:spcBef>
                        <a:spcAft>
                          <a:spcPts val="0"/>
                        </a:spcAft>
                      </a:pPr>
                      <a:r>
                        <a:rPr lang="ru-RU" sz="1000" kern="1200" dirty="0">
                          <a:solidFill>
                            <a:schemeClr val="tx1"/>
                          </a:solidFill>
                          <a:latin typeface="+mn-lt"/>
                          <a:ea typeface="+mn-ea"/>
                          <a:cs typeface="Times New Roman" panose="02020603050405020304" pitchFamily="18" charset="0"/>
                        </a:rPr>
                        <a:t>БЫЛО:</a:t>
                      </a:r>
                    </a:p>
                    <a:p>
                      <a:pPr marL="0" indent="0" algn="ctr" defTabSz="685800" rtl="0" eaLnBrk="1" latinLnBrk="0" hangingPunct="1">
                        <a:lnSpc>
                          <a:spcPts val="900"/>
                        </a:lnSpc>
                        <a:spcBef>
                          <a:spcPts val="0"/>
                        </a:spcBef>
                        <a:spcAft>
                          <a:spcPts val="0"/>
                        </a:spcAft>
                      </a:pPr>
                      <a:endParaRPr lang="ru-RU" sz="1000" kern="1200" dirty="0">
                        <a:solidFill>
                          <a:schemeClr val="tx1"/>
                        </a:solidFill>
                        <a:latin typeface="+mn-lt"/>
                        <a:ea typeface="+mn-ea"/>
                        <a:cs typeface="Times New Roman" panose="02020603050405020304" pitchFamily="18" charset="0"/>
                      </a:endParaRPr>
                    </a:p>
                    <a:p>
                      <a:pPr marL="0" marR="0" indent="0" algn="ctr" defTabSz="685800" rtl="0" eaLnBrk="1" fontAlgn="auto" latinLnBrk="0" hangingPunct="1">
                        <a:lnSpc>
                          <a:spcPts val="900"/>
                        </a:lnSpc>
                        <a:spcBef>
                          <a:spcPts val="0"/>
                        </a:spcBef>
                        <a:spcAft>
                          <a:spcPts val="0"/>
                        </a:spcAft>
                        <a:buClrTx/>
                        <a:buSzTx/>
                        <a:buFontTx/>
                        <a:buNone/>
                        <a:tabLst/>
                        <a:defRPr/>
                      </a:pPr>
                      <a:r>
                        <a:rPr lang="ru-RU" sz="1000" kern="1200" dirty="0">
                          <a:solidFill>
                            <a:schemeClr val="tx1"/>
                          </a:solidFill>
                          <a:latin typeface="+mn-lt"/>
                          <a:ea typeface="+mn-ea"/>
                          <a:cs typeface="Times New Roman" panose="02020603050405020304" pitchFamily="18" charset="0"/>
                        </a:rPr>
                        <a:t>При проведении правовой экспертизы документов, представленных для осуществления государственного кадастрового учета и (или) государственной регистрации </a:t>
                      </a:r>
                      <a:r>
                        <a:rPr lang="ru-RU" sz="1000" u="none" kern="1200" dirty="0">
                          <a:solidFill>
                            <a:schemeClr val="tx1"/>
                          </a:solidFill>
                          <a:latin typeface="+mn-lt"/>
                          <a:ea typeface="+mn-ea"/>
                          <a:cs typeface="Times New Roman" panose="02020603050405020304" pitchFamily="18" charset="0"/>
                        </a:rPr>
                        <a:t>на жилой или садовый дом, созданный на земельном участке, предназначенном для ведения гражданами садоводства, для индивидуального жилищного строительства или для ведения личного подсобного хозяйства в границах населенного пункта,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0" algn="ctr">
                        <a:lnSpc>
                          <a:spcPts val="900"/>
                        </a:lnSpc>
                        <a:spcBef>
                          <a:spcPts val="0"/>
                        </a:spcBef>
                        <a:spcAft>
                          <a:spcPts val="0"/>
                        </a:spcAft>
                      </a:pPr>
                      <a:r>
                        <a:rPr lang="ru-RU" sz="1000" kern="1200" dirty="0">
                          <a:solidFill>
                            <a:schemeClr val="tx1"/>
                          </a:solidFill>
                          <a:latin typeface="+mn-lt"/>
                          <a:ea typeface="+mn-ea"/>
                          <a:cs typeface="Times New Roman" panose="02020603050405020304" pitchFamily="18" charset="0"/>
                        </a:rPr>
                        <a:t>В</a:t>
                      </a:r>
                      <a:r>
                        <a:rPr lang="ru-RU" sz="1000" kern="1200" baseline="0" dirty="0">
                          <a:solidFill>
                            <a:schemeClr val="tx1"/>
                          </a:solidFill>
                          <a:latin typeface="+mn-lt"/>
                          <a:ea typeface="+mn-ea"/>
                          <a:cs typeface="Times New Roman" panose="02020603050405020304" pitchFamily="18" charset="0"/>
                        </a:rPr>
                        <a:t> редакции с 01.07.2022.</a:t>
                      </a:r>
                    </a:p>
                    <a:p>
                      <a:pPr indent="0" algn="ctr">
                        <a:lnSpc>
                          <a:spcPts val="900"/>
                        </a:lnSpc>
                        <a:spcBef>
                          <a:spcPts val="0"/>
                        </a:spcBef>
                        <a:spcAft>
                          <a:spcPts val="0"/>
                        </a:spcAft>
                      </a:pPr>
                      <a:r>
                        <a:rPr lang="ru-RU" sz="1000" kern="1200" dirty="0">
                          <a:solidFill>
                            <a:schemeClr val="tx1"/>
                          </a:solidFill>
                          <a:latin typeface="+mn-lt"/>
                          <a:ea typeface="+mn-ea"/>
                          <a:cs typeface="Times New Roman" panose="02020603050405020304" pitchFamily="18" charset="0"/>
                        </a:rPr>
                        <a:t>При проведении правовой экспертизы документов, представленных для осуществления государственного кадастрового учета и (или) государственной регистрации прав в отношении </a:t>
                      </a:r>
                      <a:r>
                        <a:rPr lang="ru-RU" sz="1000" u="none" kern="1200" dirty="0">
                          <a:solidFill>
                            <a:schemeClr val="tx1"/>
                          </a:solidFill>
                          <a:latin typeface="+mn-lt"/>
                          <a:ea typeface="+mn-ea"/>
                          <a:cs typeface="Times New Roman" panose="02020603050405020304" pitchFamily="18" charset="0"/>
                        </a:rPr>
                        <a:t>жилого или садового дома</a:t>
                      </a:r>
                      <a:r>
                        <a:rPr lang="ru-RU" sz="1000" u="none" kern="1200" baseline="0" dirty="0">
                          <a:solidFill>
                            <a:schemeClr val="tx1"/>
                          </a:solidFill>
                          <a:latin typeface="+mn-lt"/>
                          <a:ea typeface="+mn-ea"/>
                          <a:cs typeface="Times New Roman" panose="02020603050405020304" pitchFamily="18" charset="0"/>
                        </a:rPr>
                        <a:t> </a:t>
                      </a:r>
                      <a:r>
                        <a:rPr lang="ru-RU" sz="1000" u="none" kern="1200" dirty="0">
                          <a:solidFill>
                            <a:schemeClr val="tx1"/>
                          </a:solidFill>
                          <a:latin typeface="+mn-lt"/>
                          <a:ea typeface="+mn-ea"/>
                          <a:cs typeface="Times New Roman" panose="02020603050405020304" pitchFamily="18" charset="0"/>
                        </a:rPr>
                        <a:t>на земельном участке, предназначенном для ведения гражданами садоводства, для индивидуального жилищного строительства или для ведения личного подсобного хозяйства в границах населенного пункта</a:t>
                      </a:r>
                    </a:p>
                    <a:p>
                      <a:pPr indent="0" algn="ctr">
                        <a:lnSpc>
                          <a:spcPts val="900"/>
                        </a:lnSpc>
                        <a:spcBef>
                          <a:spcPts val="0"/>
                        </a:spcBef>
                        <a:spcAft>
                          <a:spcPts val="0"/>
                        </a:spcAft>
                      </a:pPr>
                      <a:r>
                        <a:rPr lang="ru-RU" sz="1000" kern="1200" dirty="0">
                          <a:solidFill>
                            <a:schemeClr val="tx1"/>
                          </a:solidFill>
                          <a:latin typeface="+mn-lt"/>
                          <a:ea typeface="+mn-ea"/>
                          <a:cs typeface="Times New Roman" panose="02020603050405020304" pitchFamily="18" charset="0"/>
                        </a:rPr>
                        <a:t>государственным регистратором прав </a:t>
                      </a:r>
                      <a:r>
                        <a:rPr lang="ru-RU" sz="1000" b="1" i="0" kern="1200" dirty="0">
                          <a:solidFill>
                            <a:schemeClr val="tx1"/>
                          </a:solidFill>
                          <a:latin typeface="+mn-lt"/>
                          <a:ea typeface="+mn-ea"/>
                          <a:cs typeface="Times New Roman" panose="02020603050405020304" pitchFamily="18" charset="0"/>
                        </a:rPr>
                        <a:t>осуществляется </a:t>
                      </a:r>
                      <a:r>
                        <a:rPr lang="ru-RU" sz="1000" kern="1200" dirty="0">
                          <a:solidFill>
                            <a:schemeClr val="tx1"/>
                          </a:solidFill>
                          <a:latin typeface="+mn-lt"/>
                          <a:ea typeface="+mn-ea"/>
                          <a:cs typeface="Times New Roman" panose="02020603050405020304" pitchFamily="18" charset="0"/>
                        </a:rPr>
                        <a:t>проверка представленных документов на предмет наличия или отсутствия предусмотренных пунктами 1 - 10, 12, 14, 18, 22, 35, 37, 45 части 1 статьи 26 настоящего Федерального закона оснований для приостановления, наличия правоустанавливающих или </a:t>
                      </a:r>
                      <a:r>
                        <a:rPr lang="ru-RU" sz="1000" kern="1200" dirty="0" err="1">
                          <a:solidFill>
                            <a:schemeClr val="tx1"/>
                          </a:solidFill>
                          <a:latin typeface="+mn-lt"/>
                          <a:ea typeface="+mn-ea"/>
                          <a:cs typeface="Times New Roman" panose="02020603050405020304" pitchFamily="18" charset="0"/>
                        </a:rPr>
                        <a:t>правоудостоверяющих</a:t>
                      </a:r>
                      <a:r>
                        <a:rPr lang="ru-RU" sz="1000" kern="1200" dirty="0">
                          <a:solidFill>
                            <a:schemeClr val="tx1"/>
                          </a:solidFill>
                          <a:latin typeface="+mn-lt"/>
                          <a:ea typeface="+mn-ea"/>
                          <a:cs typeface="Times New Roman" panose="02020603050405020304" pitchFamily="18" charset="0"/>
                        </a:rPr>
                        <a:t> документов на земельный участок и соответствия: </a:t>
                      </a:r>
                    </a:p>
                    <a:p>
                      <a:pPr indent="0" algn="ctr">
                        <a:lnSpc>
                          <a:spcPts val="900"/>
                        </a:lnSpc>
                        <a:spcBef>
                          <a:spcPts val="0"/>
                        </a:spcBef>
                        <a:spcAft>
                          <a:spcPts val="0"/>
                        </a:spcAft>
                      </a:pPr>
                      <a:r>
                        <a:rPr lang="ru-RU" sz="1000" u="none" kern="1200" dirty="0">
                          <a:solidFill>
                            <a:schemeClr val="tx1"/>
                          </a:solidFill>
                          <a:latin typeface="+mn-lt"/>
                          <a:ea typeface="+mn-ea"/>
                          <a:cs typeface="Times New Roman" panose="02020603050405020304" pitchFamily="18" charset="0"/>
                        </a:rPr>
                        <a:t>1) ограничениям, установленным в зонах с особыми условиями использования территорий, сведения о которых внесены ЕГРН и (или) сведения о которых содержатся в документе, устанавливающем или удостоверяющем право на земельный участок, в границах которого расположено соответствующее здание; </a:t>
                      </a:r>
                    </a:p>
                    <a:p>
                      <a:pPr indent="0" algn="ctr">
                        <a:lnSpc>
                          <a:spcPts val="900"/>
                        </a:lnSpc>
                        <a:spcBef>
                          <a:spcPts val="0"/>
                        </a:spcBef>
                        <a:spcAft>
                          <a:spcPts val="0"/>
                        </a:spcAft>
                      </a:pPr>
                      <a:r>
                        <a:rPr lang="ru-RU" sz="1000" u="none" kern="1200" dirty="0">
                          <a:solidFill>
                            <a:schemeClr val="tx1"/>
                          </a:solidFill>
                          <a:latin typeface="+mn-lt"/>
                          <a:ea typeface="+mn-ea"/>
                          <a:cs typeface="Times New Roman" panose="02020603050405020304" pitchFamily="18" charset="0"/>
                        </a:rPr>
                        <a:t>2) предельным параметрам соответствующих объектов недвижимости, установленным федеральным законом и правилами землепользования и застройки, за исключением соответствия минимальным отступам от границ земельных участков в целях определения мест допустимого размещения зданий, сооружений, за пределами которых запрещено строительство зданий, сооружений.</a:t>
                      </a:r>
                    </a:p>
                    <a:p>
                      <a:pPr indent="0" algn="ctr">
                        <a:lnSpc>
                          <a:spcPts val="900"/>
                        </a:lnSpc>
                        <a:spcBef>
                          <a:spcPts val="0"/>
                        </a:spcBef>
                        <a:spcAft>
                          <a:spcPts val="0"/>
                        </a:spcAft>
                      </a:pPr>
                      <a:endParaRPr lang="ru-RU" sz="1000" u="none" kern="1200" dirty="0">
                        <a:solidFill>
                          <a:schemeClr val="tx1"/>
                        </a:solidFill>
                        <a:latin typeface="+mn-lt"/>
                        <a:ea typeface="+mn-ea"/>
                        <a:cs typeface="Times New Roman" panose="02020603050405020304" pitchFamily="18" charset="0"/>
                      </a:endParaRPr>
                    </a:p>
                    <a:p>
                      <a:pPr marL="0" marR="0" indent="0" algn="ctr" defTabSz="685800" rtl="0" eaLnBrk="1" fontAlgn="auto" latinLnBrk="0" hangingPunct="1">
                        <a:lnSpc>
                          <a:spcPts val="900"/>
                        </a:lnSpc>
                        <a:spcBef>
                          <a:spcPts val="0"/>
                        </a:spcBef>
                        <a:spcAft>
                          <a:spcPts val="0"/>
                        </a:spcAft>
                        <a:buClrTx/>
                        <a:buSzTx/>
                        <a:buFontTx/>
                        <a:buNone/>
                        <a:tabLst/>
                        <a:defRPr/>
                      </a:pPr>
                      <a:r>
                        <a:rPr lang="ru-RU" sz="1000" kern="1200" dirty="0">
                          <a:solidFill>
                            <a:schemeClr val="tx1"/>
                          </a:solidFill>
                          <a:latin typeface="+mn-lt"/>
                          <a:ea typeface="+mn-ea"/>
                          <a:cs typeface="Times New Roman" panose="02020603050405020304" pitchFamily="18" charset="0"/>
                        </a:rPr>
                        <a:t>Федеральный закона от 30.12.2021 № 478-ФЗ,</a:t>
                      </a:r>
                      <a:r>
                        <a:rPr lang="ru-RU" sz="1000" kern="1200" baseline="0" dirty="0">
                          <a:solidFill>
                            <a:schemeClr val="tx1"/>
                          </a:solidFill>
                          <a:latin typeface="+mn-lt"/>
                          <a:ea typeface="+mn-ea"/>
                          <a:cs typeface="Times New Roman" panose="02020603050405020304" pitchFamily="18" charset="0"/>
                        </a:rPr>
                        <a:t> с 01.07.2022.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defTabSz="685800" rtl="0" eaLnBrk="1" latinLnBrk="0" hangingPunct="1">
                        <a:lnSpc>
                          <a:spcPts val="900"/>
                        </a:lnSpc>
                        <a:spcBef>
                          <a:spcPts val="0"/>
                        </a:spcBef>
                        <a:spcAft>
                          <a:spcPts val="0"/>
                        </a:spcAft>
                      </a:pPr>
                      <a:r>
                        <a:rPr lang="ru-RU" sz="1000" kern="1200" dirty="0">
                          <a:solidFill>
                            <a:schemeClr val="tx1"/>
                          </a:solidFill>
                          <a:latin typeface="+mn-lt"/>
                          <a:ea typeface="+mn-ea"/>
                          <a:cs typeface="Times New Roman" panose="02020603050405020304" pitchFamily="18" charset="0"/>
                        </a:rPr>
                        <a:t>Упрощен порядок введения </a:t>
                      </a:r>
                      <a:br>
                        <a:rPr lang="ru-RU" sz="1000" kern="1200" dirty="0">
                          <a:solidFill>
                            <a:schemeClr val="tx1"/>
                          </a:solidFill>
                          <a:latin typeface="+mn-lt"/>
                          <a:ea typeface="+mn-ea"/>
                          <a:cs typeface="Times New Roman" panose="02020603050405020304" pitchFamily="18" charset="0"/>
                        </a:rPr>
                      </a:br>
                      <a:r>
                        <a:rPr lang="ru-RU" sz="1000" kern="1200" dirty="0">
                          <a:solidFill>
                            <a:schemeClr val="tx1"/>
                          </a:solidFill>
                          <a:latin typeface="+mn-lt"/>
                          <a:ea typeface="+mn-ea"/>
                          <a:cs typeface="Times New Roman" panose="02020603050405020304" pitchFamily="18" charset="0"/>
                        </a:rPr>
                        <a:t>в гражданский оборот объектов недвижимости.</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964439643"/>
                  </a:ext>
                </a:extLst>
              </a:tr>
            </a:tbl>
          </a:graphicData>
        </a:graphic>
      </p:graphicFrame>
    </p:spTree>
    <p:extLst>
      <p:ext uri="{BB962C8B-B14F-4D97-AF65-F5344CB8AC3E}">
        <p14:creationId xmlns:p14="http://schemas.microsoft.com/office/powerpoint/2010/main" val="290721028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39F09F66-1085-4855-8DC5-F9637EFDA1FB}"/>
              </a:ext>
            </a:extLst>
          </p:cNvPr>
          <p:cNvSpPr>
            <a:spLocks noGrp="1"/>
          </p:cNvSpPr>
          <p:nvPr>
            <p:ph type="title"/>
          </p:nvPr>
        </p:nvSpPr>
        <p:spPr>
          <a:xfrm>
            <a:off x="533441" y="22861"/>
            <a:ext cx="8517309" cy="619124"/>
          </a:xfrm>
        </p:spPr>
        <p:txBody>
          <a:bodyPr>
            <a:noAutofit/>
          </a:bodyPr>
          <a:lstStyle/>
          <a:p>
            <a:pPr algn="ctr"/>
            <a:r>
              <a:rPr lang="ru-RU" dirty="0"/>
              <a:t>Изменения в законодательстве Российской Федерации о регистрации </a:t>
            </a:r>
            <a:br>
              <a:rPr lang="ru-RU" dirty="0"/>
            </a:br>
            <a:r>
              <a:rPr lang="ru-RU" dirty="0"/>
              <a:t>недвижимости по итогам 2022 г. </a:t>
            </a:r>
          </a:p>
        </p:txBody>
      </p:sp>
      <p:sp>
        <p:nvSpPr>
          <p:cNvPr id="40" name="Slide Number Placeholder 6">
            <a:extLst>
              <a:ext uri="{FF2B5EF4-FFF2-40B4-BE49-F238E27FC236}">
                <a16:creationId xmlns="" xmlns:a16="http://schemas.microsoft.com/office/drawing/2014/main" id="{49AA9F89-8FE7-453C-8FBE-FAF4AE20A961}"/>
              </a:ext>
            </a:extLst>
          </p:cNvPr>
          <p:cNvSpPr>
            <a:spLocks noGrp="1"/>
          </p:cNvSpPr>
          <p:nvPr>
            <p:ph type="sldNum" sz="quarter" idx="10"/>
          </p:nvPr>
        </p:nvSpPr>
        <p:spPr bwMode="auto">
          <a:xfrm>
            <a:off x="5998104" y="4778375"/>
            <a:ext cx="2743200" cy="365125"/>
          </a:xfrm>
        </p:spPr>
        <p:txBody>
          <a:bodyPr/>
          <a:lstStyle/>
          <a:p>
            <a:pPr marL="0" marR="0" lvl="0" indent="0" algn="r" defTabSz="349261" rtl="0" eaLnBrk="1" fontAlgn="auto" latinLnBrk="0" hangingPunct="1">
              <a:lnSpc>
                <a:spcPct val="100000"/>
              </a:lnSpc>
              <a:spcBef>
                <a:spcPts val="0"/>
              </a:spcBef>
              <a:spcAft>
                <a:spcPts val="0"/>
              </a:spcAft>
              <a:buClrTx/>
              <a:buSzTx/>
              <a:buFontTx/>
              <a:buNone/>
              <a:tabLst/>
              <a:defRPr/>
            </a:pPr>
            <a:fld id="{35ACA335-37F7-42C7-872A-92C3D7072F89}" type="slidenum">
              <a:rPr kumimoji="0" lang="ru-RU" sz="1050" b="1" i="0" u="none" strike="noStrike" kern="1200" cap="none" spc="0" normalizeH="0" baseline="0" noProof="0" smtClean="0">
                <a:ln>
                  <a:noFill/>
                </a:ln>
                <a:solidFill>
                  <a:srgbClr val="FFFFFF"/>
                </a:solidFill>
                <a:effectLst/>
                <a:uLnTx/>
                <a:uFillTx/>
                <a:latin typeface="Arial"/>
                <a:ea typeface="+mn-ea"/>
                <a:cs typeface="+mn-cs"/>
              </a:rPr>
              <a:pPr marL="0" marR="0" lvl="0" indent="0" algn="r" defTabSz="349261" rtl="0" eaLnBrk="1" fontAlgn="auto" latinLnBrk="0" hangingPunct="1">
                <a:lnSpc>
                  <a:spcPct val="100000"/>
                </a:lnSpc>
                <a:spcBef>
                  <a:spcPts val="0"/>
                </a:spcBef>
                <a:spcAft>
                  <a:spcPts val="0"/>
                </a:spcAft>
                <a:buClrTx/>
                <a:buSzTx/>
                <a:buFontTx/>
                <a:buNone/>
                <a:tabLst/>
                <a:defRPr/>
              </a:pPr>
              <a:t>8</a:t>
            </a:fld>
            <a:endParaRPr kumimoji="0" lang="ru-RU" sz="1050" b="1" i="0" u="none" strike="noStrike" kern="1200" cap="none" spc="0" normalizeH="0" baseline="0" noProof="0" dirty="0">
              <a:ln>
                <a:noFill/>
              </a:ln>
              <a:solidFill>
                <a:srgbClr val="FFFFFF"/>
              </a:solidFill>
              <a:effectLst/>
              <a:uLnTx/>
              <a:uFillTx/>
              <a:latin typeface="Arial"/>
              <a:ea typeface="+mn-ea"/>
              <a:cs typeface="+mn-cs"/>
            </a:endParaRPr>
          </a:p>
        </p:txBody>
      </p:sp>
      <p:sp>
        <p:nvSpPr>
          <p:cNvPr id="2" name="Скругленный прямоугольник 1">
            <a:extLst>
              <a:ext uri="{FF2B5EF4-FFF2-40B4-BE49-F238E27FC236}">
                <a16:creationId xmlns="" xmlns:a16="http://schemas.microsoft.com/office/drawing/2014/main" id="{8EE32405-F3A9-4E48-BFCD-1D38B0919076}"/>
              </a:ext>
            </a:extLst>
          </p:cNvPr>
          <p:cNvSpPr/>
          <p:nvPr/>
        </p:nvSpPr>
        <p:spPr>
          <a:xfrm>
            <a:off x="891252" y="809319"/>
            <a:ext cx="1678328" cy="514209"/>
          </a:xfrm>
          <a:prstGeom prst="roundRect">
            <a:avLst/>
          </a:prstGeom>
          <a:solidFill>
            <a:srgbClr val="1890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5" name="Скругленный прямоугольник 74">
            <a:extLst>
              <a:ext uri="{FF2B5EF4-FFF2-40B4-BE49-F238E27FC236}">
                <a16:creationId xmlns="" xmlns:a16="http://schemas.microsoft.com/office/drawing/2014/main" id="{C62CC7CE-93ED-2CA2-4A69-B2023875A0C1}"/>
              </a:ext>
            </a:extLst>
          </p:cNvPr>
          <p:cNvSpPr/>
          <p:nvPr/>
        </p:nvSpPr>
        <p:spPr>
          <a:xfrm>
            <a:off x="3900670" y="809319"/>
            <a:ext cx="1504708" cy="514209"/>
          </a:xfrm>
          <a:prstGeom prst="roundRect">
            <a:avLst/>
          </a:prstGeom>
          <a:solidFill>
            <a:srgbClr val="1890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9" name="Скругленный прямоугольник 78">
            <a:extLst>
              <a:ext uri="{FF2B5EF4-FFF2-40B4-BE49-F238E27FC236}">
                <a16:creationId xmlns="" xmlns:a16="http://schemas.microsoft.com/office/drawing/2014/main" id="{410033BD-75B3-11A7-E662-601CFB608AAA}"/>
              </a:ext>
            </a:extLst>
          </p:cNvPr>
          <p:cNvSpPr/>
          <p:nvPr/>
        </p:nvSpPr>
        <p:spPr>
          <a:xfrm>
            <a:off x="6832994" y="815888"/>
            <a:ext cx="2257386" cy="514209"/>
          </a:xfrm>
          <a:prstGeom prst="roundRect">
            <a:avLst/>
          </a:prstGeom>
          <a:solidFill>
            <a:srgbClr val="1890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p:nvSpPr>
        <p:spPr>
          <a:xfrm>
            <a:off x="1572419" y="919760"/>
            <a:ext cx="854931" cy="306467"/>
          </a:xfrm>
          <a:prstGeom prst="roundRect">
            <a:avLst/>
          </a:prstGeom>
          <a:noFill/>
          <a:ln w="28575">
            <a:noFill/>
          </a:ln>
        </p:spPr>
        <p:txBody>
          <a:bodyPr wrap="square">
            <a:spAutoFit/>
          </a:bodyPr>
          <a:lstStyle/>
          <a:p>
            <a:pPr marL="0" marR="0" lvl="0" indent="0" algn="l" defTabSz="349261" rtl="0" eaLnBrk="1" fontAlgn="auto" latinLnBrk="0" hangingPunct="1">
              <a:lnSpc>
                <a:spcPct val="100000"/>
              </a:lnSpc>
              <a:spcBef>
                <a:spcPts val="0"/>
              </a:spcBef>
              <a:spcAft>
                <a:spcPts val="0"/>
              </a:spcAft>
              <a:buClrTx/>
              <a:buSzTx/>
              <a:buFontTx/>
              <a:buNone/>
              <a:tabLst/>
              <a:defRPr/>
            </a:pPr>
            <a:r>
              <a:rPr kumimoji="0" lang="ru-RU" sz="1200" b="1" i="0" u="none" strike="noStrike" kern="1200" cap="none" spc="0" normalizeH="0" baseline="0" noProof="0" dirty="0">
                <a:ln>
                  <a:noFill/>
                </a:ln>
                <a:solidFill>
                  <a:schemeClr val="bg1"/>
                </a:solidFill>
                <a:effectLst/>
                <a:uLnTx/>
                <a:uFillTx/>
                <a:latin typeface="Arial"/>
                <a:ea typeface="Times New Roman" panose="02020603050405020304" pitchFamily="18" charset="0"/>
                <a:cs typeface="Arial" panose="020B0604020202020204" pitchFamily="34" charset="0"/>
              </a:rPr>
              <a:t>БЫЛО</a:t>
            </a:r>
            <a:endParaRPr kumimoji="0" lang="ru-RU" sz="1200" b="1" i="0" u="none" strike="noStrike" kern="1200" cap="none" spc="0" normalizeH="0" baseline="0" noProof="0" dirty="0">
              <a:ln>
                <a:noFill/>
              </a:ln>
              <a:solidFill>
                <a:schemeClr val="bg1"/>
              </a:solidFill>
              <a:effectLst/>
              <a:uLnTx/>
              <a:uFillTx/>
              <a:latin typeface="Arial"/>
              <a:ea typeface="+mn-ea"/>
              <a:cs typeface="Arial" panose="020B0604020202020204" pitchFamily="34" charset="0"/>
            </a:endParaRPr>
          </a:p>
        </p:txBody>
      </p:sp>
      <p:sp>
        <p:nvSpPr>
          <p:cNvPr id="30" name="Прямоугольник 29"/>
          <p:cNvSpPr/>
          <p:nvPr/>
        </p:nvSpPr>
        <p:spPr>
          <a:xfrm>
            <a:off x="4528028" y="919760"/>
            <a:ext cx="1013635" cy="306467"/>
          </a:xfrm>
          <a:prstGeom prst="roundRect">
            <a:avLst/>
          </a:prstGeom>
          <a:noFill/>
          <a:ln w="28575">
            <a:noFill/>
          </a:ln>
        </p:spPr>
        <p:txBody>
          <a:bodyPr wrap="square">
            <a:spAutoFit/>
          </a:bodyPr>
          <a:lstStyle/>
          <a:p>
            <a:pPr marL="0" marR="0" lvl="0" indent="0" algn="l" defTabSz="349261" rtl="0" eaLnBrk="1" fontAlgn="auto" latinLnBrk="0" hangingPunct="1">
              <a:lnSpc>
                <a:spcPct val="100000"/>
              </a:lnSpc>
              <a:spcBef>
                <a:spcPts val="0"/>
              </a:spcBef>
              <a:spcAft>
                <a:spcPts val="0"/>
              </a:spcAft>
              <a:buClrTx/>
              <a:buSzTx/>
              <a:buFontTx/>
              <a:buNone/>
              <a:tabLst/>
              <a:defRPr/>
            </a:pPr>
            <a:r>
              <a:rPr kumimoji="0" lang="ru-RU" sz="1200" b="1" i="0" u="none" strike="noStrike" kern="1200" cap="none" spc="0" normalizeH="0" baseline="0" noProof="0" dirty="0">
                <a:ln>
                  <a:noFill/>
                </a:ln>
                <a:solidFill>
                  <a:schemeClr val="bg1"/>
                </a:solidFill>
                <a:effectLst/>
                <a:uLnTx/>
                <a:uFillTx/>
                <a:latin typeface="Arial"/>
                <a:ea typeface="Times New Roman" panose="02020603050405020304" pitchFamily="18" charset="0"/>
                <a:cs typeface="Arial" panose="020B0604020202020204" pitchFamily="34" charset="0"/>
              </a:rPr>
              <a:t>СТАЛО</a:t>
            </a:r>
            <a:endParaRPr kumimoji="0" lang="ru-RU" sz="1200" b="1" i="0" u="none" strike="noStrike" kern="1200" cap="none" spc="0" normalizeH="0" baseline="0" noProof="0" dirty="0">
              <a:ln>
                <a:noFill/>
              </a:ln>
              <a:solidFill>
                <a:schemeClr val="bg1"/>
              </a:solidFill>
              <a:effectLst/>
              <a:uLnTx/>
              <a:uFillTx/>
              <a:latin typeface="Arial"/>
              <a:ea typeface="+mn-ea"/>
              <a:cs typeface="Arial" panose="020B0604020202020204" pitchFamily="34" charset="0"/>
            </a:endParaRPr>
          </a:p>
        </p:txBody>
      </p:sp>
      <p:sp>
        <p:nvSpPr>
          <p:cNvPr id="59" name="Прямоугольник 29">
            <a:extLst>
              <a:ext uri="{FF2B5EF4-FFF2-40B4-BE49-F238E27FC236}">
                <a16:creationId xmlns="" xmlns:a16="http://schemas.microsoft.com/office/drawing/2014/main" id="{C30E7A41-5720-E9B3-7C76-4BE41AE2B33C}"/>
              </a:ext>
            </a:extLst>
          </p:cNvPr>
          <p:cNvSpPr/>
          <p:nvPr/>
        </p:nvSpPr>
        <p:spPr>
          <a:xfrm>
            <a:off x="7318107" y="839702"/>
            <a:ext cx="1732642" cy="476726"/>
          </a:xfrm>
          <a:prstGeom prst="roundRect">
            <a:avLst/>
          </a:prstGeom>
          <a:noFill/>
          <a:ln w="28575">
            <a:noFill/>
          </a:ln>
        </p:spPr>
        <p:txBody>
          <a:bodyPr wrap="square">
            <a:spAutoFit/>
          </a:bodyPr>
          <a:lstStyle/>
          <a:p>
            <a:pPr marL="0" marR="0" lvl="0" indent="0" algn="l" defTabSz="349261" rtl="0" eaLnBrk="1" fontAlgn="auto" latinLnBrk="0" hangingPunct="1">
              <a:lnSpc>
                <a:spcPct val="100000"/>
              </a:lnSpc>
              <a:spcBef>
                <a:spcPts val="0"/>
              </a:spcBef>
              <a:spcAft>
                <a:spcPts val="0"/>
              </a:spcAft>
              <a:buClrTx/>
              <a:buSzTx/>
              <a:buFontTx/>
              <a:buNone/>
              <a:tabLst/>
              <a:defRPr/>
            </a:pPr>
            <a:r>
              <a:rPr kumimoji="0" lang="ru-RU" sz="1100" b="1" i="0" u="none" strike="noStrike" kern="1200" cap="none" spc="0" normalizeH="0" baseline="0" noProof="0" dirty="0">
                <a:ln>
                  <a:noFill/>
                </a:ln>
                <a:solidFill>
                  <a:schemeClr val="bg1"/>
                </a:solidFill>
                <a:effectLst/>
                <a:uLnTx/>
                <a:uFillTx/>
                <a:latin typeface="Arial"/>
                <a:ea typeface="+mn-ea"/>
                <a:cs typeface="Arial" panose="020B0604020202020204" pitchFamily="34" charset="0"/>
              </a:rPr>
              <a:t>СОЦИАЛЬНО-ЗНАЧИМЫЙ ЭФФЕКТ</a:t>
            </a:r>
          </a:p>
        </p:txBody>
      </p:sp>
      <p:pic>
        <p:nvPicPr>
          <p:cNvPr id="81" name="Graphic 285">
            <a:extLst>
              <a:ext uri="{FF2B5EF4-FFF2-40B4-BE49-F238E27FC236}">
                <a16:creationId xmlns="" xmlns:a16="http://schemas.microsoft.com/office/drawing/2014/main" id="{3C0CAB6F-6988-D781-FA46-2A2DC167416F}"/>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1163106" y="863280"/>
            <a:ext cx="348116" cy="348116"/>
          </a:xfrm>
          <a:prstGeom prst="rect">
            <a:avLst/>
          </a:prstGeom>
          <a:effectLst>
            <a:outerShdw blurRad="50800" dist="38100" dir="2700000" algn="tl" rotWithShape="0">
              <a:prstClr val="black">
                <a:alpha val="7000"/>
              </a:prstClr>
            </a:outerShdw>
          </a:effectLst>
        </p:spPr>
      </p:pic>
      <p:pic>
        <p:nvPicPr>
          <p:cNvPr id="82" name="Graphic 381">
            <a:extLst>
              <a:ext uri="{FF2B5EF4-FFF2-40B4-BE49-F238E27FC236}">
                <a16:creationId xmlns="" xmlns:a16="http://schemas.microsoft.com/office/drawing/2014/main" id="{EC9DFA82-EE2C-4CE7-C47F-25DAB94C36F3}"/>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4146798" y="874691"/>
            <a:ext cx="320022" cy="363414"/>
          </a:xfrm>
          <a:prstGeom prst="rect">
            <a:avLst/>
          </a:prstGeom>
          <a:effectLst>
            <a:outerShdw blurRad="50800" dist="38100" dir="2700000" algn="tl" rotWithShape="0">
              <a:prstClr val="black">
                <a:alpha val="7000"/>
              </a:prstClr>
            </a:outerShdw>
          </a:effectLst>
        </p:spPr>
      </p:pic>
      <p:pic>
        <p:nvPicPr>
          <p:cNvPr id="83" name="Graphic 377">
            <a:extLst>
              <a:ext uri="{FF2B5EF4-FFF2-40B4-BE49-F238E27FC236}">
                <a16:creationId xmlns="" xmlns:a16="http://schemas.microsoft.com/office/drawing/2014/main" id="{C303A3F4-27B0-F8A3-851F-D616AF1224E9}"/>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6953385" y="851523"/>
            <a:ext cx="416319" cy="409750"/>
          </a:xfrm>
          <a:prstGeom prst="rect">
            <a:avLst/>
          </a:prstGeom>
          <a:effectLst>
            <a:outerShdw blurRad="50800" dist="38100" dir="2700000" algn="tl" rotWithShape="0">
              <a:prstClr val="black">
                <a:alpha val="7000"/>
              </a:prstClr>
            </a:outerShdw>
          </a:effectLst>
        </p:spPr>
      </p:pic>
      <p:graphicFrame>
        <p:nvGraphicFramePr>
          <p:cNvPr id="5" name="Таблица 4"/>
          <p:cNvGraphicFramePr>
            <a:graphicFrameLocks noGrp="1"/>
          </p:cNvGraphicFramePr>
          <p:nvPr>
            <p:extLst>
              <p:ext uri="{D42A27DB-BD31-4B8C-83A1-F6EECF244321}">
                <p14:modId xmlns:p14="http://schemas.microsoft.com/office/powerpoint/2010/main" val="2611318869"/>
              </p:ext>
            </p:extLst>
          </p:nvPr>
        </p:nvGraphicFramePr>
        <p:xfrm>
          <a:off x="67165" y="1363980"/>
          <a:ext cx="8983584" cy="3177540"/>
        </p:xfrm>
        <a:graphic>
          <a:graphicData uri="http://schemas.openxmlformats.org/drawingml/2006/table">
            <a:tbl>
              <a:tblPr firstRow="1" bandRow="1">
                <a:tableStyleId>{2D5ABB26-0587-4C30-8999-92F81FD0307C}</a:tableStyleId>
              </a:tblPr>
              <a:tblGrid>
                <a:gridCol w="342486">
                  <a:extLst>
                    <a:ext uri="{9D8B030D-6E8A-4147-A177-3AD203B41FA5}">
                      <a16:colId xmlns="" xmlns:a16="http://schemas.microsoft.com/office/drawing/2014/main" val="2994255182"/>
                    </a:ext>
                  </a:extLst>
                </a:gridCol>
                <a:gridCol w="2345124">
                  <a:extLst>
                    <a:ext uri="{9D8B030D-6E8A-4147-A177-3AD203B41FA5}">
                      <a16:colId xmlns="" xmlns:a16="http://schemas.microsoft.com/office/drawing/2014/main" val="620969615"/>
                    </a:ext>
                  </a:extLst>
                </a:gridCol>
                <a:gridCol w="4016415">
                  <a:extLst>
                    <a:ext uri="{9D8B030D-6E8A-4147-A177-3AD203B41FA5}">
                      <a16:colId xmlns="" xmlns:a16="http://schemas.microsoft.com/office/drawing/2014/main" val="1396959813"/>
                    </a:ext>
                  </a:extLst>
                </a:gridCol>
                <a:gridCol w="2279559">
                  <a:extLst>
                    <a:ext uri="{9D8B030D-6E8A-4147-A177-3AD203B41FA5}">
                      <a16:colId xmlns="" xmlns:a16="http://schemas.microsoft.com/office/drawing/2014/main" val="261090574"/>
                    </a:ext>
                  </a:extLst>
                </a:gridCol>
              </a:tblGrid>
              <a:tr h="1348740">
                <a:tc>
                  <a:txBody>
                    <a:bodyPr/>
                    <a:lstStyle/>
                    <a:p>
                      <a:pPr indent="0" algn="ctr">
                        <a:lnSpc>
                          <a:spcPts val="900"/>
                        </a:lnSpc>
                        <a:spcBef>
                          <a:spcPts val="0"/>
                        </a:spcBef>
                        <a:spcAft>
                          <a:spcPts val="0"/>
                        </a:spcAft>
                      </a:pPr>
                      <a:r>
                        <a:rPr lang="en-US" sz="1000" dirty="0">
                          <a:latin typeface="+mn-lt"/>
                        </a:rPr>
                        <a:t>4</a:t>
                      </a:r>
                      <a:endParaRPr lang="ru-RU" sz="100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defTabSz="685800" rtl="0" eaLnBrk="1" latinLnBrk="0" hangingPunct="1">
                        <a:lnSpc>
                          <a:spcPts val="900"/>
                        </a:lnSpc>
                        <a:spcBef>
                          <a:spcPts val="0"/>
                        </a:spcBef>
                        <a:spcAft>
                          <a:spcPts val="0"/>
                        </a:spcAft>
                      </a:pPr>
                      <a:r>
                        <a:rPr lang="ru-RU" sz="1000" kern="1200" dirty="0">
                          <a:solidFill>
                            <a:schemeClr val="tx1"/>
                          </a:solidFill>
                          <a:latin typeface="+mn-lt"/>
                          <a:ea typeface="+mn-ea"/>
                          <a:cs typeface="Times New Roman" panose="02020603050405020304" pitchFamily="18" charset="0"/>
                        </a:rPr>
                        <a:t>государственным регистратором прав осуществляется проверка представленных документов на предмет наличия или отсутствия предусмотренных пунктами 1 - 10, 12, 14, 18, 19, 22, 35, 37, 41, 45 части 1 статьи 26 настоящего Федерального закона оснований для приостановления, наличия правоустанавливающих или </a:t>
                      </a:r>
                      <a:r>
                        <a:rPr lang="ru-RU" sz="1000" kern="1200" dirty="0" err="1">
                          <a:solidFill>
                            <a:schemeClr val="tx1"/>
                          </a:solidFill>
                          <a:latin typeface="+mn-lt"/>
                          <a:ea typeface="+mn-ea"/>
                          <a:cs typeface="Times New Roman" panose="02020603050405020304" pitchFamily="18" charset="0"/>
                        </a:rPr>
                        <a:t>правоудостоверяющих</a:t>
                      </a:r>
                      <a:r>
                        <a:rPr lang="ru-RU" sz="1000" kern="1200" dirty="0">
                          <a:solidFill>
                            <a:schemeClr val="tx1"/>
                          </a:solidFill>
                          <a:latin typeface="+mn-lt"/>
                          <a:ea typeface="+mn-ea"/>
                          <a:cs typeface="Times New Roman" panose="02020603050405020304" pitchFamily="18" charset="0"/>
                        </a:rPr>
                        <a:t> документов на земельный участок и соответствия: </a:t>
                      </a:r>
                    </a:p>
                    <a:p>
                      <a:pPr marL="0" indent="0" algn="ctr" defTabSz="685800" rtl="0" eaLnBrk="1" latinLnBrk="0" hangingPunct="1">
                        <a:lnSpc>
                          <a:spcPts val="900"/>
                        </a:lnSpc>
                        <a:spcBef>
                          <a:spcPts val="0"/>
                        </a:spcBef>
                        <a:spcAft>
                          <a:spcPts val="0"/>
                        </a:spcAft>
                      </a:pPr>
                      <a:r>
                        <a:rPr lang="ru-RU" sz="1000" kern="1200" dirty="0">
                          <a:solidFill>
                            <a:schemeClr val="tx1"/>
                          </a:solidFill>
                          <a:latin typeface="+mn-lt"/>
                          <a:ea typeface="+mn-ea"/>
                          <a:cs typeface="Times New Roman" panose="02020603050405020304" pitchFamily="18" charset="0"/>
                        </a:rPr>
                        <a:t>1) сведениям, содержащимся в ЕГРН; </a:t>
                      </a:r>
                    </a:p>
                    <a:p>
                      <a:pPr marL="0" indent="0" algn="ctr" defTabSz="685800" rtl="0" eaLnBrk="1" latinLnBrk="0" hangingPunct="1">
                        <a:lnSpc>
                          <a:spcPts val="900"/>
                        </a:lnSpc>
                        <a:spcBef>
                          <a:spcPts val="0"/>
                        </a:spcBef>
                        <a:spcAft>
                          <a:spcPts val="0"/>
                        </a:spcAft>
                      </a:pPr>
                      <a:r>
                        <a:rPr lang="ru-RU" sz="1000" kern="1200" dirty="0">
                          <a:solidFill>
                            <a:schemeClr val="tx1"/>
                          </a:solidFill>
                          <a:latin typeface="+mn-lt"/>
                          <a:ea typeface="+mn-ea"/>
                          <a:cs typeface="Times New Roman" panose="02020603050405020304" pitchFamily="18" charset="0"/>
                        </a:rPr>
                        <a:t>2) предельным параметрам соответствующих объектов недвижимости, установленным федеральным законом.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685800" rtl="0" eaLnBrk="1" fontAlgn="auto" latinLnBrk="0" hangingPunct="1">
                        <a:lnSpc>
                          <a:spcPts val="900"/>
                        </a:lnSpc>
                        <a:spcBef>
                          <a:spcPts val="0"/>
                        </a:spcBef>
                        <a:spcAft>
                          <a:spcPts val="0"/>
                        </a:spcAft>
                        <a:buClrTx/>
                        <a:buSzTx/>
                        <a:buFontTx/>
                        <a:buNone/>
                        <a:tabLst/>
                        <a:defRPr/>
                      </a:pPr>
                      <a:r>
                        <a:rPr lang="ru-RU" sz="1000" i="1" kern="1200" dirty="0">
                          <a:solidFill>
                            <a:schemeClr val="tx1"/>
                          </a:solidFill>
                          <a:latin typeface="+mn-lt"/>
                          <a:ea typeface="+mn-ea"/>
                          <a:cs typeface="Times New Roman" panose="02020603050405020304" pitchFamily="18" charset="0"/>
                        </a:rPr>
                        <a:t>Прим 1. </a:t>
                      </a:r>
                      <a:r>
                        <a:rPr lang="ru-RU" sz="1000" kern="1200" dirty="0">
                          <a:solidFill>
                            <a:schemeClr val="tx1"/>
                          </a:solidFill>
                          <a:latin typeface="+mn-lt"/>
                          <a:ea typeface="+mn-ea"/>
                          <a:cs typeface="Times New Roman" panose="02020603050405020304" pitchFamily="18" charset="0"/>
                        </a:rPr>
                        <a:t>Параметры ,установленные федеральными законами:</a:t>
                      </a:r>
                    </a:p>
                    <a:p>
                      <a:pPr marL="0" marR="0" indent="0" algn="ctr" defTabSz="685800" rtl="0" eaLnBrk="1" fontAlgn="auto" latinLnBrk="0" hangingPunct="1">
                        <a:lnSpc>
                          <a:spcPts val="900"/>
                        </a:lnSpc>
                        <a:spcBef>
                          <a:spcPts val="0"/>
                        </a:spcBef>
                        <a:spcAft>
                          <a:spcPts val="0"/>
                        </a:spcAft>
                        <a:buClrTx/>
                        <a:buSzTx/>
                        <a:buFontTx/>
                        <a:buNone/>
                        <a:tabLst/>
                        <a:defRPr/>
                      </a:pPr>
                      <a:r>
                        <a:rPr lang="ru-RU" sz="1000" kern="1200" dirty="0">
                          <a:solidFill>
                            <a:schemeClr val="tx1"/>
                          </a:solidFill>
                          <a:latin typeface="+mn-lt"/>
                          <a:ea typeface="+mn-ea"/>
                          <a:cs typeface="Times New Roman" panose="02020603050405020304" pitchFamily="18" charset="0"/>
                        </a:rPr>
                        <a:t>параметры жилого дома, садового дома должны соответствовать параметрам объекта индивидуального жилищного строительства, указанным в пункте 39 статьи 1 </a:t>
                      </a:r>
                      <a:r>
                        <a:rPr lang="ru-RU" sz="1000" kern="1200" dirty="0" err="1">
                          <a:solidFill>
                            <a:schemeClr val="tx1"/>
                          </a:solidFill>
                          <a:latin typeface="+mn-lt"/>
                          <a:ea typeface="+mn-ea"/>
                          <a:cs typeface="Times New Roman" panose="02020603050405020304" pitchFamily="18" charset="0"/>
                        </a:rPr>
                        <a:t>ГрК</a:t>
                      </a:r>
                      <a:r>
                        <a:rPr lang="ru-RU" sz="1000" kern="1200" dirty="0">
                          <a:solidFill>
                            <a:schemeClr val="tx1"/>
                          </a:solidFill>
                          <a:latin typeface="+mn-lt"/>
                          <a:ea typeface="+mn-ea"/>
                          <a:cs typeface="Times New Roman" panose="02020603050405020304" pitchFamily="18" charset="0"/>
                        </a:rPr>
                        <a:t> РФ</a:t>
                      </a:r>
                      <a:r>
                        <a:rPr lang="ru-RU" sz="1000" kern="1200" baseline="0" dirty="0">
                          <a:solidFill>
                            <a:schemeClr val="tx1"/>
                          </a:solidFill>
                          <a:latin typeface="+mn-lt"/>
                          <a:ea typeface="+mn-ea"/>
                          <a:cs typeface="Times New Roman" panose="02020603050405020304" pitchFamily="18" charset="0"/>
                        </a:rPr>
                        <a:t> </a:t>
                      </a:r>
                      <a:r>
                        <a:rPr lang="ru-RU" sz="1000" kern="1200" dirty="0">
                          <a:solidFill>
                            <a:schemeClr val="tx1"/>
                          </a:solidFill>
                          <a:latin typeface="+mn-lt"/>
                          <a:ea typeface="+mn-ea"/>
                          <a:cs typeface="Times New Roman" panose="02020603050405020304" pitchFamily="18" charset="0"/>
                        </a:rPr>
                        <a:t>(отдельно стоящее здание с количеством надземных этажей не более чем три, высотой не более двадцати метров и не предназначено для раздела на самостоятельные объекты недвижимости).</a:t>
                      </a:r>
                    </a:p>
                    <a:p>
                      <a:pPr marL="0" marR="0" indent="0" algn="ctr" defTabSz="685800" rtl="0" eaLnBrk="1" fontAlgn="auto" latinLnBrk="0" hangingPunct="1">
                        <a:lnSpc>
                          <a:spcPts val="900"/>
                        </a:lnSpc>
                        <a:spcBef>
                          <a:spcPts val="0"/>
                        </a:spcBef>
                        <a:spcAft>
                          <a:spcPts val="0"/>
                        </a:spcAft>
                        <a:buClrTx/>
                        <a:buSzTx/>
                        <a:buFontTx/>
                        <a:buNone/>
                        <a:tabLst/>
                        <a:defRPr/>
                      </a:pPr>
                      <a:endParaRPr lang="ru-RU" sz="1000" kern="1200" dirty="0">
                        <a:solidFill>
                          <a:schemeClr val="tx1"/>
                        </a:solidFill>
                        <a:latin typeface="+mn-lt"/>
                        <a:ea typeface="+mn-ea"/>
                        <a:cs typeface="Times New Roman" panose="02020603050405020304" pitchFamily="18" charset="0"/>
                      </a:endParaRPr>
                    </a:p>
                    <a:p>
                      <a:pPr indent="0" algn="ctr">
                        <a:lnSpc>
                          <a:spcPts val="900"/>
                        </a:lnSpc>
                        <a:spcBef>
                          <a:spcPts val="0"/>
                        </a:spcBef>
                        <a:spcAft>
                          <a:spcPts val="0"/>
                        </a:spcAft>
                      </a:pPr>
                      <a:r>
                        <a:rPr lang="ru-RU" sz="1000" i="1" kern="1200" dirty="0">
                          <a:solidFill>
                            <a:schemeClr val="tx1"/>
                          </a:solidFill>
                          <a:latin typeface="+mn-lt"/>
                          <a:ea typeface="+mn-ea"/>
                          <a:cs typeface="Times New Roman" panose="02020603050405020304" pitchFamily="18" charset="0"/>
                        </a:rPr>
                        <a:t>Прим 2</a:t>
                      </a:r>
                      <a:r>
                        <a:rPr lang="ru-RU" sz="1000" kern="1200" dirty="0">
                          <a:solidFill>
                            <a:schemeClr val="tx1"/>
                          </a:solidFill>
                          <a:latin typeface="+mn-lt"/>
                          <a:ea typeface="+mn-ea"/>
                          <a:cs typeface="Times New Roman" panose="02020603050405020304" pitchFamily="18" charset="0"/>
                        </a:rPr>
                        <a:t>. Пунктами 2 - 4 части 1 статьи 38 </a:t>
                      </a:r>
                      <a:r>
                        <a:rPr lang="ru-RU" sz="1000" kern="1200" dirty="0" err="1">
                          <a:solidFill>
                            <a:schemeClr val="tx1"/>
                          </a:solidFill>
                          <a:latin typeface="+mn-lt"/>
                          <a:ea typeface="+mn-ea"/>
                          <a:cs typeface="Times New Roman" panose="02020603050405020304" pitchFamily="18" charset="0"/>
                        </a:rPr>
                        <a:t>ГрК</a:t>
                      </a:r>
                      <a:r>
                        <a:rPr lang="ru-RU" sz="1000" kern="1200" dirty="0">
                          <a:solidFill>
                            <a:schemeClr val="tx1"/>
                          </a:solidFill>
                          <a:latin typeface="+mn-lt"/>
                          <a:ea typeface="+mn-ea"/>
                          <a:cs typeface="Times New Roman" panose="02020603050405020304" pitchFamily="18" charset="0"/>
                        </a:rPr>
                        <a:t> предусматривается установление в градостроительном регламенте предельных параметров разрешенного строительства, реконструкции объектов капитального строительства, в частности: </a:t>
                      </a:r>
                    </a:p>
                    <a:p>
                      <a:pPr indent="0" algn="ctr">
                        <a:lnSpc>
                          <a:spcPts val="900"/>
                        </a:lnSpc>
                        <a:spcBef>
                          <a:spcPts val="0"/>
                        </a:spcBef>
                        <a:spcAft>
                          <a:spcPts val="0"/>
                        </a:spcAft>
                      </a:pPr>
                      <a:r>
                        <a:rPr lang="ru-RU" sz="1000" kern="1200" dirty="0">
                          <a:solidFill>
                            <a:schemeClr val="tx1"/>
                          </a:solidFill>
                          <a:latin typeface="+mn-lt"/>
                          <a:ea typeface="+mn-ea"/>
                          <a:cs typeface="Times New Roman" panose="02020603050405020304" pitchFamily="18" charset="0"/>
                        </a:rPr>
                        <a:t>-минимальные отступы от границ земельных участков в целях определения мест допустимого размещения зданий, строений, сооружений, за пределами которых запрещено строительство зданий, строений, сооружений; </a:t>
                      </a:r>
                    </a:p>
                    <a:p>
                      <a:pPr indent="0" algn="ctr">
                        <a:lnSpc>
                          <a:spcPts val="900"/>
                        </a:lnSpc>
                        <a:spcBef>
                          <a:spcPts val="0"/>
                        </a:spcBef>
                        <a:spcAft>
                          <a:spcPts val="0"/>
                        </a:spcAft>
                      </a:pPr>
                      <a:r>
                        <a:rPr lang="ru-RU" sz="1000" kern="1200" dirty="0">
                          <a:solidFill>
                            <a:schemeClr val="tx1"/>
                          </a:solidFill>
                          <a:latin typeface="+mn-lt"/>
                          <a:ea typeface="+mn-ea"/>
                          <a:cs typeface="Times New Roman" panose="02020603050405020304" pitchFamily="18" charset="0"/>
                        </a:rPr>
                        <a:t>- предельное количество этажей или предельную высоту зданий, строений, сооружений; </a:t>
                      </a:r>
                    </a:p>
                    <a:p>
                      <a:pPr indent="0" algn="ctr">
                        <a:lnSpc>
                          <a:spcPts val="900"/>
                        </a:lnSpc>
                        <a:spcBef>
                          <a:spcPts val="0"/>
                        </a:spcBef>
                        <a:spcAft>
                          <a:spcPts val="0"/>
                        </a:spcAft>
                      </a:pPr>
                      <a:r>
                        <a:rPr lang="ru-RU" sz="1000" kern="1200" dirty="0">
                          <a:solidFill>
                            <a:schemeClr val="tx1"/>
                          </a:solidFill>
                          <a:latin typeface="+mn-lt"/>
                          <a:ea typeface="+mn-ea"/>
                          <a:cs typeface="Times New Roman" panose="02020603050405020304" pitchFamily="18" charset="0"/>
                        </a:rPr>
                        <a:t>- максимальный процент застройки в границах земельного участка, определяемый как отношение суммарной площади земельного участка, которая может быть застроена, ко всей площади земельного участка. </a:t>
                      </a:r>
                    </a:p>
                    <a:p>
                      <a:pPr indent="0" algn="ctr">
                        <a:lnSpc>
                          <a:spcPts val="900"/>
                        </a:lnSpc>
                        <a:spcBef>
                          <a:spcPts val="0"/>
                        </a:spcBef>
                        <a:spcAft>
                          <a:spcPts val="0"/>
                        </a:spcAft>
                      </a:pPr>
                      <a:r>
                        <a:rPr lang="ru-RU" sz="1000" kern="1200" dirty="0">
                          <a:solidFill>
                            <a:schemeClr val="tx1"/>
                          </a:solidFill>
                          <a:latin typeface="+mn-lt"/>
                          <a:ea typeface="+mn-ea"/>
                          <a:cs typeface="Times New Roman" panose="02020603050405020304" pitchFamily="18" charset="0"/>
                        </a:rPr>
                        <a:t>При этом указанные в пунктах 2 - 4 части 1 статьи 38 </a:t>
                      </a:r>
                      <a:r>
                        <a:rPr lang="ru-RU" sz="1000" kern="1200" dirty="0" err="1">
                          <a:solidFill>
                            <a:schemeClr val="tx1"/>
                          </a:solidFill>
                          <a:latin typeface="+mn-lt"/>
                          <a:ea typeface="+mn-ea"/>
                          <a:cs typeface="Times New Roman" panose="02020603050405020304" pitchFamily="18" charset="0"/>
                        </a:rPr>
                        <a:t>ГрК</a:t>
                      </a:r>
                      <a:r>
                        <a:rPr lang="ru-RU" sz="1000" kern="1200" dirty="0">
                          <a:solidFill>
                            <a:schemeClr val="tx1"/>
                          </a:solidFill>
                          <a:latin typeface="+mn-lt"/>
                          <a:ea typeface="+mn-ea"/>
                          <a:cs typeface="Times New Roman" panose="02020603050405020304" pitchFamily="18" charset="0"/>
                        </a:rPr>
                        <a:t> параметры градостроительным регламентом могут не устанавливаться (часть 11.1 статьи 38 </a:t>
                      </a:r>
                      <a:r>
                        <a:rPr lang="ru-RU" sz="1000" kern="1200" dirty="0" err="1">
                          <a:solidFill>
                            <a:schemeClr val="tx1"/>
                          </a:solidFill>
                          <a:latin typeface="+mn-lt"/>
                          <a:ea typeface="+mn-ea"/>
                          <a:cs typeface="Times New Roman" panose="02020603050405020304" pitchFamily="18" charset="0"/>
                        </a:rPr>
                        <a:t>ГрК</a:t>
                      </a:r>
                      <a:r>
                        <a:rPr lang="ru-RU" sz="1000" kern="1200" dirty="0">
                          <a:solidFill>
                            <a:schemeClr val="tx1"/>
                          </a:solidFill>
                          <a:latin typeface="+mn-lt"/>
                          <a:ea typeface="+mn-ea"/>
                          <a:cs typeface="Times New Roman" panose="02020603050405020304" pitchFamily="18" charset="0"/>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defTabSz="685800" rtl="0" eaLnBrk="1" latinLnBrk="0" hangingPunct="1">
                        <a:lnSpc>
                          <a:spcPts val="900"/>
                        </a:lnSpc>
                        <a:spcBef>
                          <a:spcPts val="0"/>
                        </a:spcBef>
                        <a:spcAft>
                          <a:spcPts val="0"/>
                        </a:spcAft>
                      </a:pPr>
                      <a:endParaRPr lang="ru-RU" sz="1000" kern="1200" dirty="0">
                        <a:solidFill>
                          <a:schemeClr val="tx1"/>
                        </a:solidFill>
                        <a:latin typeface="+mn-lt"/>
                        <a:ea typeface="+mn-ea"/>
                        <a:cs typeface="Times New Roman" panose="02020603050405020304" pitchFamily="18" charset="0"/>
                      </a:endParaRPr>
                    </a:p>
                    <a:p>
                      <a:pPr marL="0" indent="0" algn="ctr" defTabSz="685800" rtl="0" eaLnBrk="1" latinLnBrk="0" hangingPunct="1">
                        <a:lnSpc>
                          <a:spcPts val="900"/>
                        </a:lnSpc>
                        <a:spcBef>
                          <a:spcPts val="0"/>
                        </a:spcBef>
                        <a:spcAft>
                          <a:spcPts val="0"/>
                        </a:spcAft>
                      </a:pPr>
                      <a:endParaRPr lang="ru-RU" sz="1000" kern="1200" dirty="0">
                        <a:solidFill>
                          <a:schemeClr val="tx1"/>
                        </a:solidFill>
                        <a:latin typeface="+mn-lt"/>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964439643"/>
                  </a:ext>
                </a:extLst>
              </a:tr>
            </a:tbl>
          </a:graphicData>
        </a:graphic>
      </p:graphicFrame>
    </p:spTree>
    <p:extLst>
      <p:ext uri="{BB962C8B-B14F-4D97-AF65-F5344CB8AC3E}">
        <p14:creationId xmlns:p14="http://schemas.microsoft.com/office/powerpoint/2010/main" val="12287607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39F09F66-1085-4855-8DC5-F9637EFDA1FB}"/>
              </a:ext>
            </a:extLst>
          </p:cNvPr>
          <p:cNvSpPr>
            <a:spLocks noGrp="1"/>
          </p:cNvSpPr>
          <p:nvPr>
            <p:ph type="title"/>
          </p:nvPr>
        </p:nvSpPr>
        <p:spPr>
          <a:xfrm>
            <a:off x="533441" y="22861"/>
            <a:ext cx="8517309" cy="619124"/>
          </a:xfrm>
        </p:spPr>
        <p:txBody>
          <a:bodyPr>
            <a:noAutofit/>
          </a:bodyPr>
          <a:lstStyle/>
          <a:p>
            <a:pPr algn="ctr"/>
            <a:r>
              <a:rPr lang="ru-RU" dirty="0"/>
              <a:t>Изменения в законодательстве Российской Федерации о регистрации </a:t>
            </a:r>
            <a:br>
              <a:rPr lang="ru-RU" dirty="0"/>
            </a:br>
            <a:r>
              <a:rPr lang="ru-RU" dirty="0"/>
              <a:t>недвижимости по итогам 2022 г. </a:t>
            </a:r>
          </a:p>
        </p:txBody>
      </p:sp>
      <p:sp>
        <p:nvSpPr>
          <p:cNvPr id="40" name="Slide Number Placeholder 6">
            <a:extLst>
              <a:ext uri="{FF2B5EF4-FFF2-40B4-BE49-F238E27FC236}">
                <a16:creationId xmlns="" xmlns:a16="http://schemas.microsoft.com/office/drawing/2014/main" id="{49AA9F89-8FE7-453C-8FBE-FAF4AE20A961}"/>
              </a:ext>
            </a:extLst>
          </p:cNvPr>
          <p:cNvSpPr>
            <a:spLocks noGrp="1"/>
          </p:cNvSpPr>
          <p:nvPr>
            <p:ph type="sldNum" sz="quarter" idx="10"/>
          </p:nvPr>
        </p:nvSpPr>
        <p:spPr bwMode="auto">
          <a:xfrm>
            <a:off x="5998104" y="4778375"/>
            <a:ext cx="2743200" cy="365125"/>
          </a:xfrm>
        </p:spPr>
        <p:txBody>
          <a:bodyPr/>
          <a:lstStyle/>
          <a:p>
            <a:pPr marL="0" marR="0" lvl="0" indent="0" algn="r" defTabSz="349261" rtl="0" eaLnBrk="1" fontAlgn="auto" latinLnBrk="0" hangingPunct="1">
              <a:lnSpc>
                <a:spcPct val="100000"/>
              </a:lnSpc>
              <a:spcBef>
                <a:spcPts val="0"/>
              </a:spcBef>
              <a:spcAft>
                <a:spcPts val="0"/>
              </a:spcAft>
              <a:buClrTx/>
              <a:buSzTx/>
              <a:buFontTx/>
              <a:buNone/>
              <a:tabLst/>
              <a:defRPr/>
            </a:pPr>
            <a:fld id="{35ACA335-37F7-42C7-872A-92C3D7072F89}" type="slidenum">
              <a:rPr kumimoji="0" lang="ru-RU" sz="1050" b="1" i="0" u="none" strike="noStrike" kern="1200" cap="none" spc="0" normalizeH="0" baseline="0" noProof="0" smtClean="0">
                <a:ln>
                  <a:noFill/>
                </a:ln>
                <a:solidFill>
                  <a:srgbClr val="FFFFFF"/>
                </a:solidFill>
                <a:effectLst/>
                <a:uLnTx/>
                <a:uFillTx/>
                <a:latin typeface="Arial"/>
                <a:ea typeface="+mn-ea"/>
                <a:cs typeface="+mn-cs"/>
              </a:rPr>
              <a:pPr marL="0" marR="0" lvl="0" indent="0" algn="r" defTabSz="349261" rtl="0" eaLnBrk="1" fontAlgn="auto" latinLnBrk="0" hangingPunct="1">
                <a:lnSpc>
                  <a:spcPct val="100000"/>
                </a:lnSpc>
                <a:spcBef>
                  <a:spcPts val="0"/>
                </a:spcBef>
                <a:spcAft>
                  <a:spcPts val="0"/>
                </a:spcAft>
                <a:buClrTx/>
                <a:buSzTx/>
                <a:buFontTx/>
                <a:buNone/>
                <a:tabLst/>
                <a:defRPr/>
              </a:pPr>
              <a:t>9</a:t>
            </a:fld>
            <a:endParaRPr kumimoji="0" lang="ru-RU" sz="1050" b="1" i="0" u="none" strike="noStrike" kern="1200" cap="none" spc="0" normalizeH="0" baseline="0" noProof="0" dirty="0">
              <a:ln>
                <a:noFill/>
              </a:ln>
              <a:solidFill>
                <a:srgbClr val="FFFFFF"/>
              </a:solidFill>
              <a:effectLst/>
              <a:uLnTx/>
              <a:uFillTx/>
              <a:latin typeface="Arial"/>
              <a:ea typeface="+mn-ea"/>
              <a:cs typeface="+mn-cs"/>
            </a:endParaRPr>
          </a:p>
        </p:txBody>
      </p:sp>
      <p:sp>
        <p:nvSpPr>
          <p:cNvPr id="2" name="Скругленный прямоугольник 1">
            <a:extLst>
              <a:ext uri="{FF2B5EF4-FFF2-40B4-BE49-F238E27FC236}">
                <a16:creationId xmlns="" xmlns:a16="http://schemas.microsoft.com/office/drawing/2014/main" id="{8EE32405-F3A9-4E48-BFCD-1D38B0919076}"/>
              </a:ext>
            </a:extLst>
          </p:cNvPr>
          <p:cNvSpPr/>
          <p:nvPr/>
        </p:nvSpPr>
        <p:spPr>
          <a:xfrm>
            <a:off x="891252" y="809319"/>
            <a:ext cx="1678328" cy="514209"/>
          </a:xfrm>
          <a:prstGeom prst="roundRect">
            <a:avLst/>
          </a:prstGeom>
          <a:solidFill>
            <a:srgbClr val="1890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5" name="Скругленный прямоугольник 74">
            <a:extLst>
              <a:ext uri="{FF2B5EF4-FFF2-40B4-BE49-F238E27FC236}">
                <a16:creationId xmlns="" xmlns:a16="http://schemas.microsoft.com/office/drawing/2014/main" id="{C62CC7CE-93ED-2CA2-4A69-B2023875A0C1}"/>
              </a:ext>
            </a:extLst>
          </p:cNvPr>
          <p:cNvSpPr/>
          <p:nvPr/>
        </p:nvSpPr>
        <p:spPr>
          <a:xfrm>
            <a:off x="3900670" y="809319"/>
            <a:ext cx="1504708" cy="514209"/>
          </a:xfrm>
          <a:prstGeom prst="roundRect">
            <a:avLst/>
          </a:prstGeom>
          <a:solidFill>
            <a:srgbClr val="1890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9" name="Скругленный прямоугольник 78">
            <a:extLst>
              <a:ext uri="{FF2B5EF4-FFF2-40B4-BE49-F238E27FC236}">
                <a16:creationId xmlns="" xmlns:a16="http://schemas.microsoft.com/office/drawing/2014/main" id="{410033BD-75B3-11A7-E662-601CFB608AAA}"/>
              </a:ext>
            </a:extLst>
          </p:cNvPr>
          <p:cNvSpPr/>
          <p:nvPr/>
        </p:nvSpPr>
        <p:spPr>
          <a:xfrm>
            <a:off x="6832994" y="815888"/>
            <a:ext cx="2257386" cy="514209"/>
          </a:xfrm>
          <a:prstGeom prst="roundRect">
            <a:avLst/>
          </a:prstGeom>
          <a:solidFill>
            <a:srgbClr val="1890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p:nvSpPr>
        <p:spPr>
          <a:xfrm>
            <a:off x="1572419" y="919760"/>
            <a:ext cx="854931" cy="306467"/>
          </a:xfrm>
          <a:prstGeom prst="roundRect">
            <a:avLst/>
          </a:prstGeom>
          <a:noFill/>
          <a:ln w="28575">
            <a:noFill/>
          </a:ln>
        </p:spPr>
        <p:txBody>
          <a:bodyPr wrap="square">
            <a:spAutoFit/>
          </a:bodyPr>
          <a:lstStyle/>
          <a:p>
            <a:pPr marL="0" marR="0" lvl="0" indent="0" algn="l" defTabSz="349261" rtl="0" eaLnBrk="1" fontAlgn="auto" latinLnBrk="0" hangingPunct="1">
              <a:lnSpc>
                <a:spcPct val="100000"/>
              </a:lnSpc>
              <a:spcBef>
                <a:spcPts val="0"/>
              </a:spcBef>
              <a:spcAft>
                <a:spcPts val="0"/>
              </a:spcAft>
              <a:buClrTx/>
              <a:buSzTx/>
              <a:buFontTx/>
              <a:buNone/>
              <a:tabLst/>
              <a:defRPr/>
            </a:pPr>
            <a:r>
              <a:rPr kumimoji="0" lang="ru-RU" sz="1200" b="1" i="0" u="none" strike="noStrike" kern="1200" cap="none" spc="0" normalizeH="0" baseline="0" noProof="0" dirty="0">
                <a:ln>
                  <a:noFill/>
                </a:ln>
                <a:solidFill>
                  <a:schemeClr val="bg1"/>
                </a:solidFill>
                <a:effectLst/>
                <a:uLnTx/>
                <a:uFillTx/>
                <a:latin typeface="Arial"/>
                <a:ea typeface="Times New Roman" panose="02020603050405020304" pitchFamily="18" charset="0"/>
                <a:cs typeface="Arial" panose="020B0604020202020204" pitchFamily="34" charset="0"/>
              </a:rPr>
              <a:t>БЫЛО</a:t>
            </a:r>
            <a:endParaRPr kumimoji="0" lang="ru-RU" sz="1200" b="1" i="0" u="none" strike="noStrike" kern="1200" cap="none" spc="0" normalizeH="0" baseline="0" noProof="0" dirty="0">
              <a:ln>
                <a:noFill/>
              </a:ln>
              <a:solidFill>
                <a:schemeClr val="bg1"/>
              </a:solidFill>
              <a:effectLst/>
              <a:uLnTx/>
              <a:uFillTx/>
              <a:latin typeface="Arial"/>
              <a:ea typeface="+mn-ea"/>
              <a:cs typeface="Arial" panose="020B0604020202020204" pitchFamily="34" charset="0"/>
            </a:endParaRPr>
          </a:p>
        </p:txBody>
      </p:sp>
      <p:sp>
        <p:nvSpPr>
          <p:cNvPr id="30" name="Прямоугольник 29"/>
          <p:cNvSpPr/>
          <p:nvPr/>
        </p:nvSpPr>
        <p:spPr>
          <a:xfrm>
            <a:off x="4528028" y="919760"/>
            <a:ext cx="1013635" cy="306467"/>
          </a:xfrm>
          <a:prstGeom prst="roundRect">
            <a:avLst/>
          </a:prstGeom>
          <a:noFill/>
          <a:ln w="28575">
            <a:noFill/>
          </a:ln>
        </p:spPr>
        <p:txBody>
          <a:bodyPr wrap="square">
            <a:spAutoFit/>
          </a:bodyPr>
          <a:lstStyle/>
          <a:p>
            <a:pPr marL="0" marR="0" lvl="0" indent="0" algn="l" defTabSz="349261" rtl="0" eaLnBrk="1" fontAlgn="auto" latinLnBrk="0" hangingPunct="1">
              <a:lnSpc>
                <a:spcPct val="100000"/>
              </a:lnSpc>
              <a:spcBef>
                <a:spcPts val="0"/>
              </a:spcBef>
              <a:spcAft>
                <a:spcPts val="0"/>
              </a:spcAft>
              <a:buClrTx/>
              <a:buSzTx/>
              <a:buFontTx/>
              <a:buNone/>
              <a:tabLst/>
              <a:defRPr/>
            </a:pPr>
            <a:r>
              <a:rPr kumimoji="0" lang="ru-RU" sz="1200" b="1" i="0" u="none" strike="noStrike" kern="1200" cap="none" spc="0" normalizeH="0" baseline="0" noProof="0" dirty="0">
                <a:ln>
                  <a:noFill/>
                </a:ln>
                <a:solidFill>
                  <a:schemeClr val="bg1"/>
                </a:solidFill>
                <a:effectLst/>
                <a:uLnTx/>
                <a:uFillTx/>
                <a:latin typeface="Arial"/>
                <a:ea typeface="Times New Roman" panose="02020603050405020304" pitchFamily="18" charset="0"/>
                <a:cs typeface="Arial" panose="020B0604020202020204" pitchFamily="34" charset="0"/>
              </a:rPr>
              <a:t>СТАЛО</a:t>
            </a:r>
            <a:endParaRPr kumimoji="0" lang="ru-RU" sz="1200" b="1" i="0" u="none" strike="noStrike" kern="1200" cap="none" spc="0" normalizeH="0" baseline="0" noProof="0" dirty="0">
              <a:ln>
                <a:noFill/>
              </a:ln>
              <a:solidFill>
                <a:schemeClr val="bg1"/>
              </a:solidFill>
              <a:effectLst/>
              <a:uLnTx/>
              <a:uFillTx/>
              <a:latin typeface="Arial"/>
              <a:ea typeface="+mn-ea"/>
              <a:cs typeface="Arial" panose="020B0604020202020204" pitchFamily="34" charset="0"/>
            </a:endParaRPr>
          </a:p>
        </p:txBody>
      </p:sp>
      <p:sp>
        <p:nvSpPr>
          <p:cNvPr id="59" name="Прямоугольник 29">
            <a:extLst>
              <a:ext uri="{FF2B5EF4-FFF2-40B4-BE49-F238E27FC236}">
                <a16:creationId xmlns="" xmlns:a16="http://schemas.microsoft.com/office/drawing/2014/main" id="{C30E7A41-5720-E9B3-7C76-4BE41AE2B33C}"/>
              </a:ext>
            </a:extLst>
          </p:cNvPr>
          <p:cNvSpPr/>
          <p:nvPr/>
        </p:nvSpPr>
        <p:spPr>
          <a:xfrm>
            <a:off x="7318107" y="839702"/>
            <a:ext cx="1732642" cy="476726"/>
          </a:xfrm>
          <a:prstGeom prst="roundRect">
            <a:avLst/>
          </a:prstGeom>
          <a:noFill/>
          <a:ln w="28575">
            <a:noFill/>
          </a:ln>
        </p:spPr>
        <p:txBody>
          <a:bodyPr wrap="square">
            <a:spAutoFit/>
          </a:bodyPr>
          <a:lstStyle/>
          <a:p>
            <a:pPr marL="0" marR="0" lvl="0" indent="0" algn="l" defTabSz="349261" rtl="0" eaLnBrk="1" fontAlgn="auto" latinLnBrk="0" hangingPunct="1">
              <a:lnSpc>
                <a:spcPct val="100000"/>
              </a:lnSpc>
              <a:spcBef>
                <a:spcPts val="0"/>
              </a:spcBef>
              <a:spcAft>
                <a:spcPts val="0"/>
              </a:spcAft>
              <a:buClrTx/>
              <a:buSzTx/>
              <a:buFontTx/>
              <a:buNone/>
              <a:tabLst/>
              <a:defRPr/>
            </a:pPr>
            <a:r>
              <a:rPr kumimoji="0" lang="ru-RU" sz="1100" b="1" i="0" u="none" strike="noStrike" kern="1200" cap="none" spc="0" normalizeH="0" baseline="0" noProof="0" dirty="0">
                <a:ln>
                  <a:noFill/>
                </a:ln>
                <a:solidFill>
                  <a:schemeClr val="bg1"/>
                </a:solidFill>
                <a:effectLst/>
                <a:uLnTx/>
                <a:uFillTx/>
                <a:latin typeface="Arial"/>
                <a:ea typeface="+mn-ea"/>
                <a:cs typeface="Arial" panose="020B0604020202020204" pitchFamily="34" charset="0"/>
              </a:rPr>
              <a:t>СОЦИАЛЬНО-ЗНАЧИМЫЙ ЭФФЕКТ</a:t>
            </a:r>
          </a:p>
        </p:txBody>
      </p:sp>
      <p:pic>
        <p:nvPicPr>
          <p:cNvPr id="81" name="Graphic 285">
            <a:extLst>
              <a:ext uri="{FF2B5EF4-FFF2-40B4-BE49-F238E27FC236}">
                <a16:creationId xmlns="" xmlns:a16="http://schemas.microsoft.com/office/drawing/2014/main" id="{3C0CAB6F-6988-D781-FA46-2A2DC167416F}"/>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1163106" y="863280"/>
            <a:ext cx="348116" cy="348116"/>
          </a:xfrm>
          <a:prstGeom prst="rect">
            <a:avLst/>
          </a:prstGeom>
          <a:effectLst>
            <a:outerShdw blurRad="50800" dist="38100" dir="2700000" algn="tl" rotWithShape="0">
              <a:prstClr val="black">
                <a:alpha val="7000"/>
              </a:prstClr>
            </a:outerShdw>
          </a:effectLst>
        </p:spPr>
      </p:pic>
      <p:pic>
        <p:nvPicPr>
          <p:cNvPr id="82" name="Graphic 381">
            <a:extLst>
              <a:ext uri="{FF2B5EF4-FFF2-40B4-BE49-F238E27FC236}">
                <a16:creationId xmlns="" xmlns:a16="http://schemas.microsoft.com/office/drawing/2014/main" id="{EC9DFA82-EE2C-4CE7-C47F-25DAB94C36F3}"/>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4146798" y="874691"/>
            <a:ext cx="320022" cy="363414"/>
          </a:xfrm>
          <a:prstGeom prst="rect">
            <a:avLst/>
          </a:prstGeom>
          <a:effectLst>
            <a:outerShdw blurRad="50800" dist="38100" dir="2700000" algn="tl" rotWithShape="0">
              <a:prstClr val="black">
                <a:alpha val="7000"/>
              </a:prstClr>
            </a:outerShdw>
          </a:effectLst>
        </p:spPr>
      </p:pic>
      <p:pic>
        <p:nvPicPr>
          <p:cNvPr id="83" name="Graphic 377">
            <a:extLst>
              <a:ext uri="{FF2B5EF4-FFF2-40B4-BE49-F238E27FC236}">
                <a16:creationId xmlns="" xmlns:a16="http://schemas.microsoft.com/office/drawing/2014/main" id="{C303A3F4-27B0-F8A3-851F-D616AF1224E9}"/>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6953385" y="851523"/>
            <a:ext cx="416319" cy="409750"/>
          </a:xfrm>
          <a:prstGeom prst="rect">
            <a:avLst/>
          </a:prstGeom>
          <a:effectLst>
            <a:outerShdw blurRad="50800" dist="38100" dir="2700000" algn="tl" rotWithShape="0">
              <a:prstClr val="black">
                <a:alpha val="7000"/>
              </a:prstClr>
            </a:outerShdw>
          </a:effectLst>
        </p:spPr>
      </p:pic>
      <p:graphicFrame>
        <p:nvGraphicFramePr>
          <p:cNvPr id="5" name="Таблица 4"/>
          <p:cNvGraphicFramePr>
            <a:graphicFrameLocks noGrp="1"/>
          </p:cNvGraphicFramePr>
          <p:nvPr>
            <p:extLst>
              <p:ext uri="{D42A27DB-BD31-4B8C-83A1-F6EECF244321}">
                <p14:modId xmlns:p14="http://schemas.microsoft.com/office/powerpoint/2010/main" val="2833814426"/>
              </p:ext>
            </p:extLst>
          </p:nvPr>
        </p:nvGraphicFramePr>
        <p:xfrm>
          <a:off x="67165" y="1395469"/>
          <a:ext cx="8983584" cy="2926080"/>
        </p:xfrm>
        <a:graphic>
          <a:graphicData uri="http://schemas.openxmlformats.org/drawingml/2006/table">
            <a:tbl>
              <a:tblPr firstRow="1" bandRow="1">
                <a:tableStyleId>{2D5ABB26-0587-4C30-8999-92F81FD0307C}</a:tableStyleId>
              </a:tblPr>
              <a:tblGrid>
                <a:gridCol w="342486">
                  <a:extLst>
                    <a:ext uri="{9D8B030D-6E8A-4147-A177-3AD203B41FA5}">
                      <a16:colId xmlns="" xmlns:a16="http://schemas.microsoft.com/office/drawing/2014/main" val="2994255182"/>
                    </a:ext>
                  </a:extLst>
                </a:gridCol>
                <a:gridCol w="2345124">
                  <a:extLst>
                    <a:ext uri="{9D8B030D-6E8A-4147-A177-3AD203B41FA5}">
                      <a16:colId xmlns="" xmlns:a16="http://schemas.microsoft.com/office/drawing/2014/main" val="620969615"/>
                    </a:ext>
                  </a:extLst>
                </a:gridCol>
                <a:gridCol w="4016415">
                  <a:extLst>
                    <a:ext uri="{9D8B030D-6E8A-4147-A177-3AD203B41FA5}">
                      <a16:colId xmlns="" xmlns:a16="http://schemas.microsoft.com/office/drawing/2014/main" val="1396959813"/>
                    </a:ext>
                  </a:extLst>
                </a:gridCol>
                <a:gridCol w="2279559">
                  <a:extLst>
                    <a:ext uri="{9D8B030D-6E8A-4147-A177-3AD203B41FA5}">
                      <a16:colId xmlns="" xmlns:a16="http://schemas.microsoft.com/office/drawing/2014/main" val="261090574"/>
                    </a:ext>
                  </a:extLst>
                </a:gridCol>
              </a:tblGrid>
              <a:tr h="1348740">
                <a:tc>
                  <a:txBody>
                    <a:bodyPr/>
                    <a:lstStyle/>
                    <a:p>
                      <a:pPr indent="0" algn="ctr">
                        <a:lnSpc>
                          <a:spcPts val="900"/>
                        </a:lnSpc>
                        <a:spcBef>
                          <a:spcPts val="0"/>
                        </a:spcBef>
                        <a:spcAft>
                          <a:spcPts val="0"/>
                        </a:spcAft>
                      </a:pPr>
                      <a:r>
                        <a:rPr lang="ru-RU" sz="1000" dirty="0">
                          <a:latin typeface="+mn-lt"/>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685800" rtl="0" eaLnBrk="1" fontAlgn="auto" latinLnBrk="0" hangingPunct="1">
                        <a:lnSpc>
                          <a:spcPts val="900"/>
                        </a:lnSpc>
                        <a:spcBef>
                          <a:spcPts val="0"/>
                        </a:spcBef>
                        <a:spcAft>
                          <a:spcPts val="0"/>
                        </a:spcAft>
                        <a:buClrTx/>
                        <a:buSzTx/>
                        <a:buFontTx/>
                        <a:buNone/>
                        <a:tabLst/>
                        <a:defRPr/>
                      </a:pPr>
                      <a:r>
                        <a:rPr lang="ru-RU" sz="1000" kern="1200" dirty="0">
                          <a:solidFill>
                            <a:schemeClr val="tx1"/>
                          </a:solidFill>
                          <a:latin typeface="+mn-lt"/>
                          <a:ea typeface="+mn-ea"/>
                          <a:cs typeface="Times New Roman" panose="02020603050405020304" pitchFamily="18" charset="0"/>
                        </a:rPr>
                        <a:t>Дублирование полномочий органов власти, принимающих решение о вводе объекта в эксплуатацию и органа регистрации прав при проверке документов, необходимых</a:t>
                      </a:r>
                      <a:r>
                        <a:rPr lang="ru-RU" sz="1000" kern="1200" baseline="0" dirty="0">
                          <a:solidFill>
                            <a:schemeClr val="tx1"/>
                          </a:solidFill>
                          <a:latin typeface="+mn-lt"/>
                          <a:ea typeface="+mn-ea"/>
                          <a:cs typeface="Times New Roman" panose="02020603050405020304" pitchFamily="18" charset="0"/>
                        </a:rPr>
                        <a:t> для выдачи разрешения на ввод объекта в эксплуатацию и для ГКУ и ГРП.</a:t>
                      </a:r>
                      <a:endParaRPr lang="ru-RU" sz="1000" kern="1200" dirty="0">
                        <a:solidFill>
                          <a:schemeClr val="tx1"/>
                        </a:solidFill>
                        <a:latin typeface="+mn-lt"/>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0" algn="ctr">
                        <a:lnSpc>
                          <a:spcPts val="900"/>
                        </a:lnSpc>
                        <a:spcBef>
                          <a:spcPts val="0"/>
                        </a:spcBef>
                        <a:spcAft>
                          <a:spcPts val="0"/>
                        </a:spcAft>
                      </a:pPr>
                      <a:r>
                        <a:rPr lang="ru-RU" sz="1000" b="0" dirty="0">
                          <a:latin typeface="+mn-lt"/>
                          <a:cs typeface="Times New Roman" panose="02020603050405020304" pitchFamily="18" charset="0"/>
                        </a:rPr>
                        <a:t>1</a:t>
                      </a:r>
                      <a:r>
                        <a:rPr lang="ru-RU" sz="1000" dirty="0">
                          <a:latin typeface="+mn-lt"/>
                          <a:cs typeface="Times New Roman" panose="02020603050405020304" pitchFamily="18" charset="0"/>
                        </a:rPr>
                        <a:t>) наличия правоустанавливающих документов на земельный участок, на котором расположены здание или сооружение, введенные в эксплуатацию;</a:t>
                      </a:r>
                    </a:p>
                    <a:p>
                      <a:pPr indent="0" algn="ctr">
                        <a:lnSpc>
                          <a:spcPts val="900"/>
                        </a:lnSpc>
                        <a:spcBef>
                          <a:spcPts val="0"/>
                        </a:spcBef>
                        <a:spcAft>
                          <a:spcPts val="0"/>
                        </a:spcAft>
                      </a:pPr>
                      <a:r>
                        <a:rPr lang="ru-RU" sz="1000" dirty="0">
                          <a:latin typeface="+mn-lt"/>
                          <a:cs typeface="Times New Roman" panose="02020603050405020304" pitchFamily="18" charset="0"/>
                        </a:rPr>
                        <a:t>2) соответствия таких введенных в эксплуатацию здания или сооружения виду разрешенного использования данного земельного участка и установленным применительно к данному земельному участку ограничениям прав на землю;</a:t>
                      </a:r>
                    </a:p>
                    <a:p>
                      <a:pPr marL="0" marR="0" lvl="0" indent="0" algn="ctr" defTabSz="685800" rtl="0" eaLnBrk="1" fontAlgn="auto" latinLnBrk="0" hangingPunct="1">
                        <a:lnSpc>
                          <a:spcPts val="900"/>
                        </a:lnSpc>
                        <a:spcBef>
                          <a:spcPts val="0"/>
                        </a:spcBef>
                        <a:spcAft>
                          <a:spcPts val="0"/>
                        </a:spcAft>
                        <a:buClrTx/>
                        <a:buSzTx/>
                        <a:buFontTx/>
                        <a:buNone/>
                        <a:tabLst/>
                        <a:defRPr/>
                      </a:pPr>
                      <a:r>
                        <a:rPr lang="ru-RU" sz="1000" kern="1200" dirty="0">
                          <a:solidFill>
                            <a:schemeClr val="tx1"/>
                          </a:solidFill>
                          <a:latin typeface="+mn-lt"/>
                          <a:ea typeface="+mn-ea"/>
                          <a:cs typeface="Times New Roman" panose="02020603050405020304" pitchFamily="18" charset="0"/>
                        </a:rPr>
                        <a:t>(Федеральный </a:t>
                      </a:r>
                      <a:r>
                        <a:rPr lang="ru-RU" sz="1000" kern="1200" dirty="0" smtClean="0">
                          <a:solidFill>
                            <a:schemeClr val="tx1"/>
                          </a:solidFill>
                          <a:latin typeface="+mn-lt"/>
                          <a:ea typeface="+mn-ea"/>
                          <a:cs typeface="Times New Roman" panose="02020603050405020304" pitchFamily="18" charset="0"/>
                        </a:rPr>
                        <a:t>закон № </a:t>
                      </a:r>
                      <a:r>
                        <a:rPr lang="ru-RU" sz="1000" kern="1200" dirty="0">
                          <a:solidFill>
                            <a:schemeClr val="tx1"/>
                          </a:solidFill>
                          <a:latin typeface="+mn-lt"/>
                          <a:ea typeface="+mn-ea"/>
                          <a:cs typeface="Times New Roman" panose="02020603050405020304" pitchFamily="18" charset="0"/>
                        </a:rPr>
                        <a:t>58-ФЗ 14.03.2022).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defTabSz="685800" rtl="0" eaLnBrk="1" latinLnBrk="0" hangingPunct="1">
                        <a:lnSpc>
                          <a:spcPts val="900"/>
                        </a:lnSpc>
                        <a:spcBef>
                          <a:spcPts val="0"/>
                        </a:spcBef>
                        <a:spcAft>
                          <a:spcPts val="0"/>
                        </a:spcAft>
                      </a:pPr>
                      <a:r>
                        <a:rPr lang="ru-RU" sz="1000" kern="1200" dirty="0">
                          <a:solidFill>
                            <a:schemeClr val="tx1"/>
                          </a:solidFill>
                          <a:latin typeface="+mn-lt"/>
                          <a:ea typeface="+mn-ea"/>
                          <a:cs typeface="Times New Roman" panose="02020603050405020304" pitchFamily="18" charset="0"/>
                        </a:rPr>
                        <a:t>- Упрощен порядок введения </a:t>
                      </a:r>
                      <a:br>
                        <a:rPr lang="ru-RU" sz="1000" kern="1200" dirty="0">
                          <a:solidFill>
                            <a:schemeClr val="tx1"/>
                          </a:solidFill>
                          <a:latin typeface="+mn-lt"/>
                          <a:ea typeface="+mn-ea"/>
                          <a:cs typeface="Times New Roman" panose="02020603050405020304" pitchFamily="18" charset="0"/>
                        </a:rPr>
                      </a:br>
                      <a:r>
                        <a:rPr lang="ru-RU" sz="1000" kern="1200" dirty="0">
                          <a:solidFill>
                            <a:schemeClr val="tx1"/>
                          </a:solidFill>
                          <a:latin typeface="+mn-lt"/>
                          <a:ea typeface="+mn-ea"/>
                          <a:cs typeface="Times New Roman" panose="02020603050405020304" pitchFamily="18" charset="0"/>
                        </a:rPr>
                        <a:t>в гражданский оборот объектов недвижимости.</a:t>
                      </a:r>
                    </a:p>
                    <a:p>
                      <a:pPr marL="0" indent="0" algn="ctr" defTabSz="685800" rtl="0" eaLnBrk="1" latinLnBrk="0" hangingPunct="1">
                        <a:lnSpc>
                          <a:spcPts val="900"/>
                        </a:lnSpc>
                        <a:spcBef>
                          <a:spcPts val="0"/>
                        </a:spcBef>
                        <a:spcAft>
                          <a:spcPts val="0"/>
                        </a:spcAft>
                      </a:pPr>
                      <a:r>
                        <a:rPr lang="ru-RU" sz="1000" kern="1200" dirty="0">
                          <a:solidFill>
                            <a:schemeClr val="tx1"/>
                          </a:solidFill>
                          <a:latin typeface="+mn-lt"/>
                          <a:ea typeface="+mn-ea"/>
                          <a:cs typeface="Times New Roman" panose="02020603050405020304" pitchFamily="18" charset="0"/>
                        </a:rPr>
                        <a:t>- Уменьшено количество приостановлений ГКУ и ГРП.</a:t>
                      </a:r>
                    </a:p>
                    <a:p>
                      <a:pPr marL="0" indent="0" algn="ctr" defTabSz="685800" rtl="0" eaLnBrk="1" latinLnBrk="0" hangingPunct="1">
                        <a:lnSpc>
                          <a:spcPts val="900"/>
                        </a:lnSpc>
                        <a:spcBef>
                          <a:spcPts val="0"/>
                        </a:spcBef>
                        <a:spcAft>
                          <a:spcPts val="0"/>
                        </a:spcAft>
                      </a:pPr>
                      <a:r>
                        <a:rPr lang="ru-RU" sz="1000" kern="1200" dirty="0">
                          <a:solidFill>
                            <a:schemeClr val="tx1"/>
                          </a:solidFill>
                          <a:latin typeface="+mn-lt"/>
                          <a:ea typeface="+mn-ea"/>
                          <a:cs typeface="Times New Roman" panose="02020603050405020304" pitchFamily="18" charset="0"/>
                        </a:rPr>
                        <a:t>- Сокращены временные затраты застройщиков.</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319436484"/>
                  </a:ext>
                </a:extLst>
              </a:tr>
              <a:tr h="1348740">
                <a:tc>
                  <a:txBody>
                    <a:bodyPr/>
                    <a:lstStyle/>
                    <a:p>
                      <a:pPr indent="0" algn="ctr">
                        <a:lnSpc>
                          <a:spcPts val="900"/>
                        </a:lnSpc>
                        <a:spcBef>
                          <a:spcPts val="0"/>
                        </a:spcBef>
                        <a:spcAft>
                          <a:spcPts val="0"/>
                        </a:spcAft>
                      </a:pPr>
                      <a:r>
                        <a:rPr lang="ru-RU" sz="1000" dirty="0">
                          <a:latin typeface="+mn-lt"/>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685800" rtl="0" eaLnBrk="1" fontAlgn="auto" latinLnBrk="0" hangingPunct="1">
                        <a:lnSpc>
                          <a:spcPts val="900"/>
                        </a:lnSpc>
                        <a:spcBef>
                          <a:spcPts val="0"/>
                        </a:spcBef>
                        <a:spcAft>
                          <a:spcPts val="0"/>
                        </a:spcAft>
                        <a:buClrTx/>
                        <a:buSzTx/>
                        <a:buFontTx/>
                        <a:buNone/>
                        <a:tabLst/>
                        <a:defRPr/>
                      </a:pPr>
                      <a:r>
                        <a:rPr lang="ru-RU" sz="1000" kern="1200" baseline="0" dirty="0">
                          <a:solidFill>
                            <a:schemeClr val="tx1"/>
                          </a:solidFill>
                          <a:latin typeface="+mn-lt"/>
                          <a:ea typeface="+mn-ea"/>
                          <a:cs typeface="Times New Roman" panose="02020603050405020304" pitchFamily="18" charset="0"/>
                        </a:rPr>
                        <a:t>Орган публичной власти, который ввел объект недвижимости в эксплуатацию, должен был направить в Росреестр заявление о кадастровом учете этого объекта. Только после этого застройщик самостоятельно мог обратиться за регистрацией прав на этот объект.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685800" rtl="0" eaLnBrk="1" fontAlgn="auto" latinLnBrk="0" hangingPunct="1">
                        <a:lnSpc>
                          <a:spcPts val="900"/>
                        </a:lnSpc>
                        <a:spcBef>
                          <a:spcPts val="0"/>
                        </a:spcBef>
                        <a:spcAft>
                          <a:spcPts val="0"/>
                        </a:spcAft>
                        <a:buClrTx/>
                        <a:buSzTx/>
                        <a:buFontTx/>
                        <a:buNone/>
                        <a:tabLst/>
                        <a:defRPr/>
                      </a:pPr>
                      <a:r>
                        <a:rPr lang="ru-RU" sz="1000" kern="1200" baseline="0" dirty="0">
                          <a:solidFill>
                            <a:schemeClr val="tx1"/>
                          </a:solidFill>
                          <a:latin typeface="+mn-lt"/>
                          <a:ea typeface="+mn-ea"/>
                          <a:cs typeface="Times New Roman" panose="02020603050405020304" pitchFamily="18" charset="0"/>
                        </a:rPr>
                        <a:t>Застройщику больше не нужно специально идти в </a:t>
                      </a:r>
                      <a:r>
                        <a:rPr lang="ru-RU" sz="1000" kern="1200" baseline="0" dirty="0" err="1">
                          <a:solidFill>
                            <a:schemeClr val="tx1"/>
                          </a:solidFill>
                          <a:latin typeface="+mn-lt"/>
                          <a:ea typeface="+mn-ea"/>
                          <a:cs typeface="Times New Roman" panose="02020603050405020304" pitchFamily="18" charset="0"/>
                        </a:rPr>
                        <a:t>Росреестр</a:t>
                      </a:r>
                      <a:r>
                        <a:rPr lang="ru-RU" sz="1000" kern="1200" baseline="0" dirty="0">
                          <a:solidFill>
                            <a:schemeClr val="tx1"/>
                          </a:solidFill>
                          <a:latin typeface="+mn-lt"/>
                          <a:ea typeface="+mn-ea"/>
                          <a:cs typeface="Times New Roman" panose="02020603050405020304" pitchFamily="18" charset="0"/>
                        </a:rPr>
                        <a:t> и подавать заявление о регистрации права собственности на объект капитального строительства. За него это сделает уполномоченный орган власти, который обязан с </a:t>
                      </a:r>
                      <a:r>
                        <a:rPr lang="ru-RU" sz="1000" b="1" u="none" kern="1200" baseline="0" dirty="0">
                          <a:solidFill>
                            <a:schemeClr val="tx1"/>
                          </a:solidFill>
                          <a:latin typeface="+mn-lt"/>
                          <a:ea typeface="+mn-ea"/>
                          <a:cs typeface="Times New Roman" panose="02020603050405020304" pitchFamily="18" charset="0"/>
                        </a:rPr>
                        <a:t>01.09.2022</a:t>
                      </a:r>
                      <a:r>
                        <a:rPr lang="ru-RU" sz="1000" b="0" u="none" kern="1200" baseline="0" dirty="0">
                          <a:solidFill>
                            <a:schemeClr val="tx1"/>
                          </a:solidFill>
                          <a:latin typeface="+mn-lt"/>
                          <a:ea typeface="+mn-ea"/>
                          <a:cs typeface="Times New Roman" panose="02020603050405020304" pitchFamily="18" charset="0"/>
                        </a:rPr>
                        <a:t>.</a:t>
                      </a:r>
                      <a:r>
                        <a:rPr lang="ru-RU" sz="1000" u="sng" kern="1200" baseline="0" dirty="0">
                          <a:solidFill>
                            <a:schemeClr val="tx1"/>
                          </a:solidFill>
                          <a:latin typeface="+mn-lt"/>
                          <a:ea typeface="+mn-ea"/>
                          <a:cs typeface="Times New Roman" panose="02020603050405020304" pitchFamily="18" charset="0"/>
                        </a:rPr>
                        <a:t> </a:t>
                      </a:r>
                      <a:r>
                        <a:rPr lang="ru-RU" sz="1000" kern="1200" baseline="0" dirty="0">
                          <a:solidFill>
                            <a:schemeClr val="tx1"/>
                          </a:solidFill>
                          <a:latin typeface="+mn-lt"/>
                          <a:ea typeface="+mn-ea"/>
                          <a:cs typeface="Times New Roman" panose="02020603050405020304" pitchFamily="18" charset="0"/>
                        </a:rPr>
                        <a:t>одновременно направить заявление о кадастровом учете объекта и о регистрации права собственности застройщика. А если для строительства привлекались денежные средства инвесторов - права собственности таких инвесторов. Установленный порядок не применяется в отношении многоквартирных домов, т.к. они не являются объектами прав. </a:t>
                      </a:r>
                    </a:p>
                    <a:p>
                      <a:pPr marL="0" marR="0" lvl="0" indent="0" algn="ctr" defTabSz="685800" rtl="0" eaLnBrk="1" fontAlgn="auto" latinLnBrk="0" hangingPunct="1">
                        <a:lnSpc>
                          <a:spcPts val="900"/>
                        </a:lnSpc>
                        <a:spcBef>
                          <a:spcPts val="0"/>
                        </a:spcBef>
                        <a:spcAft>
                          <a:spcPts val="0"/>
                        </a:spcAft>
                        <a:buClrTx/>
                        <a:buSzTx/>
                        <a:buFontTx/>
                        <a:buNone/>
                        <a:tabLst/>
                        <a:defRPr/>
                      </a:pPr>
                      <a:r>
                        <a:rPr lang="ru-RU" sz="1000" kern="1200" baseline="0" dirty="0">
                          <a:solidFill>
                            <a:schemeClr val="tx1"/>
                          </a:solidFill>
                          <a:latin typeface="+mn-lt"/>
                          <a:ea typeface="+mn-ea"/>
                          <a:cs typeface="Times New Roman" panose="02020603050405020304" pitchFamily="18" charset="0"/>
                        </a:rPr>
                        <a:t>Федеральный закон от 06.12.2021 № 408-ФЗ «О внесении изменений в отдельные законодательные акты Российской Федерации».</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defTabSz="685800" rtl="0" eaLnBrk="1" latinLnBrk="0" hangingPunct="1">
                        <a:lnSpc>
                          <a:spcPts val="900"/>
                        </a:lnSpc>
                        <a:spcBef>
                          <a:spcPts val="0"/>
                        </a:spcBef>
                        <a:spcAft>
                          <a:spcPts val="0"/>
                        </a:spcAft>
                      </a:pPr>
                      <a:r>
                        <a:rPr lang="ru-RU" sz="1000" kern="1200" dirty="0">
                          <a:solidFill>
                            <a:schemeClr val="tx1"/>
                          </a:solidFill>
                          <a:latin typeface="+mn-lt"/>
                          <a:ea typeface="+mn-ea"/>
                          <a:cs typeface="Times New Roman" panose="02020603050405020304" pitchFamily="18" charset="0"/>
                        </a:rPr>
                        <a:t>- Упрощен порядок введения </a:t>
                      </a:r>
                      <a:br>
                        <a:rPr lang="ru-RU" sz="1000" kern="1200" dirty="0">
                          <a:solidFill>
                            <a:schemeClr val="tx1"/>
                          </a:solidFill>
                          <a:latin typeface="+mn-lt"/>
                          <a:ea typeface="+mn-ea"/>
                          <a:cs typeface="Times New Roman" panose="02020603050405020304" pitchFamily="18" charset="0"/>
                        </a:rPr>
                      </a:br>
                      <a:r>
                        <a:rPr lang="ru-RU" sz="1000" kern="1200" dirty="0">
                          <a:solidFill>
                            <a:schemeClr val="tx1"/>
                          </a:solidFill>
                          <a:latin typeface="+mn-lt"/>
                          <a:ea typeface="+mn-ea"/>
                          <a:cs typeface="Times New Roman" panose="02020603050405020304" pitchFamily="18" charset="0"/>
                        </a:rPr>
                        <a:t>в гражданский оборот объектов недвижимости.</a:t>
                      </a:r>
                    </a:p>
                    <a:p>
                      <a:pPr marL="0" indent="0" algn="ctr" defTabSz="685800" rtl="0" eaLnBrk="1" latinLnBrk="0" hangingPunct="1">
                        <a:lnSpc>
                          <a:spcPts val="900"/>
                        </a:lnSpc>
                        <a:spcBef>
                          <a:spcPts val="0"/>
                        </a:spcBef>
                        <a:spcAft>
                          <a:spcPts val="0"/>
                        </a:spcAft>
                      </a:pPr>
                      <a:r>
                        <a:rPr lang="ru-RU" sz="1000" kern="1200" dirty="0">
                          <a:solidFill>
                            <a:schemeClr val="tx1"/>
                          </a:solidFill>
                          <a:latin typeface="+mn-lt"/>
                          <a:ea typeface="+mn-ea"/>
                          <a:cs typeface="Times New Roman" panose="02020603050405020304" pitchFamily="18" charset="0"/>
                        </a:rPr>
                        <a:t>- Сокращены временные затраты застройщиков.</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964439643"/>
                  </a:ext>
                </a:extLst>
              </a:tr>
            </a:tbl>
          </a:graphicData>
        </a:graphic>
      </p:graphicFrame>
    </p:spTree>
    <p:extLst>
      <p:ext uri="{BB962C8B-B14F-4D97-AF65-F5344CB8AC3E}">
        <p14:creationId xmlns:p14="http://schemas.microsoft.com/office/powerpoint/2010/main" val="248632867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theme/theme1.xml><?xml version="1.0" encoding="utf-8"?>
<a:theme xmlns:a="http://schemas.openxmlformats.org/drawingml/2006/main" name="Шаблон">
  <a:themeElements>
    <a:clrScheme name="Custom 8">
      <a:dk1>
        <a:srgbClr val="000000"/>
      </a:dk1>
      <a:lt1>
        <a:srgbClr val="FFFFFF"/>
      </a:lt1>
      <a:dk2>
        <a:srgbClr val="008CFF"/>
      </a:dk2>
      <a:lt2>
        <a:srgbClr val="ECF3FA"/>
      </a:lt2>
      <a:accent1>
        <a:srgbClr val="008CFF"/>
      </a:accent1>
      <a:accent2>
        <a:srgbClr val="4FA730"/>
      </a:accent2>
      <a:accent3>
        <a:srgbClr val="FF7900"/>
      </a:accent3>
      <a:accent4>
        <a:srgbClr val="85C0FB"/>
      </a:accent4>
      <a:accent5>
        <a:srgbClr val="92D050"/>
      </a:accent5>
      <a:accent6>
        <a:srgbClr val="FFC000"/>
      </a:accent6>
      <a:hlink>
        <a:srgbClr val="E17900"/>
      </a:hlink>
      <a:folHlink>
        <a:srgbClr val="4472C4"/>
      </a:folHlink>
    </a:clrScheme>
    <a:fontScheme name="rosreestr_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Шаблон">
  <a:themeElements>
    <a:clrScheme name="Custom 7">
      <a:dk1>
        <a:srgbClr val="000000"/>
      </a:dk1>
      <a:lt1>
        <a:srgbClr val="FFFFFF"/>
      </a:lt1>
      <a:dk2>
        <a:srgbClr val="008CFF"/>
      </a:dk2>
      <a:lt2>
        <a:srgbClr val="ECF3FA"/>
      </a:lt2>
      <a:accent1>
        <a:srgbClr val="008CFF"/>
      </a:accent1>
      <a:accent2>
        <a:srgbClr val="4FA730"/>
      </a:accent2>
      <a:accent3>
        <a:srgbClr val="FF7900"/>
      </a:accent3>
      <a:accent4>
        <a:srgbClr val="85C0FB"/>
      </a:accent4>
      <a:accent5>
        <a:srgbClr val="92D050"/>
      </a:accent5>
      <a:accent6>
        <a:srgbClr val="FFC000"/>
      </a:accent6>
      <a:hlink>
        <a:srgbClr val="E17900"/>
      </a:hlink>
      <a:folHlink>
        <a:srgbClr val="4472C4"/>
      </a:folHlink>
    </a:clrScheme>
    <a:fontScheme name="rosreestr_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5957</Words>
  <Application>Microsoft Office PowerPoint</Application>
  <PresentationFormat>Экран (16:9)</PresentationFormat>
  <Paragraphs>436</Paragraphs>
  <Slides>32</Slides>
  <Notes>30</Notes>
  <HiddenSlides>0</HiddenSlides>
  <MMClips>0</MMClips>
  <ScaleCrop>false</ScaleCrop>
  <HeadingPairs>
    <vt:vector size="4" baseType="variant">
      <vt:variant>
        <vt:lpstr>Тема</vt:lpstr>
      </vt:variant>
      <vt:variant>
        <vt:i4>2</vt:i4>
      </vt:variant>
      <vt:variant>
        <vt:lpstr>Заголовки слайдов</vt:lpstr>
      </vt:variant>
      <vt:variant>
        <vt:i4>32</vt:i4>
      </vt:variant>
    </vt:vector>
  </HeadingPairs>
  <TitlesOfParts>
    <vt:vector size="34" baseType="lpstr">
      <vt:lpstr>Шаблон</vt:lpstr>
      <vt:lpstr>1_Шаблон</vt:lpstr>
      <vt:lpstr>Тема доклада:  Изменения в законодательстве Российской Федерации о регистрации недвижимости  по итогам 2022 г.  </vt:lpstr>
      <vt:lpstr>Изменения в законодательстве Российской Федерации о регистрации  недвижимости по итогам 2022 г. </vt:lpstr>
      <vt:lpstr>Изменения в законодательстве Российской Федерации о регистрации  недвижимости по итогам 2022 г. </vt:lpstr>
      <vt:lpstr>Изменения в законодательстве Российской Федерации о регистрации  недвижимости по итогам 2022 г. </vt:lpstr>
      <vt:lpstr>Изменения в законодательстве Российской Федерации о регистрации  недвижимости по итогам 2022 г. </vt:lpstr>
      <vt:lpstr>Изменения в законодательстве Российской Федерации о регистрации  недвижимости по итогам 2022 г. </vt:lpstr>
      <vt:lpstr>Изменения в законодательстве Российской Федерации о регистрации  недвижимости по итогам 2022 г. </vt:lpstr>
      <vt:lpstr>Изменения в законодательстве Российской Федерации о регистрации  недвижимости по итогам 2022 г. </vt:lpstr>
      <vt:lpstr>Изменения в законодательстве Российской Федерации о регистрации  недвижимости по итогам 2022 г. </vt:lpstr>
      <vt:lpstr>Изменения в законодательстве Российской Федерации о регистрации  недвижимости по итогам 2022 г.</vt:lpstr>
      <vt:lpstr>Изменения в законодательстве Российской Федерации о регистрации  недвижимости по итогам 2022 г.</vt:lpstr>
      <vt:lpstr>Изменения в законодательстве Российской Федерации о регистрации  недвижимости по итогам 2022 г.</vt:lpstr>
      <vt:lpstr>Изменения в законодательстве Российской Федерации о регистрации  недвижимости по итогам 2022 г.</vt:lpstr>
      <vt:lpstr>Изменения в законодательстве Российской Федерации о регистрации  недвижимости по итогам 2022 г.</vt:lpstr>
      <vt:lpstr>Изменения в законодательстве Российской Федерации о регистрации  недвижимости по итогам 2022 г.</vt:lpstr>
      <vt:lpstr>Изменения в законодательстве Российской Федерации о регистрации  недвижимости по итогам 2022 г.</vt:lpstr>
      <vt:lpstr>Изменения в законодательстве Российской Федерации о регистрации  недвижимости по итогам 2022 г.</vt:lpstr>
      <vt:lpstr>Изменения в законодательстве Российской Федерации о регистрации  недвижимости по итогам 2022 г.</vt:lpstr>
      <vt:lpstr>Изменения в законодательстве Российской Федерации о регистрации  недвижимости по итогам 2022 г.</vt:lpstr>
      <vt:lpstr>Изменения в законодательстве Российской Федерации о регистрации  недвижимости по итогам 2022 г.</vt:lpstr>
      <vt:lpstr>Изменения в законодательстве Российской Федерации о регистрации  недвижимости по итогам 2022 г.</vt:lpstr>
      <vt:lpstr>Изменения в законодательстве Российской Федерации о регистрации  недвижимости по итогам 2022 г.</vt:lpstr>
      <vt:lpstr>Изменения в законодательстве Российской Федерации о регистрации  недвижимости по итогам 2022 г.</vt:lpstr>
      <vt:lpstr>Изменения в законодательстве Российской Федерации о регистрации  недвижимости по итогам 2022 г.</vt:lpstr>
      <vt:lpstr>Изменения в законодательстве Российской Федерации о регистрации  недвижимости по итогам 2022 г.</vt:lpstr>
      <vt:lpstr>Изменения в законодательстве Российской Федерации о регистрации  недвижимости по итогам 2022 г.</vt:lpstr>
      <vt:lpstr>Изменения в законодательстве Российской Федерации о регистрации  недвижимости по итогам 2022 г. (вступят в силу в 2023 году)</vt:lpstr>
      <vt:lpstr>Изменения в законодательстве Российской Федерации о регистрации  недвижимости по итогам 2022 г. (вступят в силу в 2023 году)</vt:lpstr>
      <vt:lpstr>Изменения в законодательстве Российской Федерации о регистрации  недвижимости по итогам 2022 г. (вступят в силу в 2023 году)</vt:lpstr>
      <vt:lpstr>Изменения в законодательстве Российской Федерации о регистрации  недвижимости по итогам 2022 г. (вступят в силу в 2023 году)</vt:lpstr>
      <vt:lpstr>Планируемые изменения в законодательстве Российской Федерации о регистрации недвижимости на 2023 год (законопроекты)</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Тема доклада:  Изменения в законодательстве Российской Федерации о регистрации недвижимости  по итогам 2022 г.  </dc:title>
  <dc:creator>Елизавета Витальевна Готфрид</dc:creator>
  <cp:lastModifiedBy>Елизавета Витальевна Готфрид</cp:lastModifiedBy>
  <cp:revision>1</cp:revision>
  <dcterms:modified xsi:type="dcterms:W3CDTF">2022-12-28T12:51:00Z</dcterms:modified>
</cp:coreProperties>
</file>