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145705946" r:id="rId2"/>
    <p:sldId id="2145705950" r:id="rId3"/>
    <p:sldId id="2145705954" r:id="rId4"/>
    <p:sldId id="2145705955" r:id="rId5"/>
    <p:sldId id="2145705956" r:id="rId6"/>
    <p:sldId id="2145705957" r:id="rId7"/>
    <p:sldId id="2145705959" r:id="rId8"/>
    <p:sldId id="2145705958" r:id="rId9"/>
    <p:sldId id="2145705960" r:id="rId10"/>
    <p:sldId id="2145705961" r:id="rId11"/>
    <p:sldId id="2145705962" r:id="rId12"/>
    <p:sldId id="2145705963" r:id="rId13"/>
    <p:sldId id="2145705964" r:id="rId14"/>
    <p:sldId id="2145705966" r:id="rId15"/>
    <p:sldId id="2145705965" r:id="rId16"/>
    <p:sldId id="2145705967" r:id="rId17"/>
    <p:sldId id="2145705968" r:id="rId18"/>
    <p:sldId id="2145705970" r:id="rId19"/>
    <p:sldId id="2145705971" r:id="rId20"/>
    <p:sldId id="2145705944" r:id="rId21"/>
  </p:sldIdLst>
  <p:sldSz cx="12192000" cy="6858000"/>
  <p:notesSz cx="6648450" cy="97742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079" userDrawn="1">
          <p15:clr>
            <a:srgbClr val="A4A3A4"/>
          </p15:clr>
        </p15:guide>
        <p15:guide id="2" pos="209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B786"/>
    <a:srgbClr val="4AD214"/>
    <a:srgbClr val="188FFB"/>
    <a:srgbClr val="4C4D4B"/>
    <a:srgbClr val="8C999F"/>
    <a:srgbClr val="828282"/>
    <a:srgbClr val="50EC18"/>
    <a:srgbClr val="000000"/>
    <a:srgbClr val="ECF3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2" autoAdjust="0"/>
    <p:restoredTop sz="94624" autoAdjust="0"/>
  </p:normalViewPr>
  <p:slideViewPr>
    <p:cSldViewPr snapToGrid="0">
      <p:cViewPr varScale="1">
        <p:scale>
          <a:sx n="115" d="100"/>
          <a:sy n="115" d="100"/>
        </p:scale>
        <p:origin x="19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2" d="100"/>
          <a:sy n="82" d="100"/>
        </p:scale>
        <p:origin x="4008" y="96"/>
      </p:cViewPr>
      <p:guideLst>
        <p:guide orient="horz" pos="3079"/>
        <p:guide pos="209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81313" cy="48989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765551" y="0"/>
            <a:ext cx="2881313" cy="48989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A46C36-FF35-4DDC-880A-52C3B7CA12B8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284345"/>
            <a:ext cx="2881313" cy="4898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765551" y="9284345"/>
            <a:ext cx="2881313" cy="4898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E0C68F-ED4F-4EFC-9666-038903D2EB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6444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1" y="1"/>
            <a:ext cx="2880995" cy="490410"/>
          </a:xfrm>
          <a:prstGeom prst="rect">
            <a:avLst/>
          </a:prstGeom>
        </p:spPr>
        <p:txBody>
          <a:bodyPr vert="horz" lIns="90608" tIns="45304" rIns="90608" bIns="4530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65928" y="1"/>
            <a:ext cx="2880995" cy="490410"/>
          </a:xfrm>
          <a:prstGeom prst="rect">
            <a:avLst/>
          </a:prstGeom>
        </p:spPr>
        <p:txBody>
          <a:bodyPr vert="horz" lIns="90608" tIns="45304" rIns="90608" bIns="45304" rtlCol="0"/>
          <a:lstStyle>
            <a:lvl1pPr algn="r">
              <a:defRPr sz="1200"/>
            </a:lvl1pPr>
          </a:lstStyle>
          <a:p>
            <a:fld id="{6F50BC1F-B0E6-4125-867C-81027D9704C2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1220788"/>
            <a:ext cx="5870575" cy="3302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08" tIns="45304" rIns="90608" bIns="45304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4845" y="4703854"/>
            <a:ext cx="5318760" cy="3848606"/>
          </a:xfrm>
          <a:prstGeom prst="rect">
            <a:avLst/>
          </a:prstGeom>
        </p:spPr>
        <p:txBody>
          <a:bodyPr vert="horz" lIns="90608" tIns="45304" rIns="90608" bIns="4530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1" y="9283833"/>
            <a:ext cx="2880995" cy="490409"/>
          </a:xfrm>
          <a:prstGeom prst="rect">
            <a:avLst/>
          </a:prstGeom>
        </p:spPr>
        <p:txBody>
          <a:bodyPr vert="horz" lIns="90608" tIns="45304" rIns="90608" bIns="4530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65928" y="9283833"/>
            <a:ext cx="2880995" cy="490409"/>
          </a:xfrm>
          <a:prstGeom prst="rect">
            <a:avLst/>
          </a:prstGeom>
        </p:spPr>
        <p:txBody>
          <a:bodyPr vert="horz" lIns="90608" tIns="45304" rIns="90608" bIns="45304" rtlCol="0" anchor="b"/>
          <a:lstStyle>
            <a:lvl1pPr algn="r">
              <a:defRPr sz="1200"/>
            </a:lvl1pPr>
          </a:lstStyle>
          <a:p>
            <a:fld id="{2706327F-9E2C-49E1-BFF1-D6AB0EB4E3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102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6327F-9E2C-49E1-BFF1-D6AB0EB4E3B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71041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6327F-9E2C-49E1-BFF1-D6AB0EB4E3B0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4612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Notes view: </a:t>
            </a:r>
            <a:fld id="{128CEAFE-FA94-43E5-B0FF-D47E1CCDD1B4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9196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6327F-9E2C-49E1-BFF1-D6AB0EB4E3B0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5666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microsoft.com/office/2007/relationships/hdphoto" Target="../media/hdphoto1.wdp"/><Relationship Id="rId7" Type="http://schemas.openxmlformats.org/officeDocument/2006/relationships/image" Target="../media/image5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32F8EDCF-3979-41F7-BD55-BB5BBB9BBD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  <a14:imgEffect>
                      <a14:brightnessContrast bright="-3000" contrast="4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pic>
        <p:nvPicPr>
          <p:cNvPr id="31" name="Graphic 30">
            <a:extLst>
              <a:ext uri="{FF2B5EF4-FFF2-40B4-BE49-F238E27FC236}">
                <a16:creationId xmlns:a16="http://schemas.microsoft.com/office/drawing/2014/main" id="{600ECAF2-0587-4773-A8C1-4D6880FB46E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4862367">
            <a:off x="4738062" y="-373691"/>
            <a:ext cx="12236594" cy="76053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0602BA8-59C4-49CA-A80E-77E37E785F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9184" y="2004303"/>
            <a:ext cx="5716815" cy="2149314"/>
          </a:xfrm>
        </p:spPr>
        <p:txBody>
          <a:bodyPr anchor="t">
            <a:normAutofit/>
          </a:bodyPr>
          <a:lstStyle>
            <a:lvl1pPr algn="l">
              <a:defRPr sz="3600" b="1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89EFB6-A77C-4C11-AF39-CFE41C9D5B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9184" y="5370513"/>
            <a:ext cx="5716815" cy="39052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000000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ru-RU" dirty="0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C3617151-57D0-4441-BF23-61528D228C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fld id="{35ACA335-37F7-42C7-872A-92C3D7072F8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0DE5B966-1769-4475-87AC-B648616EE042}"/>
              </a:ext>
            </a:extLst>
          </p:cNvPr>
          <p:cNvSpPr txBox="1">
            <a:spLocks/>
          </p:cNvSpPr>
          <p:nvPr userDrawn="1"/>
        </p:nvSpPr>
        <p:spPr>
          <a:xfrm>
            <a:off x="379183" y="5965824"/>
            <a:ext cx="5716815" cy="3905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400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621A0428-65CA-4233-9588-FE9A4125CB9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79183" y="5983288"/>
            <a:ext cx="5716817" cy="484188"/>
          </a:xfrm>
        </p:spPr>
        <p:txBody>
          <a:bodyPr anchor="ctr">
            <a:noAutofit/>
          </a:bodyPr>
          <a:lstStyle>
            <a:lvl1pPr marL="0" indent="0">
              <a:buNone/>
              <a:defRPr sz="1400">
                <a:solidFill>
                  <a:srgbClr val="000000"/>
                </a:solidFill>
              </a:defRPr>
            </a:lvl1pPr>
            <a:lvl2pPr marL="457200" indent="0">
              <a:buNone/>
              <a:defRPr sz="1400">
                <a:solidFill>
                  <a:srgbClr val="000000"/>
                </a:solidFill>
              </a:defRPr>
            </a:lvl2pPr>
            <a:lvl3pPr marL="914400" indent="0">
              <a:buNone/>
              <a:defRPr sz="1400">
                <a:solidFill>
                  <a:srgbClr val="000000"/>
                </a:solidFill>
              </a:defRPr>
            </a:lvl3pPr>
            <a:lvl4pPr marL="1371600" indent="0">
              <a:buNone/>
              <a:defRPr sz="1400">
                <a:solidFill>
                  <a:srgbClr val="000000"/>
                </a:solidFill>
              </a:defRPr>
            </a:lvl4pPr>
            <a:lvl5pPr marL="1828800" indent="0">
              <a:buNone/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4EF3EC6F-C1C3-4A34-A49E-2140E8798FD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732815" y="752475"/>
            <a:ext cx="5080001" cy="508000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E4F7286-A239-DD81-BF01-75877A7B36B8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72742" y="93230"/>
            <a:ext cx="2226063" cy="821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504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лонка и баб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DB521EB3-2623-4D19-8CFB-BC2369EED6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000" contrast="18000"/>
                    </a14:imgEffect>
                  </a14:imgLayer>
                </a14:imgProps>
              </a:ext>
            </a:extLst>
          </a:blip>
          <a:srcRect l="32442"/>
          <a:stretch/>
        </p:blipFill>
        <p:spPr>
          <a:xfrm>
            <a:off x="0" y="5776246"/>
            <a:ext cx="12192000" cy="1081754"/>
          </a:xfrm>
          <a:prstGeom prst="rect">
            <a:avLst/>
          </a:prstGeom>
        </p:spPr>
      </p:pic>
      <p:sp>
        <p:nvSpPr>
          <p:cNvPr id="12" name="Скругленный прямоугольник 33">
            <a:extLst>
              <a:ext uri="{FF2B5EF4-FFF2-40B4-BE49-F238E27FC236}">
                <a16:creationId xmlns:a16="http://schemas.microsoft.com/office/drawing/2014/main" id="{9A409869-6018-47A6-B49B-23C2F6540AAB}"/>
              </a:ext>
            </a:extLst>
          </p:cNvPr>
          <p:cNvSpPr/>
          <p:nvPr userDrawn="1"/>
        </p:nvSpPr>
        <p:spPr>
          <a:xfrm>
            <a:off x="7866063" y="1098097"/>
            <a:ext cx="5117407" cy="4865007"/>
          </a:xfrm>
          <a:prstGeom prst="roundRect">
            <a:avLst/>
          </a:prstGeom>
          <a:solidFill>
            <a:srgbClr val="ECF3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7" rIns="68574" bIns="34287" rtlCol="0" anchor="ctr"/>
          <a:lstStyle/>
          <a:p>
            <a:pPr algn="ctr" defTabSz="685751">
              <a:defRPr/>
            </a:pPr>
            <a:endParaRPr lang="ru-RU" sz="1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6F51D3-1D48-4B4F-831E-26FFA425D4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fld id="{35ACA335-37F7-42C7-872A-92C3D7072F8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974BFB6-1DD5-4B25-927C-CD7D7A1E7EF8}"/>
              </a:ext>
            </a:extLst>
          </p:cNvPr>
          <p:cNvSpPr/>
          <p:nvPr userDrawn="1"/>
        </p:nvSpPr>
        <p:spPr>
          <a:xfrm>
            <a:off x="0" y="0"/>
            <a:ext cx="12192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76200" dir="5400000" algn="t" rotWithShape="0">
              <a:schemeClr val="tx1">
                <a:lumMod val="50000"/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DD9EF67E-4F30-4336-935D-9CEC43D40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025" y="0"/>
            <a:ext cx="10534650" cy="838199"/>
          </a:xfrm>
        </p:spPr>
        <p:txBody>
          <a:bodyPr anchor="ctr">
            <a:normAutofit/>
          </a:bodyPr>
          <a:lstStyle>
            <a:lvl1pPr>
              <a:defRPr sz="24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endParaRPr lang="ru-RU" dirty="0"/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A21A71B5-7B65-4C24-9580-57E6AA1488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71550" y="1323975"/>
            <a:ext cx="6300107" cy="4524829"/>
          </a:xfrm>
        </p:spPr>
        <p:txBody>
          <a:bodyPr>
            <a:normAutofit/>
          </a:bodyPr>
          <a:lstStyle>
            <a:lvl1pPr marL="228600" indent="-228600">
              <a:buClr>
                <a:schemeClr val="tx2"/>
              </a:buClr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lvl1pPr>
            <a:lvl2pPr marL="685800" indent="-228600">
              <a:buClr>
                <a:schemeClr val="tx2"/>
              </a:buClr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</a:defRPr>
            </a:lvl2pPr>
            <a:lvl3pPr marL="1143000" indent="-228600">
              <a:buClr>
                <a:schemeClr val="tx2"/>
              </a:buClr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</a:defRPr>
            </a:lvl3pPr>
            <a:lvl4pPr marL="1600200" indent="-228600">
              <a:buClr>
                <a:schemeClr val="tx2"/>
              </a:buClr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</a:defRPr>
            </a:lvl4pPr>
            <a:lvl5pPr marL="2057400" indent="-228600">
              <a:buClr>
                <a:schemeClr val="tx2"/>
              </a:buClr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</a:defRPr>
            </a:lvl5pPr>
          </a:lstStyle>
          <a:p>
            <a:pPr lvl="0"/>
            <a:endParaRPr lang="ru-RU" dirty="0"/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9B48F3C9-23C7-41D2-9897-A3F464FE344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23812" y="2134067"/>
            <a:ext cx="3441699" cy="3369582"/>
          </a:xfrm>
        </p:spPr>
        <p:txBody>
          <a:bodyPr>
            <a:normAutofit/>
          </a:bodyPr>
          <a:lstStyle>
            <a:lvl1pPr marL="228600" indent="-228600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lvl1pPr>
            <a:lvl2pPr marL="685800" indent="-228600">
              <a:buClr>
                <a:schemeClr val="tx2"/>
              </a:buClr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</a:defRPr>
            </a:lvl2pPr>
            <a:lvl3pPr marL="1143000" indent="-228600">
              <a:buClr>
                <a:schemeClr val="tx2"/>
              </a:buClr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</a:defRPr>
            </a:lvl3pPr>
            <a:lvl4pPr marL="1600200" indent="-228600">
              <a:buClr>
                <a:schemeClr val="tx2"/>
              </a:buClr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</a:defRPr>
            </a:lvl4pPr>
            <a:lvl5pPr marL="2057400" indent="-228600">
              <a:buClr>
                <a:schemeClr val="tx2"/>
              </a:buClr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</a:defRPr>
            </a:lvl5pPr>
          </a:lstStyle>
          <a:p>
            <a:pPr lvl="0"/>
            <a:endParaRPr lang="ru-R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5A7B60-5AB2-4827-A7D4-D25E15A6A82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23811" y="1302669"/>
            <a:ext cx="3441700" cy="571500"/>
          </a:xfrm>
        </p:spPr>
        <p:txBody>
          <a:bodyPr anchor="ctr">
            <a:no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>
              <a:defRPr sz="2400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2400">
                <a:latin typeface="+mj-lt"/>
              </a:defRPr>
            </a:lvl4pPr>
            <a:lvl5pPr>
              <a:defRPr sz="2400">
                <a:latin typeface="+mj-lt"/>
              </a:defRPr>
            </a:lvl5pPr>
          </a:lstStyle>
          <a:p>
            <a:pPr lvl="0"/>
            <a:endParaRPr lang="ru-RU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A3BF2925-A944-4DEF-BDE1-1973DF8BFA4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8375" y="200439"/>
            <a:ext cx="429076" cy="43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217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Пустой слайд с подвал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CDF2037-6562-4039-80B1-04012E84ED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000" contrast="18000"/>
                    </a14:imgEffect>
                  </a14:imgLayer>
                </a14:imgProps>
              </a:ext>
            </a:extLst>
          </a:blip>
          <a:srcRect l="32442"/>
          <a:stretch/>
        </p:blipFill>
        <p:spPr>
          <a:xfrm>
            <a:off x="0" y="5776246"/>
            <a:ext cx="12192000" cy="10817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ECC1A73-63C3-4376-B0A7-A4532D751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F89B92AE-557D-452C-87E8-14E80D823F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fld id="{35ACA335-37F7-42C7-872A-92C3D7072F8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0032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0942D5-EDF5-4E10-9FC1-29A2A9EDCC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1400" b="1">
                <a:solidFill>
                  <a:schemeClr val="tx1"/>
                </a:solidFill>
              </a:defRPr>
            </a:lvl1pPr>
          </a:lstStyle>
          <a:p>
            <a:fld id="{35ACA335-37F7-42C7-872A-92C3D7072F8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58205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. Green arrow half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ArrowPanelWhite"/>
          <p:cNvSpPr/>
          <p:nvPr userDrawn="1"/>
        </p:nvSpPr>
        <p:spPr bwMode="white">
          <a:xfrm>
            <a:off x="3" y="0"/>
            <a:ext cx="6425909" cy="6858000"/>
          </a:xfrm>
          <a:custGeom>
            <a:avLst/>
            <a:gdLst>
              <a:gd name="connsiteX0" fmla="*/ 0 w 5221051"/>
              <a:gd name="connsiteY0" fmla="*/ 0 h 6858000"/>
              <a:gd name="connsiteX1" fmla="*/ 4397672 w 5221051"/>
              <a:gd name="connsiteY1" fmla="*/ 0 h 6858000"/>
              <a:gd name="connsiteX2" fmla="*/ 5221051 w 5221051"/>
              <a:gd name="connsiteY2" fmla="*/ 3429000 h 6858000"/>
              <a:gd name="connsiteX3" fmla="*/ 4397672 w 5221051"/>
              <a:gd name="connsiteY3" fmla="*/ 6858000 h 6858000"/>
              <a:gd name="connsiteX4" fmla="*/ 0 w 5221051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21051" h="6858000">
                <a:moveTo>
                  <a:pt x="0" y="0"/>
                </a:moveTo>
                <a:lnTo>
                  <a:pt x="4397672" y="0"/>
                </a:lnTo>
                <a:lnTo>
                  <a:pt x="5221051" y="3429000"/>
                </a:lnTo>
                <a:lnTo>
                  <a:pt x="4397672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lnSpc>
                <a:spcPct val="90000"/>
              </a:lnSpc>
              <a:spcAft>
                <a:spcPts val="979"/>
              </a:spcAft>
            </a:pPr>
            <a:endParaRPr lang="en-US" sz="1175" dirty="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775386" y="622800"/>
            <a:ext cx="4550339" cy="271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Page"/>
          <p:cNvSpPr txBox="1"/>
          <p:nvPr userDrawn="1"/>
        </p:nvSpPr>
        <p:spPr>
          <a:xfrm>
            <a:off x="11019324" y="6408242"/>
            <a:ext cx="381000" cy="15068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8951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979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89516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979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9738831" y="6405036"/>
            <a:ext cx="127163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979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20000">
            <a:off x="4082659" y="3407804"/>
            <a:ext cx="3316512" cy="3456551"/>
          </a:xfrm>
          <a:custGeom>
            <a:avLst/>
            <a:gdLst>
              <a:gd name="connsiteX0" fmla="*/ 2136534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957033 w 2694666"/>
              <a:gd name="connsiteY3" fmla="*/ 3456551 h 3456551"/>
              <a:gd name="connsiteX4" fmla="*/ 1856842 w 2694666"/>
              <a:gd name="connsiteY4" fmla="*/ 432620 h 3456551"/>
              <a:gd name="connsiteX5" fmla="*/ 1914577 w 2694666"/>
              <a:gd name="connsiteY5" fmla="*/ 426057 h 3456551"/>
              <a:gd name="connsiteX6" fmla="*/ 0 w 2694666"/>
              <a:gd name="connsiteY6" fmla="*/ 0 h 3456551"/>
              <a:gd name="connsiteX7" fmla="*/ 1841687 w 2694666"/>
              <a:gd name="connsiteY7" fmla="*/ 0 h 3456551"/>
              <a:gd name="connsiteX8" fmla="*/ 1142595 w 2694666"/>
              <a:gd name="connsiteY8" fmla="*/ 3456551 h 3456551"/>
              <a:gd name="connsiteX9" fmla="*/ 0 w 2694666"/>
              <a:gd name="connsiteY9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4666" h="3456551">
                <a:moveTo>
                  <a:pt x="2136534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957033" y="3456551"/>
                </a:lnTo>
                <a:lnTo>
                  <a:pt x="1856842" y="432620"/>
                </a:lnTo>
                <a:lnTo>
                  <a:pt x="1914577" y="426057"/>
                </a:lnTo>
                <a:close/>
                <a:moveTo>
                  <a:pt x="0" y="0"/>
                </a:moveTo>
                <a:lnTo>
                  <a:pt x="1841687" y="0"/>
                </a:lnTo>
                <a:lnTo>
                  <a:pt x="1142595" y="3456551"/>
                </a:lnTo>
                <a:lnTo>
                  <a:pt x="0" y="345655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6884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_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5124AE1-3373-448C-80E2-E9265CF5F0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604" t="4749" r="28361" b="2554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13" name="Рисунок 3">
            <a:extLst>
              <a:ext uri="{FF2B5EF4-FFF2-40B4-BE49-F238E27FC236}">
                <a16:creationId xmlns:a16="http://schemas.microsoft.com/office/drawing/2014/main" id="{EB23B8DB-BC73-45EA-A03C-A38BD4EB81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750"/>
          <a:stretch/>
        </p:blipFill>
        <p:spPr>
          <a:xfrm>
            <a:off x="6408940" y="-1397790"/>
            <a:ext cx="7778006" cy="895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0602BA8-59C4-49CA-A80E-77E37E785F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9184" y="2004303"/>
            <a:ext cx="5716815" cy="2149314"/>
          </a:xfrm>
        </p:spPr>
        <p:txBody>
          <a:bodyPr anchor="t">
            <a:normAutofit/>
          </a:bodyPr>
          <a:lstStyle>
            <a:lvl1pPr algn="l">
              <a:defRPr sz="3600" b="1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89EFB6-A77C-4C11-AF39-CFE41C9D5B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9184" y="5370513"/>
            <a:ext cx="5716815" cy="39052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000000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ru-RU" dirty="0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C3617151-57D0-4441-BF23-61528D228C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fld id="{35ACA335-37F7-42C7-872A-92C3D7072F8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0DE5B966-1769-4475-87AC-B648616EE042}"/>
              </a:ext>
            </a:extLst>
          </p:cNvPr>
          <p:cNvSpPr txBox="1">
            <a:spLocks/>
          </p:cNvSpPr>
          <p:nvPr userDrawn="1"/>
        </p:nvSpPr>
        <p:spPr>
          <a:xfrm>
            <a:off x="379183" y="5965824"/>
            <a:ext cx="5716815" cy="3905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400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621A0428-65CA-4233-9588-FE9A4125CB9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79183" y="5983288"/>
            <a:ext cx="5716817" cy="484188"/>
          </a:xfrm>
        </p:spPr>
        <p:txBody>
          <a:bodyPr anchor="ctr">
            <a:noAutofit/>
          </a:bodyPr>
          <a:lstStyle>
            <a:lvl1pPr marL="0" indent="0">
              <a:buNone/>
              <a:defRPr sz="1400">
                <a:solidFill>
                  <a:srgbClr val="000000"/>
                </a:solidFill>
              </a:defRPr>
            </a:lvl1pPr>
            <a:lvl2pPr marL="457200" indent="0">
              <a:buNone/>
              <a:defRPr sz="1400">
                <a:solidFill>
                  <a:srgbClr val="000000"/>
                </a:solidFill>
              </a:defRPr>
            </a:lvl2pPr>
            <a:lvl3pPr marL="914400" indent="0">
              <a:buNone/>
              <a:defRPr sz="1400">
                <a:solidFill>
                  <a:srgbClr val="000000"/>
                </a:solidFill>
              </a:defRPr>
            </a:lvl3pPr>
            <a:lvl4pPr marL="1371600" indent="0">
              <a:buNone/>
              <a:defRPr sz="1400">
                <a:solidFill>
                  <a:srgbClr val="000000"/>
                </a:solidFill>
              </a:defRPr>
            </a:lvl4pPr>
            <a:lvl5pPr marL="1828800" indent="0">
              <a:buNone/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DD942AD-C424-7CE0-7B0D-B50DF65F33D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72742" y="93230"/>
            <a:ext cx="2226063" cy="821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783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чало нового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4">
            <a:extLst>
              <a:ext uri="{FF2B5EF4-FFF2-40B4-BE49-F238E27FC236}">
                <a16:creationId xmlns:a16="http://schemas.microsoft.com/office/drawing/2014/main" id="{68DBB5B4-50CD-1B4B-8975-3DEEE9D085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299" t="8615" r="33866" b="8615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1" name="Рисунок 1">
            <a:extLst>
              <a:ext uri="{FF2B5EF4-FFF2-40B4-BE49-F238E27FC236}">
                <a16:creationId xmlns:a16="http://schemas.microsoft.com/office/drawing/2014/main" id="{B21E28F3-63B0-F946-83F8-40141C88A2A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772176">
            <a:off x="4133233" y="242330"/>
            <a:ext cx="12478979" cy="774984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6C7D33B-D79A-4D27-9A63-115EBBA5C567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442913" y="1264514"/>
            <a:ext cx="6101721" cy="2852737"/>
          </a:xfrm>
        </p:spPr>
        <p:txBody>
          <a:bodyPr anchor="t">
            <a:normAutofit/>
          </a:bodyPr>
          <a:lstStyle>
            <a:lvl1pPr algn="l">
              <a:defRPr sz="2400" b="1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8590D6-A175-4CC3-AA1C-C2F78C4BE943}"/>
              </a:ext>
            </a:extLst>
          </p:cNvPr>
          <p:cNvSpPr>
            <a:spLocks noGrp="1"/>
          </p:cNvSpPr>
          <p:nvPr userDrawn="1">
            <p:ph type="sldNum" sz="quarter" idx="10"/>
          </p:nvPr>
        </p:nvSpPr>
        <p:spPr/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fld id="{35ACA335-37F7-42C7-872A-92C3D7072F8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50990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9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FDF5ABC-2F51-4348-936E-5C87AD6348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000" contrast="18000"/>
                    </a14:imgEffect>
                  </a14:imgLayer>
                </a14:imgProps>
              </a:ext>
            </a:extLst>
          </a:blip>
          <a:srcRect l="32442"/>
          <a:stretch/>
        </p:blipFill>
        <p:spPr>
          <a:xfrm>
            <a:off x="0" y="5776246"/>
            <a:ext cx="12192000" cy="1081754"/>
          </a:xfrm>
          <a:prstGeom prst="rect">
            <a:avLst/>
          </a:prstGeom>
        </p:spPr>
      </p:pic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C1BAB3E4-8CDB-4F6A-B3E4-6E0AAEA08B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43949" y="6334126"/>
            <a:ext cx="2743200" cy="365125"/>
          </a:xfrm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fld id="{35ACA335-37F7-42C7-872A-92C3D7072F8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E651BF2-C6BE-42E0-B646-8F3DC2D7D273}"/>
              </a:ext>
            </a:extLst>
          </p:cNvPr>
          <p:cNvSpPr/>
          <p:nvPr userDrawn="1"/>
        </p:nvSpPr>
        <p:spPr>
          <a:xfrm>
            <a:off x="0" y="0"/>
            <a:ext cx="12192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76200" dir="5400000" algn="t" rotWithShape="0">
              <a:schemeClr val="tx1">
                <a:lumMod val="50000"/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74242212-74B6-428E-A4FD-D6259025E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025" y="0"/>
            <a:ext cx="10534650" cy="838199"/>
          </a:xfrm>
        </p:spPr>
        <p:txBody>
          <a:bodyPr anchor="ctr">
            <a:normAutofit/>
          </a:bodyPr>
          <a:lstStyle>
            <a:lvl1pPr>
              <a:defRPr sz="24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endParaRPr lang="ru-RU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BE3871F9-012E-4CA1-B5B3-003F9F793BA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62024" y="1323975"/>
            <a:ext cx="10525125" cy="4895850"/>
          </a:xfrm>
        </p:spPr>
        <p:txBody>
          <a:bodyPr>
            <a:normAutofit/>
          </a:bodyPr>
          <a:lstStyle>
            <a:lvl1pPr marL="228600" indent="-228600"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lvl1pPr>
            <a:lvl2pPr marL="685800" indent="-228600"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lvl2pPr>
            <a:lvl3pPr marL="1143000" indent="-228600"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lvl3pPr>
            <a:lvl4pPr marL="1600200" indent="-228600"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lvl4pPr>
            <a:lvl5pPr marL="2057400" indent="-228600"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9B7282BB-B59B-48E2-AF8B-BEEF0562D3C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8375" y="200439"/>
            <a:ext cx="429076" cy="43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2154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42" userDrawn="1">
          <p15:clr>
            <a:srgbClr val="FBAE40"/>
          </p15:clr>
        </p15:guide>
        <p15:guide id="2" pos="597" userDrawn="1">
          <p15:clr>
            <a:srgbClr val="FBAE40"/>
          </p15:clr>
        </p15:guide>
        <p15:guide id="3" pos="279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FDF5ABC-2F51-4348-936E-5C87AD6348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000" contrast="18000"/>
                    </a14:imgEffect>
                  </a14:imgLayer>
                </a14:imgProps>
              </a:ext>
            </a:extLst>
          </a:blip>
          <a:srcRect l="32442"/>
          <a:stretch/>
        </p:blipFill>
        <p:spPr>
          <a:xfrm>
            <a:off x="0" y="5776246"/>
            <a:ext cx="12192000" cy="1081754"/>
          </a:xfrm>
          <a:prstGeom prst="rect">
            <a:avLst/>
          </a:prstGeom>
        </p:spPr>
      </p:pic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C1BAB3E4-8CDB-4F6A-B3E4-6E0AAEA08B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43949" y="6334126"/>
            <a:ext cx="2743200" cy="365125"/>
          </a:xfrm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fld id="{35ACA335-37F7-42C7-872A-92C3D7072F8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E651BF2-C6BE-42E0-B646-8F3DC2D7D273}"/>
              </a:ext>
            </a:extLst>
          </p:cNvPr>
          <p:cNvSpPr/>
          <p:nvPr userDrawn="1"/>
        </p:nvSpPr>
        <p:spPr>
          <a:xfrm>
            <a:off x="0" y="0"/>
            <a:ext cx="12192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76200" dir="5400000" algn="t" rotWithShape="0">
              <a:schemeClr val="tx1">
                <a:lumMod val="50000"/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74242212-74B6-428E-A4FD-D6259025E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025" y="0"/>
            <a:ext cx="10534650" cy="838199"/>
          </a:xfrm>
        </p:spPr>
        <p:txBody>
          <a:bodyPr anchor="ctr">
            <a:normAutofit/>
          </a:bodyPr>
          <a:lstStyle>
            <a:lvl1pPr>
              <a:defRPr sz="24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endParaRPr lang="ru-RU" dirty="0"/>
          </a:p>
        </p:txBody>
      </p:sp>
      <p:sp>
        <p:nvSpPr>
          <p:cNvPr id="9" name="Скругленный прямоугольник 33">
            <a:extLst>
              <a:ext uri="{FF2B5EF4-FFF2-40B4-BE49-F238E27FC236}">
                <a16:creationId xmlns:a16="http://schemas.microsoft.com/office/drawing/2014/main" id="{35180EAC-A932-4C50-B8BA-977FAADB65D5}"/>
              </a:ext>
            </a:extLst>
          </p:cNvPr>
          <p:cNvSpPr/>
          <p:nvPr userDrawn="1"/>
        </p:nvSpPr>
        <p:spPr>
          <a:xfrm>
            <a:off x="442913" y="1796869"/>
            <a:ext cx="11053762" cy="3114371"/>
          </a:xfrm>
          <a:prstGeom prst="roundRect">
            <a:avLst/>
          </a:prstGeom>
          <a:solidFill>
            <a:srgbClr val="ECF3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7" rIns="68574" bIns="34287" rtlCol="0" anchor="ctr"/>
          <a:lstStyle/>
          <a:p>
            <a:pPr algn="ctr" defTabSz="685751">
              <a:defRPr/>
            </a:pPr>
            <a:endParaRPr lang="ru-RU" sz="1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C18E83-D808-4986-B996-5910CFDB1DE9}"/>
              </a:ext>
            </a:extLst>
          </p:cNvPr>
          <p:cNvSpPr txBox="1"/>
          <p:nvPr userDrawn="1"/>
        </p:nvSpPr>
        <p:spPr>
          <a:xfrm>
            <a:off x="700671" y="1690507"/>
            <a:ext cx="494134" cy="3199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ru-RU" sz="19900" dirty="0">
                <a:solidFill>
                  <a:srgbClr val="1890F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19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18BC87-99F1-4630-A112-B5116EB3843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79600" y="2227541"/>
            <a:ext cx="9029700" cy="2253025"/>
          </a:xfrm>
        </p:spPr>
        <p:txBody>
          <a:bodyPr/>
          <a:lstStyle>
            <a:lvl1pPr marL="0" indent="0">
              <a:buNone/>
              <a:defRPr b="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4C51396B-EE1F-4000-A317-FA1287DCFF3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8375" y="200439"/>
            <a:ext cx="429076" cy="43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2115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42">
          <p15:clr>
            <a:srgbClr val="FBAE40"/>
          </p15:clr>
        </p15:guide>
        <p15:guide id="2" pos="597">
          <p15:clr>
            <a:srgbClr val="FBAE40"/>
          </p15:clr>
        </p15:guide>
        <p15:guide id="3" pos="279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FDF5ABC-2F51-4348-936E-5C87AD6348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000" contrast="18000"/>
                    </a14:imgEffect>
                  </a14:imgLayer>
                </a14:imgProps>
              </a:ext>
            </a:extLst>
          </a:blip>
          <a:srcRect l="32442"/>
          <a:stretch/>
        </p:blipFill>
        <p:spPr>
          <a:xfrm>
            <a:off x="0" y="5776246"/>
            <a:ext cx="12192000" cy="1081754"/>
          </a:xfrm>
          <a:prstGeom prst="rect">
            <a:avLst/>
          </a:prstGeom>
        </p:spPr>
      </p:pic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C1BAB3E4-8CDB-4F6A-B3E4-6E0AAEA08B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43949" y="6334126"/>
            <a:ext cx="2743200" cy="365125"/>
          </a:xfrm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fld id="{35ACA335-37F7-42C7-872A-92C3D7072F8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E651BF2-C6BE-42E0-B646-8F3DC2D7D273}"/>
              </a:ext>
            </a:extLst>
          </p:cNvPr>
          <p:cNvSpPr/>
          <p:nvPr userDrawn="1"/>
        </p:nvSpPr>
        <p:spPr>
          <a:xfrm>
            <a:off x="0" y="0"/>
            <a:ext cx="12192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76200" dir="5400000" algn="t" rotWithShape="0">
              <a:schemeClr val="tx1">
                <a:lumMod val="50000"/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74242212-74B6-428E-A4FD-D6259025E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025" y="0"/>
            <a:ext cx="10534650" cy="838199"/>
          </a:xfrm>
        </p:spPr>
        <p:txBody>
          <a:bodyPr anchor="ctr">
            <a:normAutofit/>
          </a:bodyPr>
          <a:lstStyle>
            <a:lvl1pPr>
              <a:defRPr sz="24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endParaRPr lang="ru-RU" dirty="0"/>
          </a:p>
        </p:txBody>
      </p:sp>
      <p:sp>
        <p:nvSpPr>
          <p:cNvPr id="23" name="Скругленный прямоугольник 62">
            <a:extLst>
              <a:ext uri="{FF2B5EF4-FFF2-40B4-BE49-F238E27FC236}">
                <a16:creationId xmlns:a16="http://schemas.microsoft.com/office/drawing/2014/main" id="{6F88CC8F-CF2E-4730-9A5B-0B168CF040FD}"/>
              </a:ext>
            </a:extLst>
          </p:cNvPr>
          <p:cNvSpPr/>
          <p:nvPr/>
        </p:nvSpPr>
        <p:spPr>
          <a:xfrm>
            <a:off x="9499600" y="1872152"/>
            <a:ext cx="2009775" cy="3113695"/>
          </a:xfrm>
          <a:prstGeom prst="roundRect">
            <a:avLst/>
          </a:prstGeom>
          <a:solidFill>
            <a:srgbClr val="ECF3F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33" tIns="53767" rIns="107533" bIns="53767" rtlCol="0" anchor="ctr"/>
          <a:lstStyle>
            <a:defPPr>
              <a:defRPr lang="ru-RU"/>
            </a:defPPr>
            <a:lvl1pPr marL="0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37667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75334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13002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50669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688336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26003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763670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01338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>
              <a:solidFill>
                <a:srgbClr val="1075A0"/>
              </a:solidFill>
              <a:latin typeface="Arial" panose="020B0604020202020204" pitchFamily="34" charset="0"/>
              <a:ea typeface="Segoe UI Symbol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45" name="Скругленный прямоугольник 62">
            <a:extLst>
              <a:ext uri="{FF2B5EF4-FFF2-40B4-BE49-F238E27FC236}">
                <a16:creationId xmlns:a16="http://schemas.microsoft.com/office/drawing/2014/main" id="{96407B50-B7EF-468E-B043-31B1E8188E02}"/>
              </a:ext>
            </a:extLst>
          </p:cNvPr>
          <p:cNvSpPr/>
          <p:nvPr userDrawn="1"/>
        </p:nvSpPr>
        <p:spPr>
          <a:xfrm>
            <a:off x="7235429" y="1872152"/>
            <a:ext cx="2009775" cy="3113695"/>
          </a:xfrm>
          <a:prstGeom prst="roundRect">
            <a:avLst/>
          </a:prstGeom>
          <a:solidFill>
            <a:srgbClr val="ECF3F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33" tIns="53767" rIns="107533" bIns="53767" rtlCol="0" anchor="ctr"/>
          <a:lstStyle>
            <a:defPPr>
              <a:defRPr lang="ru-RU"/>
            </a:defPPr>
            <a:lvl1pPr marL="0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37667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75334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13002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50669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688336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26003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763670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01338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>
              <a:solidFill>
                <a:srgbClr val="1075A0"/>
              </a:solidFill>
              <a:latin typeface="Arial" panose="020B0604020202020204" pitchFamily="34" charset="0"/>
              <a:ea typeface="Segoe UI Symbol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46" name="Скругленный прямоугольник 62">
            <a:extLst>
              <a:ext uri="{FF2B5EF4-FFF2-40B4-BE49-F238E27FC236}">
                <a16:creationId xmlns:a16="http://schemas.microsoft.com/office/drawing/2014/main" id="{FAAE2D12-3A60-49FA-9D17-4F3A5DEF32A9}"/>
              </a:ext>
            </a:extLst>
          </p:cNvPr>
          <p:cNvSpPr/>
          <p:nvPr userDrawn="1"/>
        </p:nvSpPr>
        <p:spPr>
          <a:xfrm>
            <a:off x="4971257" y="1872152"/>
            <a:ext cx="2009775" cy="3113695"/>
          </a:xfrm>
          <a:prstGeom prst="roundRect">
            <a:avLst/>
          </a:prstGeom>
          <a:solidFill>
            <a:srgbClr val="ECF3F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33" tIns="53767" rIns="107533" bIns="53767" rtlCol="0" anchor="ctr"/>
          <a:lstStyle>
            <a:defPPr>
              <a:defRPr lang="ru-RU"/>
            </a:defPPr>
            <a:lvl1pPr marL="0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37667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75334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13002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50669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688336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26003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763670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01338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>
              <a:solidFill>
                <a:srgbClr val="1075A0"/>
              </a:solidFill>
              <a:latin typeface="Arial" panose="020B0604020202020204" pitchFamily="34" charset="0"/>
              <a:ea typeface="Segoe UI Symbol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47" name="Скругленный прямоугольник 62">
            <a:extLst>
              <a:ext uri="{FF2B5EF4-FFF2-40B4-BE49-F238E27FC236}">
                <a16:creationId xmlns:a16="http://schemas.microsoft.com/office/drawing/2014/main" id="{D20BBF88-8173-483F-9B6F-4F84C3851A84}"/>
              </a:ext>
            </a:extLst>
          </p:cNvPr>
          <p:cNvSpPr/>
          <p:nvPr userDrawn="1"/>
        </p:nvSpPr>
        <p:spPr>
          <a:xfrm>
            <a:off x="2707085" y="1872152"/>
            <a:ext cx="2009775" cy="3113695"/>
          </a:xfrm>
          <a:prstGeom prst="roundRect">
            <a:avLst/>
          </a:prstGeom>
          <a:solidFill>
            <a:srgbClr val="ECF3F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33" tIns="53767" rIns="107533" bIns="53767" rtlCol="0" anchor="ctr"/>
          <a:lstStyle>
            <a:defPPr>
              <a:defRPr lang="ru-RU"/>
            </a:defPPr>
            <a:lvl1pPr marL="0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37667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75334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13002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50669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688336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26003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763670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01338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>
              <a:solidFill>
                <a:srgbClr val="1075A0"/>
              </a:solidFill>
              <a:latin typeface="Arial" panose="020B0604020202020204" pitchFamily="34" charset="0"/>
              <a:ea typeface="Segoe UI Symbol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48" name="Скругленный прямоугольник 62">
            <a:extLst>
              <a:ext uri="{FF2B5EF4-FFF2-40B4-BE49-F238E27FC236}">
                <a16:creationId xmlns:a16="http://schemas.microsoft.com/office/drawing/2014/main" id="{554D74F5-843B-4172-B410-43CCC36E5AD3}"/>
              </a:ext>
            </a:extLst>
          </p:cNvPr>
          <p:cNvSpPr/>
          <p:nvPr userDrawn="1"/>
        </p:nvSpPr>
        <p:spPr>
          <a:xfrm>
            <a:off x="442913" y="1872152"/>
            <a:ext cx="2009775" cy="3113695"/>
          </a:xfrm>
          <a:prstGeom prst="roundRect">
            <a:avLst/>
          </a:prstGeom>
          <a:solidFill>
            <a:srgbClr val="ECF3F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33" tIns="53767" rIns="107533" bIns="53767" rtlCol="0" anchor="ctr"/>
          <a:lstStyle>
            <a:defPPr>
              <a:defRPr lang="ru-RU"/>
            </a:defPPr>
            <a:lvl1pPr marL="0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37667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75334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13002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50669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688336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26003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763670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01338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>
              <a:solidFill>
                <a:srgbClr val="1075A0"/>
              </a:solidFill>
              <a:latin typeface="Arial" panose="020B0604020202020204" pitchFamily="34" charset="0"/>
              <a:ea typeface="Segoe UI Symbol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321A80-39A6-4E2F-AA2D-B1CEE8E54A2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3413" y="2057397"/>
            <a:ext cx="1628775" cy="447675"/>
          </a:xfrm>
        </p:spPr>
        <p:txBody>
          <a:bodyPr anchor="ctr">
            <a:noAutofit/>
          </a:bodyPr>
          <a:lstStyle>
            <a:lvl1pPr marL="0" indent="0" algn="ctr">
              <a:buNone/>
              <a:defRPr sz="1600" b="1">
                <a:solidFill>
                  <a:schemeClr val="tx1"/>
                </a:solidFill>
              </a:defRPr>
            </a:lvl1pPr>
            <a:lvl2pPr>
              <a:defRPr sz="1400">
                <a:solidFill>
                  <a:srgbClr val="000000"/>
                </a:solidFill>
              </a:defRPr>
            </a:lvl2pPr>
            <a:lvl3pPr>
              <a:defRPr sz="1200">
                <a:solidFill>
                  <a:srgbClr val="000000"/>
                </a:solidFill>
              </a:defRPr>
            </a:lvl3pPr>
            <a:lvl4pPr>
              <a:defRPr sz="1100">
                <a:solidFill>
                  <a:srgbClr val="000000"/>
                </a:solidFill>
              </a:defRPr>
            </a:lvl4pPr>
            <a:lvl5pPr>
              <a:defRPr sz="1100">
                <a:solidFill>
                  <a:srgbClr val="000000"/>
                </a:solidFill>
              </a:defRPr>
            </a:lvl5pPr>
          </a:lstStyle>
          <a:p>
            <a:pPr lvl="0"/>
            <a:endParaRPr lang="ru-RU" dirty="0"/>
          </a:p>
        </p:txBody>
      </p:sp>
      <p:sp>
        <p:nvSpPr>
          <p:cNvPr id="49" name="Text Placeholder 2">
            <a:extLst>
              <a:ext uri="{FF2B5EF4-FFF2-40B4-BE49-F238E27FC236}">
                <a16:creationId xmlns:a16="http://schemas.microsoft.com/office/drawing/2014/main" id="{908C485A-9681-448A-81BE-B6CA2642284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897584" y="2057399"/>
            <a:ext cx="1628775" cy="447675"/>
          </a:xfrm>
        </p:spPr>
        <p:txBody>
          <a:bodyPr anchor="ctr">
            <a:noAutofit/>
          </a:bodyPr>
          <a:lstStyle>
            <a:lvl1pPr marL="0" indent="0" algn="ctr">
              <a:buNone/>
              <a:defRPr sz="1600" b="1">
                <a:solidFill>
                  <a:schemeClr val="tx1"/>
                </a:solidFill>
              </a:defRPr>
            </a:lvl1pPr>
            <a:lvl2pPr>
              <a:defRPr sz="1400">
                <a:solidFill>
                  <a:srgbClr val="000000"/>
                </a:solidFill>
              </a:defRPr>
            </a:lvl2pPr>
            <a:lvl3pPr>
              <a:defRPr sz="1200">
                <a:solidFill>
                  <a:srgbClr val="000000"/>
                </a:solidFill>
              </a:defRPr>
            </a:lvl3pPr>
            <a:lvl4pPr>
              <a:defRPr sz="1100">
                <a:solidFill>
                  <a:srgbClr val="000000"/>
                </a:solidFill>
              </a:defRPr>
            </a:lvl4pPr>
            <a:lvl5pPr>
              <a:defRPr sz="1100">
                <a:solidFill>
                  <a:srgbClr val="000000"/>
                </a:solidFill>
              </a:defRPr>
            </a:lvl5pPr>
          </a:lstStyle>
          <a:p>
            <a:pPr lvl="0"/>
            <a:endParaRPr lang="ru-RU" dirty="0"/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1A886CF5-5BF2-4036-93F4-DE5E09696D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61756" y="2057398"/>
            <a:ext cx="1628775" cy="447675"/>
          </a:xfrm>
        </p:spPr>
        <p:txBody>
          <a:bodyPr anchor="ctr">
            <a:noAutofit/>
          </a:bodyPr>
          <a:lstStyle>
            <a:lvl1pPr marL="0" indent="0" algn="ctr">
              <a:buNone/>
              <a:defRPr sz="1600" b="1">
                <a:solidFill>
                  <a:schemeClr val="tx1"/>
                </a:solidFill>
              </a:defRPr>
            </a:lvl1pPr>
            <a:lvl2pPr>
              <a:defRPr sz="1400">
                <a:solidFill>
                  <a:srgbClr val="000000"/>
                </a:solidFill>
              </a:defRPr>
            </a:lvl2pPr>
            <a:lvl3pPr>
              <a:defRPr sz="1200">
                <a:solidFill>
                  <a:srgbClr val="000000"/>
                </a:solidFill>
              </a:defRPr>
            </a:lvl3pPr>
            <a:lvl4pPr>
              <a:defRPr sz="1100">
                <a:solidFill>
                  <a:srgbClr val="000000"/>
                </a:solidFill>
              </a:defRPr>
            </a:lvl4pPr>
            <a:lvl5pPr>
              <a:defRPr sz="1100">
                <a:solidFill>
                  <a:srgbClr val="000000"/>
                </a:solidFill>
              </a:defRPr>
            </a:lvl5pPr>
          </a:lstStyle>
          <a:p>
            <a:pPr lvl="0"/>
            <a:endParaRPr lang="ru-RU" dirty="0"/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95967238-8323-4F8D-ACA2-0762369D117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25928" y="2057398"/>
            <a:ext cx="1628775" cy="447675"/>
          </a:xfrm>
        </p:spPr>
        <p:txBody>
          <a:bodyPr anchor="ctr">
            <a:noAutofit/>
          </a:bodyPr>
          <a:lstStyle>
            <a:lvl1pPr marL="0" indent="0" algn="ctr">
              <a:buNone/>
              <a:defRPr sz="1600" b="1">
                <a:solidFill>
                  <a:schemeClr val="tx1"/>
                </a:solidFill>
              </a:defRPr>
            </a:lvl1pPr>
            <a:lvl2pPr>
              <a:defRPr sz="1400">
                <a:solidFill>
                  <a:srgbClr val="000000"/>
                </a:solidFill>
              </a:defRPr>
            </a:lvl2pPr>
            <a:lvl3pPr>
              <a:defRPr sz="1200">
                <a:solidFill>
                  <a:srgbClr val="000000"/>
                </a:solidFill>
              </a:defRPr>
            </a:lvl3pPr>
            <a:lvl4pPr>
              <a:defRPr sz="1100">
                <a:solidFill>
                  <a:srgbClr val="000000"/>
                </a:solidFill>
              </a:defRPr>
            </a:lvl4pPr>
            <a:lvl5pPr>
              <a:defRPr sz="1100">
                <a:solidFill>
                  <a:srgbClr val="000000"/>
                </a:solidFill>
              </a:defRPr>
            </a:lvl5pPr>
          </a:lstStyle>
          <a:p>
            <a:pPr lvl="0"/>
            <a:endParaRPr lang="ru-RU" dirty="0"/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FF611DAC-2430-4D7B-88D5-B0E41282A57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90099" y="2057397"/>
            <a:ext cx="1628775" cy="447675"/>
          </a:xfrm>
        </p:spPr>
        <p:txBody>
          <a:bodyPr anchor="ctr">
            <a:noAutofit/>
          </a:bodyPr>
          <a:lstStyle>
            <a:lvl1pPr marL="0" indent="0" algn="ctr">
              <a:buNone/>
              <a:defRPr sz="1600" b="1">
                <a:solidFill>
                  <a:schemeClr val="tx1"/>
                </a:solidFill>
              </a:defRPr>
            </a:lvl1pPr>
            <a:lvl2pPr>
              <a:defRPr sz="1400">
                <a:solidFill>
                  <a:srgbClr val="000000"/>
                </a:solidFill>
              </a:defRPr>
            </a:lvl2pPr>
            <a:lvl3pPr>
              <a:defRPr sz="1200">
                <a:solidFill>
                  <a:srgbClr val="000000"/>
                </a:solidFill>
              </a:defRPr>
            </a:lvl3pPr>
            <a:lvl4pPr>
              <a:defRPr sz="1100">
                <a:solidFill>
                  <a:srgbClr val="000000"/>
                </a:solidFill>
              </a:defRPr>
            </a:lvl4pPr>
            <a:lvl5pPr>
              <a:defRPr sz="1100">
                <a:solidFill>
                  <a:srgbClr val="000000"/>
                </a:solidFill>
              </a:defRPr>
            </a:lvl5pPr>
          </a:lstStyle>
          <a:p>
            <a:pPr lvl="0"/>
            <a:endParaRPr lang="ru-RU" dirty="0"/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id="{5FCFE675-B460-4BFA-97EA-2ADD07C8DC7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3413" y="2728417"/>
            <a:ext cx="1628775" cy="900605"/>
          </a:xfrm>
        </p:spPr>
        <p:txBody>
          <a:bodyPr anchor="ctr">
            <a:noAutofit/>
          </a:bodyPr>
          <a:lstStyle>
            <a:lvl1pPr marL="0" indent="0" algn="ctr">
              <a:buNone/>
              <a:defRPr sz="2800" b="1">
                <a:solidFill>
                  <a:schemeClr val="accent2"/>
                </a:solidFill>
              </a:defRPr>
            </a:lvl1pPr>
            <a:lvl2pPr>
              <a:defRPr sz="1400">
                <a:solidFill>
                  <a:srgbClr val="000000"/>
                </a:solidFill>
              </a:defRPr>
            </a:lvl2pPr>
            <a:lvl3pPr>
              <a:defRPr sz="1200">
                <a:solidFill>
                  <a:srgbClr val="000000"/>
                </a:solidFill>
              </a:defRPr>
            </a:lvl3pPr>
            <a:lvl4pPr>
              <a:defRPr sz="1100">
                <a:solidFill>
                  <a:srgbClr val="000000"/>
                </a:solidFill>
              </a:defRPr>
            </a:lvl4pPr>
            <a:lvl5pPr>
              <a:defRPr sz="1100">
                <a:solidFill>
                  <a:srgbClr val="000000"/>
                </a:solidFill>
              </a:defRPr>
            </a:lvl5pPr>
          </a:lstStyle>
          <a:p>
            <a:pPr lvl="0"/>
            <a:endParaRPr lang="ru-RU" dirty="0"/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2A1AC4B5-EA60-4888-B12B-34E863943D5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897584" y="2728420"/>
            <a:ext cx="1628775" cy="900605"/>
          </a:xfrm>
        </p:spPr>
        <p:txBody>
          <a:bodyPr anchor="ctr">
            <a:noAutofit/>
          </a:bodyPr>
          <a:lstStyle>
            <a:lvl1pPr marL="0" indent="0" algn="ctr">
              <a:buNone/>
              <a:defRPr sz="2800" b="1">
                <a:solidFill>
                  <a:schemeClr val="accent2"/>
                </a:solidFill>
              </a:defRPr>
            </a:lvl1pPr>
            <a:lvl2pPr>
              <a:defRPr sz="1400">
                <a:solidFill>
                  <a:srgbClr val="000000"/>
                </a:solidFill>
              </a:defRPr>
            </a:lvl2pPr>
            <a:lvl3pPr>
              <a:defRPr sz="1200">
                <a:solidFill>
                  <a:srgbClr val="000000"/>
                </a:solidFill>
              </a:defRPr>
            </a:lvl3pPr>
            <a:lvl4pPr>
              <a:defRPr sz="1100">
                <a:solidFill>
                  <a:srgbClr val="000000"/>
                </a:solidFill>
              </a:defRPr>
            </a:lvl4pPr>
            <a:lvl5pPr>
              <a:defRPr sz="1100">
                <a:solidFill>
                  <a:srgbClr val="000000"/>
                </a:solidFill>
              </a:defRPr>
            </a:lvl5pPr>
          </a:lstStyle>
          <a:p>
            <a:pPr lvl="0"/>
            <a:endParaRPr lang="ru-RU" dirty="0"/>
          </a:p>
        </p:txBody>
      </p:sp>
      <p:sp>
        <p:nvSpPr>
          <p:cNvPr id="55" name="Text Placeholder 2">
            <a:extLst>
              <a:ext uri="{FF2B5EF4-FFF2-40B4-BE49-F238E27FC236}">
                <a16:creationId xmlns:a16="http://schemas.microsoft.com/office/drawing/2014/main" id="{F859520D-EAC4-4A05-AB8F-9B59E5A6B93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161755" y="2728420"/>
            <a:ext cx="1628775" cy="900605"/>
          </a:xfrm>
        </p:spPr>
        <p:txBody>
          <a:bodyPr anchor="ctr">
            <a:noAutofit/>
          </a:bodyPr>
          <a:lstStyle>
            <a:lvl1pPr marL="0" indent="0" algn="ctr">
              <a:buNone/>
              <a:defRPr sz="2800" b="1">
                <a:solidFill>
                  <a:schemeClr val="accent2"/>
                </a:solidFill>
              </a:defRPr>
            </a:lvl1pPr>
            <a:lvl2pPr>
              <a:defRPr sz="1400">
                <a:solidFill>
                  <a:srgbClr val="000000"/>
                </a:solidFill>
              </a:defRPr>
            </a:lvl2pPr>
            <a:lvl3pPr>
              <a:defRPr sz="1200">
                <a:solidFill>
                  <a:srgbClr val="000000"/>
                </a:solidFill>
              </a:defRPr>
            </a:lvl3pPr>
            <a:lvl4pPr>
              <a:defRPr sz="1100">
                <a:solidFill>
                  <a:srgbClr val="000000"/>
                </a:solidFill>
              </a:defRPr>
            </a:lvl4pPr>
            <a:lvl5pPr>
              <a:defRPr sz="1100">
                <a:solidFill>
                  <a:srgbClr val="000000"/>
                </a:solidFill>
              </a:defRPr>
            </a:lvl5pPr>
          </a:lstStyle>
          <a:p>
            <a:pPr lvl="0"/>
            <a:endParaRPr lang="ru-RU" dirty="0"/>
          </a:p>
        </p:txBody>
      </p:sp>
      <p:sp>
        <p:nvSpPr>
          <p:cNvPr id="58" name="Text Placeholder 2">
            <a:extLst>
              <a:ext uri="{FF2B5EF4-FFF2-40B4-BE49-F238E27FC236}">
                <a16:creationId xmlns:a16="http://schemas.microsoft.com/office/drawing/2014/main" id="{C423D06D-85F7-4DA5-9EB0-ACD94C8B991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425928" y="2728420"/>
            <a:ext cx="1628775" cy="900605"/>
          </a:xfrm>
        </p:spPr>
        <p:txBody>
          <a:bodyPr anchor="ctr">
            <a:noAutofit/>
          </a:bodyPr>
          <a:lstStyle>
            <a:lvl1pPr marL="0" indent="0" algn="ctr">
              <a:buNone/>
              <a:defRPr sz="2800" b="1">
                <a:solidFill>
                  <a:schemeClr val="accent2"/>
                </a:solidFill>
              </a:defRPr>
            </a:lvl1pPr>
            <a:lvl2pPr>
              <a:defRPr sz="1400">
                <a:solidFill>
                  <a:srgbClr val="000000"/>
                </a:solidFill>
              </a:defRPr>
            </a:lvl2pPr>
            <a:lvl3pPr>
              <a:defRPr sz="1200">
                <a:solidFill>
                  <a:srgbClr val="000000"/>
                </a:solidFill>
              </a:defRPr>
            </a:lvl3pPr>
            <a:lvl4pPr>
              <a:defRPr sz="1100">
                <a:solidFill>
                  <a:srgbClr val="000000"/>
                </a:solidFill>
              </a:defRPr>
            </a:lvl4pPr>
            <a:lvl5pPr>
              <a:defRPr sz="1100">
                <a:solidFill>
                  <a:srgbClr val="000000"/>
                </a:solidFill>
              </a:defRPr>
            </a:lvl5pPr>
          </a:lstStyle>
          <a:p>
            <a:pPr lvl="0"/>
            <a:endParaRPr lang="ru-RU" dirty="0"/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B0BA10D8-09A3-40E5-9067-9E2AE1B406C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690098" y="2728420"/>
            <a:ext cx="1628775" cy="900605"/>
          </a:xfrm>
        </p:spPr>
        <p:txBody>
          <a:bodyPr anchor="ctr">
            <a:noAutofit/>
          </a:bodyPr>
          <a:lstStyle>
            <a:lvl1pPr marL="0" indent="0" algn="ctr">
              <a:buNone/>
              <a:defRPr sz="2800" b="1">
                <a:solidFill>
                  <a:schemeClr val="accent2"/>
                </a:solidFill>
              </a:defRPr>
            </a:lvl1pPr>
            <a:lvl2pPr>
              <a:defRPr sz="1400">
                <a:solidFill>
                  <a:srgbClr val="000000"/>
                </a:solidFill>
              </a:defRPr>
            </a:lvl2pPr>
            <a:lvl3pPr>
              <a:defRPr sz="1200">
                <a:solidFill>
                  <a:srgbClr val="000000"/>
                </a:solidFill>
              </a:defRPr>
            </a:lvl3pPr>
            <a:lvl4pPr>
              <a:defRPr sz="1100">
                <a:solidFill>
                  <a:srgbClr val="000000"/>
                </a:solidFill>
              </a:defRPr>
            </a:lvl4pPr>
            <a:lvl5pPr>
              <a:defRPr sz="1100">
                <a:solidFill>
                  <a:srgbClr val="000000"/>
                </a:solidFill>
              </a:defRPr>
            </a:lvl5pPr>
          </a:lstStyle>
          <a:p>
            <a:pPr lvl="0"/>
            <a:endParaRPr lang="ru-RU" dirty="0"/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DD9F7850-CCAC-4F0E-BECD-95A4BBF8BD7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33413" y="3775069"/>
            <a:ext cx="1628775" cy="900605"/>
          </a:xfrm>
        </p:spPr>
        <p:txBody>
          <a:bodyPr anchor="t">
            <a:noAutofit/>
          </a:bodyPr>
          <a:lstStyle>
            <a:lvl1pPr marL="0" indent="0" algn="ctr">
              <a:buNone/>
              <a:defRPr sz="1400" b="0">
                <a:solidFill>
                  <a:srgbClr val="000000"/>
                </a:solidFill>
              </a:defRPr>
            </a:lvl1pPr>
            <a:lvl2pPr>
              <a:defRPr sz="1400">
                <a:solidFill>
                  <a:srgbClr val="000000"/>
                </a:solidFill>
              </a:defRPr>
            </a:lvl2pPr>
            <a:lvl3pPr>
              <a:defRPr sz="1200">
                <a:solidFill>
                  <a:srgbClr val="000000"/>
                </a:solidFill>
              </a:defRPr>
            </a:lvl3pPr>
            <a:lvl4pPr>
              <a:defRPr sz="1100">
                <a:solidFill>
                  <a:srgbClr val="000000"/>
                </a:solidFill>
              </a:defRPr>
            </a:lvl4pPr>
            <a:lvl5pPr>
              <a:defRPr sz="1100">
                <a:solidFill>
                  <a:srgbClr val="000000"/>
                </a:solidFill>
              </a:defRPr>
            </a:lvl5pPr>
          </a:lstStyle>
          <a:p>
            <a:pPr lvl="0"/>
            <a:endParaRPr lang="ru-RU" dirty="0"/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62538C65-07C8-4071-AB10-C6BBD364718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897583" y="3775069"/>
            <a:ext cx="1628775" cy="900605"/>
          </a:xfrm>
        </p:spPr>
        <p:txBody>
          <a:bodyPr anchor="t">
            <a:noAutofit/>
          </a:bodyPr>
          <a:lstStyle>
            <a:lvl1pPr marL="0" indent="0" algn="ctr">
              <a:buNone/>
              <a:defRPr sz="1400" b="0">
                <a:solidFill>
                  <a:srgbClr val="000000"/>
                </a:solidFill>
              </a:defRPr>
            </a:lvl1pPr>
            <a:lvl2pPr>
              <a:defRPr sz="1400">
                <a:solidFill>
                  <a:srgbClr val="000000"/>
                </a:solidFill>
              </a:defRPr>
            </a:lvl2pPr>
            <a:lvl3pPr>
              <a:defRPr sz="1200">
                <a:solidFill>
                  <a:srgbClr val="000000"/>
                </a:solidFill>
              </a:defRPr>
            </a:lvl3pPr>
            <a:lvl4pPr>
              <a:defRPr sz="1100">
                <a:solidFill>
                  <a:srgbClr val="000000"/>
                </a:solidFill>
              </a:defRPr>
            </a:lvl4pPr>
            <a:lvl5pPr>
              <a:defRPr sz="1100">
                <a:solidFill>
                  <a:srgbClr val="000000"/>
                </a:solidFill>
              </a:defRPr>
            </a:lvl5pPr>
          </a:lstStyle>
          <a:p>
            <a:pPr lvl="0"/>
            <a:endParaRPr lang="ru-RU" dirty="0"/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5F019A42-02C8-48FA-A8A5-163591CD668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161754" y="3775069"/>
            <a:ext cx="1628775" cy="900605"/>
          </a:xfrm>
        </p:spPr>
        <p:txBody>
          <a:bodyPr anchor="t">
            <a:noAutofit/>
          </a:bodyPr>
          <a:lstStyle>
            <a:lvl1pPr marL="0" indent="0" algn="ctr">
              <a:buNone/>
              <a:defRPr sz="1400" b="0">
                <a:solidFill>
                  <a:srgbClr val="000000"/>
                </a:solidFill>
              </a:defRPr>
            </a:lvl1pPr>
            <a:lvl2pPr>
              <a:defRPr sz="1400">
                <a:solidFill>
                  <a:srgbClr val="000000"/>
                </a:solidFill>
              </a:defRPr>
            </a:lvl2pPr>
            <a:lvl3pPr>
              <a:defRPr sz="1200">
                <a:solidFill>
                  <a:srgbClr val="000000"/>
                </a:solidFill>
              </a:defRPr>
            </a:lvl3pPr>
            <a:lvl4pPr>
              <a:defRPr sz="1100">
                <a:solidFill>
                  <a:srgbClr val="000000"/>
                </a:solidFill>
              </a:defRPr>
            </a:lvl4pPr>
            <a:lvl5pPr>
              <a:defRPr sz="1100">
                <a:solidFill>
                  <a:srgbClr val="000000"/>
                </a:solidFill>
              </a:defRPr>
            </a:lvl5pPr>
          </a:lstStyle>
          <a:p>
            <a:pPr lvl="0"/>
            <a:endParaRPr lang="ru-RU" dirty="0"/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7E61C812-8A13-487B-8CDC-BD4804088A2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425928" y="3775069"/>
            <a:ext cx="1628775" cy="900605"/>
          </a:xfrm>
        </p:spPr>
        <p:txBody>
          <a:bodyPr anchor="t">
            <a:noAutofit/>
          </a:bodyPr>
          <a:lstStyle>
            <a:lvl1pPr marL="0" indent="0" algn="ctr">
              <a:buNone/>
              <a:defRPr sz="1400" b="0">
                <a:solidFill>
                  <a:srgbClr val="000000"/>
                </a:solidFill>
              </a:defRPr>
            </a:lvl1pPr>
            <a:lvl2pPr>
              <a:defRPr sz="1400">
                <a:solidFill>
                  <a:srgbClr val="000000"/>
                </a:solidFill>
              </a:defRPr>
            </a:lvl2pPr>
            <a:lvl3pPr>
              <a:defRPr sz="1200">
                <a:solidFill>
                  <a:srgbClr val="000000"/>
                </a:solidFill>
              </a:defRPr>
            </a:lvl3pPr>
            <a:lvl4pPr>
              <a:defRPr sz="1100">
                <a:solidFill>
                  <a:srgbClr val="000000"/>
                </a:solidFill>
              </a:defRPr>
            </a:lvl4pPr>
            <a:lvl5pPr>
              <a:defRPr sz="1100">
                <a:solidFill>
                  <a:srgbClr val="000000"/>
                </a:solidFill>
              </a:defRPr>
            </a:lvl5pPr>
          </a:lstStyle>
          <a:p>
            <a:pPr lvl="0"/>
            <a:endParaRPr lang="ru-RU" dirty="0"/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4A9EFE13-9362-49EE-80D4-0155E4523E4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690098" y="3775069"/>
            <a:ext cx="1628775" cy="900605"/>
          </a:xfrm>
        </p:spPr>
        <p:txBody>
          <a:bodyPr anchor="t">
            <a:noAutofit/>
          </a:bodyPr>
          <a:lstStyle>
            <a:lvl1pPr marL="0" indent="0" algn="ctr">
              <a:buNone/>
              <a:defRPr sz="1400" b="0">
                <a:solidFill>
                  <a:srgbClr val="000000"/>
                </a:solidFill>
              </a:defRPr>
            </a:lvl1pPr>
            <a:lvl2pPr>
              <a:defRPr sz="1400">
                <a:solidFill>
                  <a:srgbClr val="000000"/>
                </a:solidFill>
              </a:defRPr>
            </a:lvl2pPr>
            <a:lvl3pPr>
              <a:defRPr sz="1200">
                <a:solidFill>
                  <a:srgbClr val="000000"/>
                </a:solidFill>
              </a:defRPr>
            </a:lvl3pPr>
            <a:lvl4pPr>
              <a:defRPr sz="1100">
                <a:solidFill>
                  <a:srgbClr val="000000"/>
                </a:solidFill>
              </a:defRPr>
            </a:lvl4pPr>
            <a:lvl5pPr>
              <a:defRPr sz="1100">
                <a:solidFill>
                  <a:srgbClr val="000000"/>
                </a:solidFill>
              </a:defRPr>
            </a:lvl5pPr>
          </a:lstStyle>
          <a:p>
            <a:pPr lvl="0"/>
            <a:endParaRPr lang="ru-RU" dirty="0"/>
          </a:p>
        </p:txBody>
      </p:sp>
      <p:pic>
        <p:nvPicPr>
          <p:cNvPr id="28" name="Graphic 27">
            <a:extLst>
              <a:ext uri="{FF2B5EF4-FFF2-40B4-BE49-F238E27FC236}">
                <a16:creationId xmlns:a16="http://schemas.microsoft.com/office/drawing/2014/main" id="{BD23FBFB-9113-455B-8ABB-EF8D168BFBD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8375" y="200439"/>
            <a:ext cx="429076" cy="43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005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42">
          <p15:clr>
            <a:srgbClr val="FBAE40"/>
          </p15:clr>
        </p15:guide>
        <p15:guide id="2" pos="597">
          <p15:clr>
            <a:srgbClr val="FBAE40"/>
          </p15:clr>
        </p15:guide>
        <p15:guide id="3" pos="279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атовка для таблиц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6">
            <a:extLst>
              <a:ext uri="{FF2B5EF4-FFF2-40B4-BE49-F238E27FC236}">
                <a16:creationId xmlns:a16="http://schemas.microsoft.com/office/drawing/2014/main" id="{3FAE977E-2FF3-4512-BCA2-1CAA8FE9E9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334499" y="6412657"/>
            <a:ext cx="2743200" cy="365125"/>
          </a:xfrm>
        </p:spPr>
        <p:txBody>
          <a:bodyPr/>
          <a:lstStyle>
            <a:lvl1pPr>
              <a:defRPr sz="1100" b="1">
                <a:solidFill>
                  <a:schemeClr val="tx1"/>
                </a:solidFill>
              </a:defRPr>
            </a:lvl1pPr>
          </a:lstStyle>
          <a:p>
            <a:fld id="{35ACA335-37F7-42C7-872A-92C3D7072F8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0" name="Text Placeholder 2">
            <a:extLst>
              <a:ext uri="{FF2B5EF4-FFF2-40B4-BE49-F238E27FC236}">
                <a16:creationId xmlns:a16="http://schemas.microsoft.com/office/drawing/2014/main" id="{A7A082F6-503B-4FB5-A900-940BD170DB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38625" y="1553646"/>
            <a:ext cx="3714750" cy="89535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000000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91" name="Text Placeholder 3">
            <a:extLst>
              <a:ext uri="{FF2B5EF4-FFF2-40B4-BE49-F238E27FC236}">
                <a16:creationId xmlns:a16="http://schemas.microsoft.com/office/drawing/2014/main" id="{08D1330B-9FF2-46F8-80AE-9F1F4E70A07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238625" y="2638726"/>
            <a:ext cx="3714750" cy="89535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000000"/>
                </a:solidFill>
              </a:defRPr>
            </a:lvl1pPr>
          </a:lstStyle>
          <a:p>
            <a:endParaRPr lang="ru-RU"/>
          </a:p>
        </p:txBody>
      </p:sp>
      <p:sp>
        <p:nvSpPr>
          <p:cNvPr id="92" name="Text Placeholder 4">
            <a:extLst>
              <a:ext uri="{FF2B5EF4-FFF2-40B4-BE49-F238E27FC236}">
                <a16:creationId xmlns:a16="http://schemas.microsoft.com/office/drawing/2014/main" id="{A199F748-32C1-47C2-B3DB-B8321A5DB4A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38625" y="3723806"/>
            <a:ext cx="3714750" cy="89535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000000"/>
                </a:solidFill>
              </a:defRPr>
            </a:lvl1pPr>
          </a:lstStyle>
          <a:p>
            <a:endParaRPr lang="ru-RU"/>
          </a:p>
        </p:txBody>
      </p:sp>
      <p:sp>
        <p:nvSpPr>
          <p:cNvPr id="93" name="Text Placeholder 5">
            <a:extLst>
              <a:ext uri="{FF2B5EF4-FFF2-40B4-BE49-F238E27FC236}">
                <a16:creationId xmlns:a16="http://schemas.microsoft.com/office/drawing/2014/main" id="{9C3AAEB8-FB9E-4737-BDBD-C862CE73A0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38625" y="4808886"/>
            <a:ext cx="3714750" cy="89535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000000"/>
                </a:solidFill>
              </a:defRPr>
            </a:lvl1pPr>
          </a:lstStyle>
          <a:p>
            <a:endParaRPr lang="ru-RU"/>
          </a:p>
        </p:txBody>
      </p:sp>
      <p:sp>
        <p:nvSpPr>
          <p:cNvPr id="94" name="Text Placeholder 6">
            <a:extLst>
              <a:ext uri="{FF2B5EF4-FFF2-40B4-BE49-F238E27FC236}">
                <a16:creationId xmlns:a16="http://schemas.microsoft.com/office/drawing/2014/main" id="{785C6524-B27D-4A08-A6B4-8FD379ADB4D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38625" y="5893966"/>
            <a:ext cx="3714750" cy="89535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000000"/>
                </a:solidFill>
              </a:defRPr>
            </a:lvl1pPr>
          </a:lstStyle>
          <a:p>
            <a:endParaRPr lang="ru-RU"/>
          </a:p>
        </p:txBody>
      </p:sp>
      <p:sp>
        <p:nvSpPr>
          <p:cNvPr id="95" name="Text Placeholder 7">
            <a:extLst>
              <a:ext uri="{FF2B5EF4-FFF2-40B4-BE49-F238E27FC236}">
                <a16:creationId xmlns:a16="http://schemas.microsoft.com/office/drawing/2014/main" id="{811257B2-DBA9-48FF-A342-775EB85CA70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9275" y="1553646"/>
            <a:ext cx="3327400" cy="895350"/>
          </a:xfrm>
        </p:spPr>
        <p:txBody>
          <a:bodyPr>
            <a:normAutofit/>
          </a:bodyPr>
          <a:lstStyle>
            <a:lvl1pPr marL="171450" indent="-171450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rgbClr val="000000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96" name="Text Placeholder 8">
            <a:extLst>
              <a:ext uri="{FF2B5EF4-FFF2-40B4-BE49-F238E27FC236}">
                <a16:creationId xmlns:a16="http://schemas.microsoft.com/office/drawing/2014/main" id="{716FF647-A8D5-44E5-8D32-A9DDE22E004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169275" y="2638726"/>
            <a:ext cx="3327400" cy="895350"/>
          </a:xfrm>
        </p:spPr>
        <p:txBody>
          <a:bodyPr>
            <a:normAutofit/>
          </a:bodyPr>
          <a:lstStyle>
            <a:lvl1pPr marL="171450" indent="-171450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rgbClr val="000000"/>
                </a:solidFill>
              </a:defRPr>
            </a:lvl1pPr>
          </a:lstStyle>
          <a:p>
            <a:endParaRPr lang="ru-RU"/>
          </a:p>
        </p:txBody>
      </p:sp>
      <p:sp>
        <p:nvSpPr>
          <p:cNvPr id="97" name="Text Placeholder 9">
            <a:extLst>
              <a:ext uri="{FF2B5EF4-FFF2-40B4-BE49-F238E27FC236}">
                <a16:creationId xmlns:a16="http://schemas.microsoft.com/office/drawing/2014/main" id="{E06A50D8-BB2C-4E39-93E7-AB1EABA054C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169275" y="3723806"/>
            <a:ext cx="3327400" cy="895350"/>
          </a:xfrm>
        </p:spPr>
        <p:txBody>
          <a:bodyPr>
            <a:normAutofit/>
          </a:bodyPr>
          <a:lstStyle>
            <a:lvl1pPr marL="171450" indent="-171450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rgbClr val="000000"/>
                </a:solidFill>
              </a:defRPr>
            </a:lvl1pPr>
          </a:lstStyle>
          <a:p>
            <a:endParaRPr lang="ru-RU"/>
          </a:p>
        </p:txBody>
      </p:sp>
      <p:sp>
        <p:nvSpPr>
          <p:cNvPr id="98" name="Text Placeholder 10">
            <a:extLst>
              <a:ext uri="{FF2B5EF4-FFF2-40B4-BE49-F238E27FC236}">
                <a16:creationId xmlns:a16="http://schemas.microsoft.com/office/drawing/2014/main" id="{03674729-5801-45C4-ACFD-1E02FFFF538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169275" y="4808886"/>
            <a:ext cx="3327400" cy="895350"/>
          </a:xfrm>
        </p:spPr>
        <p:txBody>
          <a:bodyPr>
            <a:normAutofit/>
          </a:bodyPr>
          <a:lstStyle>
            <a:lvl1pPr marL="171450" indent="-171450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rgbClr val="000000"/>
                </a:solidFill>
              </a:defRPr>
            </a:lvl1pPr>
          </a:lstStyle>
          <a:p>
            <a:endParaRPr lang="ru-RU"/>
          </a:p>
        </p:txBody>
      </p:sp>
      <p:sp>
        <p:nvSpPr>
          <p:cNvPr id="99" name="Text Placeholder 11">
            <a:extLst>
              <a:ext uri="{FF2B5EF4-FFF2-40B4-BE49-F238E27FC236}">
                <a16:creationId xmlns:a16="http://schemas.microsoft.com/office/drawing/2014/main" id="{3BC505A5-D834-45EE-9377-6C275D617A4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169275" y="5893966"/>
            <a:ext cx="3327400" cy="895350"/>
          </a:xfrm>
        </p:spPr>
        <p:txBody>
          <a:bodyPr>
            <a:normAutofit/>
          </a:bodyPr>
          <a:lstStyle>
            <a:lvl1pPr marL="171450" indent="-171450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rgbClr val="000000"/>
                </a:solidFill>
              </a:defRPr>
            </a:lvl1pPr>
          </a:lstStyle>
          <a:p>
            <a:endParaRPr lang="ru-RU"/>
          </a:p>
        </p:txBody>
      </p:sp>
      <p:sp>
        <p:nvSpPr>
          <p:cNvPr id="100" name="Text Placeholder 12">
            <a:extLst>
              <a:ext uri="{FF2B5EF4-FFF2-40B4-BE49-F238E27FC236}">
                <a16:creationId xmlns:a16="http://schemas.microsoft.com/office/drawing/2014/main" id="{EF547303-AB38-4EAA-9439-C969E5A1F89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07975" y="1553646"/>
            <a:ext cx="3714750" cy="89535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000000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01" name="Text Placeholder 13">
            <a:extLst>
              <a:ext uri="{FF2B5EF4-FFF2-40B4-BE49-F238E27FC236}">
                <a16:creationId xmlns:a16="http://schemas.microsoft.com/office/drawing/2014/main" id="{62EB12FC-EC72-4412-A59C-4D75E9C3459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07975" y="2638726"/>
            <a:ext cx="3714750" cy="89535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000000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02" name="Text Placeholder 14">
            <a:extLst>
              <a:ext uri="{FF2B5EF4-FFF2-40B4-BE49-F238E27FC236}">
                <a16:creationId xmlns:a16="http://schemas.microsoft.com/office/drawing/2014/main" id="{0D5D2601-D66B-4E48-A775-B9305B4CA0B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07975" y="3723806"/>
            <a:ext cx="3714750" cy="89535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000000"/>
                </a:solidFill>
              </a:defRPr>
            </a:lvl1pPr>
          </a:lstStyle>
          <a:p>
            <a:endParaRPr lang="ru-RU"/>
          </a:p>
        </p:txBody>
      </p:sp>
      <p:sp>
        <p:nvSpPr>
          <p:cNvPr id="103" name="Text Placeholder 15">
            <a:extLst>
              <a:ext uri="{FF2B5EF4-FFF2-40B4-BE49-F238E27FC236}">
                <a16:creationId xmlns:a16="http://schemas.microsoft.com/office/drawing/2014/main" id="{6132E835-F1FC-4D54-9E58-68E6F1804CE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07975" y="4808886"/>
            <a:ext cx="3714750" cy="89535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000000"/>
                </a:solidFill>
              </a:defRPr>
            </a:lvl1pPr>
          </a:lstStyle>
          <a:p>
            <a:endParaRPr lang="ru-RU"/>
          </a:p>
        </p:txBody>
      </p:sp>
      <p:sp>
        <p:nvSpPr>
          <p:cNvPr id="104" name="Text Placeholder 16">
            <a:extLst>
              <a:ext uri="{FF2B5EF4-FFF2-40B4-BE49-F238E27FC236}">
                <a16:creationId xmlns:a16="http://schemas.microsoft.com/office/drawing/2014/main" id="{28B588DE-9F90-4232-AD3E-AED361F498C4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07975" y="5893966"/>
            <a:ext cx="3714750" cy="89535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000000"/>
                </a:solidFill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3206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FDF5ABC-2F51-4348-936E-5C87AD6348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000" contrast="18000"/>
                    </a14:imgEffect>
                  </a14:imgLayer>
                </a14:imgProps>
              </a:ext>
            </a:extLst>
          </a:blip>
          <a:srcRect l="32442" t="28115" b="686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C1BAB3E4-8CDB-4F6A-B3E4-6E0AAEA08B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43949" y="6334126"/>
            <a:ext cx="2743200" cy="365125"/>
          </a:xfrm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fld id="{35ACA335-37F7-42C7-872A-92C3D7072F8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E651BF2-C6BE-42E0-B646-8F3DC2D7D273}"/>
              </a:ext>
            </a:extLst>
          </p:cNvPr>
          <p:cNvSpPr/>
          <p:nvPr userDrawn="1"/>
        </p:nvSpPr>
        <p:spPr>
          <a:xfrm>
            <a:off x="0" y="0"/>
            <a:ext cx="12192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76200" dir="5400000" algn="t" rotWithShape="0">
              <a:schemeClr val="tx1">
                <a:lumMod val="50000"/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74242212-74B6-428E-A4FD-D6259025E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025" y="0"/>
            <a:ext cx="10534650" cy="838199"/>
          </a:xfrm>
        </p:spPr>
        <p:txBody>
          <a:bodyPr anchor="ctr">
            <a:normAutofit/>
          </a:bodyPr>
          <a:lstStyle>
            <a:lvl1pPr>
              <a:defRPr sz="24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endParaRPr lang="ru-R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35309A1-1DFE-4448-9E97-68A9703F84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7374" y="4114801"/>
            <a:ext cx="10899775" cy="2219325"/>
          </a:xfr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endParaRPr lang="ru-RU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26345194-BD72-4106-8639-F2E07A52DCF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8375" y="200439"/>
            <a:ext cx="429076" cy="43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6415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42">
          <p15:clr>
            <a:srgbClr val="FBAE40"/>
          </p15:clr>
        </p15:guide>
        <p15:guide id="2" pos="597">
          <p15:clr>
            <a:srgbClr val="FBAE40"/>
          </p15:clr>
        </p15:guide>
        <p15:guide id="3" pos="279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56BED0-189E-4943-8DB6-0A9EF11C72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246982"/>
            <a:ext cx="5157787" cy="8239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E46D484-19A6-4B6B-BDF5-A6692731BB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000" contrast="18000"/>
                    </a14:imgEffect>
                  </a14:imgLayer>
                </a14:imgProps>
              </a:ext>
            </a:extLst>
          </a:blip>
          <a:srcRect l="32442"/>
          <a:stretch/>
        </p:blipFill>
        <p:spPr>
          <a:xfrm>
            <a:off x="0" y="5776246"/>
            <a:ext cx="12192000" cy="1081754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B947A0-6C39-4DAC-9F4E-F570EAD45F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305050"/>
            <a:ext cx="5157787" cy="3884613"/>
          </a:xfrm>
        </p:spPr>
        <p:txBody>
          <a:bodyPr>
            <a:normAutofit/>
          </a:bodyPr>
          <a:lstStyle>
            <a:lvl1pPr marL="228600" indent="-228600"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</a:defRPr>
            </a:lvl1pPr>
            <a:lvl2pPr marL="685800" indent="-228600"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</a:defRPr>
            </a:lvl2pPr>
            <a:lvl3pPr marL="1143000" indent="-228600"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</a:defRPr>
            </a:lvl3pPr>
            <a:lvl4pPr marL="1600200" indent="-228600"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</a:defRPr>
            </a:lvl4pPr>
            <a:lvl5pPr marL="2057400" indent="-228600"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1E98F0-0A34-49DA-A1B6-8099465AB7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9024" y="1246982"/>
            <a:ext cx="5183188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8B27D2-411C-4250-86F9-248A70DD2C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305050"/>
            <a:ext cx="5183188" cy="3884613"/>
          </a:xfrm>
        </p:spPr>
        <p:txBody>
          <a:bodyPr>
            <a:normAutofit/>
          </a:bodyPr>
          <a:lstStyle>
            <a:lvl1pPr marL="228600" indent="-228600"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</a:defRPr>
            </a:lvl1pPr>
            <a:lvl2pPr marL="685800" indent="-228600"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</a:defRPr>
            </a:lvl2pPr>
            <a:lvl3pPr marL="1143000" indent="-228600"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</a:defRPr>
            </a:lvl3pPr>
            <a:lvl4pPr marL="1600200" indent="-228600"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</a:defRPr>
            </a:lvl4pPr>
            <a:lvl5pPr marL="2057400" indent="-228600"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9C537432-E2EF-4BF1-90A7-32FD5153EA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fld id="{35ACA335-37F7-42C7-872A-92C3D7072F8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DC7F13-FC8B-4B9A-A91F-FCEC132DED60}"/>
              </a:ext>
            </a:extLst>
          </p:cNvPr>
          <p:cNvSpPr/>
          <p:nvPr userDrawn="1"/>
        </p:nvSpPr>
        <p:spPr>
          <a:xfrm>
            <a:off x="0" y="0"/>
            <a:ext cx="12192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76200" dir="5400000" algn="t" rotWithShape="0">
              <a:schemeClr val="tx1">
                <a:lumMod val="50000"/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tabLst>
                <a:tab pos="1885950" algn="l"/>
              </a:tabLst>
            </a:pPr>
            <a:endParaRPr lang="ru-RU" dirty="0"/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F96892C9-3AB1-475D-812F-6012186E2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025" y="0"/>
            <a:ext cx="10534650" cy="838199"/>
          </a:xfrm>
        </p:spPr>
        <p:txBody>
          <a:bodyPr anchor="ctr">
            <a:normAutofit/>
          </a:bodyPr>
          <a:lstStyle>
            <a:lvl1pPr>
              <a:defRPr sz="24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endParaRPr lang="ru-RU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8E643017-68A8-4D7A-A149-A31F01702CD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8375" y="200439"/>
            <a:ext cx="429076" cy="43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58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C3A8DB-8D2E-4F36-89EA-DE508D238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3A8A89-8EE1-4F25-BE9D-C81F741D21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6289DB-0BAB-4325-829F-1D846B3E9A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CA335-37F7-42C7-872A-92C3D7072F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4798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1" r:id="rId3"/>
    <p:sldLayoutId id="2147483650" r:id="rId4"/>
    <p:sldLayoutId id="2147483658" r:id="rId5"/>
    <p:sldLayoutId id="2147483660" r:id="rId6"/>
    <p:sldLayoutId id="2147483661" r:id="rId7"/>
    <p:sldLayoutId id="2147483659" r:id="rId8"/>
    <p:sldLayoutId id="2147483653" r:id="rId9"/>
    <p:sldLayoutId id="2147483652" r:id="rId10"/>
    <p:sldLayoutId id="2147483654" r:id="rId11"/>
    <p:sldLayoutId id="2147483655" r:id="rId12"/>
    <p:sldLayoutId id="2147483665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17" Type="http://schemas.openxmlformats.org/officeDocument/2006/relationships/image" Target="../media/image44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consultantplus://offline/ref=5AEFAF025FADDA5A38F2F5ACEEE59F37CC8D1EC4871629E1E65DECF08C6AC6E8B8888179735A969366795D71EC1B078B5AE9A90AC2B23176I0j7G" TargetMode="Externa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1" Type="http://schemas.openxmlformats.org/officeDocument/2006/relationships/image" Target="../media/image4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24" Type="http://schemas.openxmlformats.org/officeDocument/2006/relationships/image" Target="../media/image17.png"/><Relationship Id="rId23" Type="http://schemas.openxmlformats.org/officeDocument/2006/relationships/image" Target="../media/image16.png"/><Relationship Id="rId22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consultantplus://offline/ref=5AEFAF025FADDA5A38F2FCB5E9E59F37C8831EC5871229E1E65DECF08C6AC6E8B8888179735A909D6C795D71EC1B078B5AE9A90AC2B23176I0j7G" TargetMode="Externa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consultantplus://offline/ref=5AEFAF025FADDA5A38F2FCB5E9E59F37C8831EC5871229E1E65DECF08C6AC6E8B8888179735A909D6C795D71EC1B078B5AE9A90AC2B23176I0j7G" TargetMode="Externa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1" Type="http://schemas.openxmlformats.org/officeDocument/2006/relationships/image" Target="../media/image48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Relationship Id="rId24" Type="http://schemas.openxmlformats.org/officeDocument/2006/relationships/image" Target="../media/image21.png"/><Relationship Id="rId23" Type="http://schemas.openxmlformats.org/officeDocument/2006/relationships/image" Target="../media/image20.png"/><Relationship Id="rId22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/>
          <p:nvPr/>
        </p:nvPicPr>
        <p:blipFill rotWithShape="1">
          <a:blip r:embed="rId3"/>
          <a:srcRect l="23792" t="16128" r="69570" b="82624"/>
          <a:stretch/>
        </p:blipFill>
        <p:spPr bwMode="auto">
          <a:xfrm>
            <a:off x="967154" y="457200"/>
            <a:ext cx="1485899" cy="4787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150974-7384-F3D8-8A69-5E843B3694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t>Подведение итогов </a:t>
            </a:r>
            <a:br>
              <a:rPr lang="ru-RU" sz="3200" dirty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</a:br>
            <a:r>
              <a:rPr lang="ru-RU" sz="3200" dirty="0">
                <a:latin typeface="Inter" panose="02000503000000020004" pitchFamily="2" charset="0"/>
                <a:ea typeface="Inter" panose="02000503000000020004" pitchFamily="2" charset="0"/>
              </a:rPr>
              <a:t>ц</a:t>
            </a:r>
            <a:r>
              <a:rPr lang="ru-RU" sz="3200" dirty="0" smtClean="0">
                <a:latin typeface="Inter" panose="02000503000000020004" pitchFamily="2" charset="0"/>
                <a:ea typeface="Inter" panose="02000503000000020004" pitchFamily="2" charset="0"/>
              </a:rPr>
              <a:t>елевых значений показателей ЕЦМ </a:t>
            </a:r>
            <a:br>
              <a:rPr lang="ru-RU" sz="3200" dirty="0" smtClean="0">
                <a:latin typeface="Inter" panose="02000503000000020004" pitchFamily="2" charset="0"/>
                <a:ea typeface="Inter" panose="02000503000000020004" pitchFamily="2" charset="0"/>
              </a:rPr>
            </a:br>
            <a:r>
              <a:rPr lang="ru-RU" sz="3200" dirty="0" smtClean="0">
                <a:latin typeface="Inter" panose="02000503000000020004" pitchFamily="2" charset="0"/>
                <a:ea typeface="Inter" panose="02000503000000020004" pitchFamily="2" charset="0"/>
              </a:rPr>
              <a:t>за 9 месяцев 2022 года</a:t>
            </a:r>
            <a:endParaRPr lang="ru-RU" sz="3200" dirty="0"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7982" y="457200"/>
            <a:ext cx="1758463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 smtClean="0">
                <a:solidFill>
                  <a:srgbClr val="4C4D4B"/>
                </a:solidFill>
                <a:latin typeface="Inter" panose="02000503000000020004" pitchFamily="2" charset="0"/>
                <a:ea typeface="Inter" panose="02000503000000020004" pitchFamily="2" charset="0"/>
              </a:rPr>
              <a:t>Управление Федеральной службы</a:t>
            </a:r>
          </a:p>
          <a:p>
            <a:r>
              <a:rPr lang="ru-RU" sz="600" b="1" dirty="0">
                <a:solidFill>
                  <a:srgbClr val="4C4D4B"/>
                </a:solidFill>
                <a:latin typeface="Inter" panose="02000503000000020004" pitchFamily="2" charset="0"/>
                <a:ea typeface="Inter" panose="02000503000000020004" pitchFamily="2" charset="0"/>
              </a:rPr>
              <a:t>г</a:t>
            </a:r>
            <a:r>
              <a:rPr lang="ru-RU" sz="600" b="1" dirty="0" smtClean="0">
                <a:solidFill>
                  <a:srgbClr val="4C4D4B"/>
                </a:solidFill>
                <a:latin typeface="Inter" panose="02000503000000020004" pitchFamily="2" charset="0"/>
                <a:ea typeface="Inter" panose="02000503000000020004" pitchFamily="2" charset="0"/>
              </a:rPr>
              <a:t>осударственной регистрации,</a:t>
            </a:r>
          </a:p>
          <a:p>
            <a:r>
              <a:rPr lang="ru-RU" sz="600" b="1" dirty="0">
                <a:solidFill>
                  <a:srgbClr val="4C4D4B"/>
                </a:solidFill>
                <a:latin typeface="Inter" panose="02000503000000020004" pitchFamily="2" charset="0"/>
                <a:ea typeface="Inter" panose="02000503000000020004" pitchFamily="2" charset="0"/>
              </a:rPr>
              <a:t>к</a:t>
            </a:r>
            <a:r>
              <a:rPr lang="ru-RU" sz="600" b="1" dirty="0" smtClean="0">
                <a:solidFill>
                  <a:srgbClr val="4C4D4B"/>
                </a:solidFill>
                <a:latin typeface="Inter" panose="02000503000000020004" pitchFamily="2" charset="0"/>
                <a:ea typeface="Inter" panose="02000503000000020004" pitchFamily="2" charset="0"/>
              </a:rPr>
              <a:t>адастра и картографии </a:t>
            </a:r>
          </a:p>
          <a:p>
            <a:r>
              <a:rPr lang="ru-RU" sz="600" b="1" dirty="0" smtClean="0">
                <a:solidFill>
                  <a:srgbClr val="4C4D4B"/>
                </a:solidFill>
                <a:latin typeface="Inter" panose="02000503000000020004" pitchFamily="2" charset="0"/>
                <a:ea typeface="Inter" panose="02000503000000020004" pitchFamily="2" charset="0"/>
              </a:rPr>
              <a:t>по Ленинградской </a:t>
            </a:r>
            <a:r>
              <a:rPr lang="ru-RU" sz="600" b="1" dirty="0">
                <a:solidFill>
                  <a:srgbClr val="4C4D4B"/>
                </a:solidFill>
                <a:latin typeface="Inter" panose="02000503000000020004" pitchFamily="2" charset="0"/>
                <a:ea typeface="Inter" panose="02000503000000020004" pitchFamily="2" charset="0"/>
              </a:rPr>
              <a:t>области</a:t>
            </a:r>
          </a:p>
          <a:p>
            <a:endParaRPr lang="ru-RU" sz="700" dirty="0">
              <a:solidFill>
                <a:srgbClr val="4C4D4B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9184" y="6392411"/>
            <a:ext cx="15996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21</a:t>
            </a:r>
            <a:r>
              <a:rPr lang="ru-RU" sz="1200" dirty="0" smtClean="0"/>
              <a:t> ноября, 2022 год</a:t>
            </a:r>
            <a:endParaRPr lang="ru-RU" sz="1200" dirty="0"/>
          </a:p>
        </p:txBody>
      </p:sp>
      <p:pic>
        <p:nvPicPr>
          <p:cNvPr id="11" name="Graphic 279">
            <a:extLst>
              <a:ext uri="{FF2B5EF4-FFF2-40B4-BE49-F238E27FC236}">
                <a16:creationId xmlns:a16="http://schemas.microsoft.com/office/drawing/2014/main" id="{2470ACD4-2F51-476D-A34F-32AECBDBBA1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519584" y="1799612"/>
            <a:ext cx="3123189" cy="2958354"/>
          </a:xfrm>
          <a:prstGeom prst="rect">
            <a:avLst/>
          </a:prstGeom>
          <a:noFill/>
        </p:spPr>
      </p:pic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id="{C08F866E-EFF5-D1EB-B25F-7CD176ADD4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200521"/>
            <a:ext cx="5716815" cy="390526"/>
          </a:xfrm>
        </p:spPr>
        <p:txBody>
          <a:bodyPr/>
          <a:lstStyle/>
          <a:p>
            <a:r>
              <a:rPr lang="ru-RU" b="1" dirty="0">
                <a:latin typeface="Inter" panose="02000503000000020004" pitchFamily="2" charset="0"/>
                <a:ea typeface="Inter" panose="02000503000000020004" pitchFamily="2" charset="0"/>
              </a:rPr>
              <a:t>НАТАЛЬЯ АЛЬБЕРТОВНА КИСЛИЦЫНА</a:t>
            </a:r>
          </a:p>
        </p:txBody>
      </p:sp>
      <p:sp>
        <p:nvSpPr>
          <p:cNvPr id="10" name="Текст 3">
            <a:extLst>
              <a:ext uri="{FF2B5EF4-FFF2-40B4-BE49-F238E27FC236}">
                <a16:creationId xmlns:a16="http://schemas.microsoft.com/office/drawing/2014/main" id="{DE1D689B-3DED-13D1-070F-0D70DA4CC53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5591047"/>
            <a:ext cx="6004838" cy="484188"/>
          </a:xfrm>
        </p:spPr>
        <p:txBody>
          <a:bodyPr/>
          <a:lstStyle/>
          <a:p>
            <a:r>
              <a:rPr lang="ru-RU" sz="1200" b="1" dirty="0">
                <a:latin typeface="Inter" panose="02000503000000020004" pitchFamily="2" charset="0"/>
                <a:ea typeface="Inter" panose="02000503000000020004" pitchFamily="2" charset="0"/>
              </a:rPr>
              <a:t>Заместитель руководителя Управления Федеральной службы государственной регистрации, кадастра и картографии по Ленинградской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239147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7441752"/>
              </p:ext>
            </p:extLst>
          </p:nvPr>
        </p:nvGraphicFramePr>
        <p:xfrm>
          <a:off x="4" y="749335"/>
          <a:ext cx="12191996" cy="6108664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4475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62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19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44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23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5391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0841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7050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22071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228299">
                  <a:extLst>
                    <a:ext uri="{9D8B030D-6E8A-4147-A177-3AD203B41FA5}">
                      <a16:colId xmlns:a16="http://schemas.microsoft.com/office/drawing/2014/main" val="1767604181"/>
                    </a:ext>
                  </a:extLst>
                </a:gridCol>
                <a:gridCol w="1273789">
                  <a:extLst>
                    <a:ext uri="{9D8B030D-6E8A-4147-A177-3AD203B41FA5}">
                      <a16:colId xmlns:a16="http://schemas.microsoft.com/office/drawing/2014/main" val="888039357"/>
                    </a:ext>
                  </a:extLst>
                </a:gridCol>
                <a:gridCol w="1273789">
                  <a:extLst>
                    <a:ext uri="{9D8B030D-6E8A-4147-A177-3AD203B41FA5}">
                      <a16:colId xmlns:a16="http://schemas.microsoft.com/office/drawing/2014/main" val="1175377434"/>
                    </a:ext>
                  </a:extLst>
                </a:gridCol>
              </a:tblGrid>
              <a:tr h="638750">
                <a:tc rowSpan="3" gridSpan="2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Фактор (этап) </a:t>
                      </a: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реализации</a:t>
                      </a:r>
                      <a:endParaRPr kumimoji="0" lang="ru-RU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  <a:p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anchor="ctr"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Показатели, характеризующие степень достижения результата</a:t>
                      </a:r>
                    </a:p>
                  </a:txBody>
                  <a:tcPr anchor="ctr"/>
                </a:tc>
                <a:tc gridSpan="9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Целевое значение показателей</a:t>
                      </a:r>
                      <a:endParaRPr kumimoji="0" lang="ru-RU" sz="2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37373A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37373A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4886"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1 января </a:t>
                      </a:r>
                    </a:p>
                    <a:p>
                      <a:pPr marL="0" marR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2023 г.</a:t>
                      </a:r>
                      <a:endParaRPr lang="ru-RU" sz="1200" dirty="0" smtClean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1 января 2024 г.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1 января 2025 г.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куратор</a:t>
                      </a:r>
                      <a:endParaRPr lang="ru-RU" sz="1200" dirty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результат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на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01.01.2022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результат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на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01.04.2022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результат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на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01.07.2022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algn="ctr"/>
                      <a:endParaRPr lang="ru-RU" sz="1200" dirty="0" smtClean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результат</a:t>
                      </a:r>
                    </a:p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на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01.1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0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.2022</a:t>
                      </a:r>
                      <a:endParaRPr lang="ru-RU" sz="1200" b="0" dirty="0" smtClean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algn="ctr"/>
                      <a:endParaRPr lang="ru-RU" sz="1200" dirty="0" smtClean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algn="ctr"/>
                      <a:endParaRPr lang="ru-RU" sz="1200" dirty="0" smtClean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0532"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ДК</a:t>
                      </a:r>
                      <a:endParaRPr lang="ru-RU" sz="1400" dirty="0">
                        <a:solidFill>
                          <a:schemeClr val="tx2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ФЦМ</a:t>
                      </a:r>
                      <a:endParaRPr lang="ru-RU" sz="1400" dirty="0">
                        <a:solidFill>
                          <a:schemeClr val="tx2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57569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1.7.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Срок присвоения и изменения адреса объекту адресации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1.7.1 (ФЦМ)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7.1.1 (ДК)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предельный срок присвоения и изменения адреса объекту адресации и внесения его в федеральную информационную адресную систему, рабочих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дней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6</a:t>
                      </a:r>
                      <a:endParaRPr lang="ru-RU" sz="1800" dirty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6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6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5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КГП</a:t>
                      </a:r>
                    </a:p>
                    <a:p>
                      <a:pPr algn="ctr"/>
                      <a:endParaRPr lang="ru-RU" sz="1800" dirty="0" smtClean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5 р. </a:t>
                      </a:r>
                      <a:r>
                        <a:rPr kumimoji="0" lang="ru-RU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дн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.</a:t>
                      </a: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accent2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Выполнено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5 р. </a:t>
                      </a:r>
                      <a:r>
                        <a:rPr lang="ru-RU" sz="1800" dirty="0" err="1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дн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.</a:t>
                      </a:r>
                    </a:p>
                    <a:p>
                      <a:pPr algn="ctr"/>
                      <a:endParaRPr lang="ru-RU" sz="1800" dirty="0" smtClean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Выполнено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5 р. </a:t>
                      </a:r>
                      <a:r>
                        <a:rPr kumimoji="0" lang="ru-RU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дн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  <a:cs typeface="+mn-cs"/>
                      </a:endParaRP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A73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Выполнено</a:t>
                      </a: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5 р. </a:t>
                      </a:r>
                      <a:r>
                        <a:rPr kumimoji="0" lang="ru-RU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дн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.</a:t>
                      </a: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4FA730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  <a:cs typeface="+mn-cs"/>
                      </a:endParaRP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4FA730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  <a:cs typeface="+mn-cs"/>
                      </a:endParaRP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A73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Выполнено</a:t>
                      </a: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969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1.7.2 (ФЦМ)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7.1.2 (ДК)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доля принятых решений об отказе в присвоении и изменении адреса объекту адресации в общем количестве таких заявлений,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процентов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0,7</a:t>
                      </a:r>
                      <a:endParaRPr lang="ru-RU" sz="1800" dirty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0,7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0,4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0,2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КГП</a:t>
                      </a:r>
                    </a:p>
                    <a:p>
                      <a:pPr algn="ctr"/>
                      <a:endParaRPr lang="ru-RU" sz="1800" dirty="0" smtClean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algn="ctr"/>
                      <a:endParaRPr lang="ru-RU" sz="1800" dirty="0" smtClean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0,24 %</a:t>
                      </a: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accent2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Выполнено</a:t>
                      </a: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0,2%</a:t>
                      </a:r>
                    </a:p>
                    <a:p>
                      <a:pPr algn="ctr"/>
                      <a:endParaRPr lang="ru-RU" sz="1800" dirty="0" smtClean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Выполнено</a:t>
                      </a:r>
                    </a:p>
                    <a:p>
                      <a:pPr algn="ctr"/>
                      <a:endParaRPr lang="ru-RU" sz="2750" dirty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0,2%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  <a:cs typeface="+mn-cs"/>
                      </a:endParaRP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A73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Выполнено</a:t>
                      </a:r>
                    </a:p>
                    <a:p>
                      <a:pPr algn="ctr"/>
                      <a:endParaRPr lang="ru-RU" sz="2750" dirty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0,4%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  <a:cs typeface="+mn-cs"/>
                      </a:endParaRP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A73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Выполнено</a:t>
                      </a:r>
                    </a:p>
                    <a:p>
                      <a:pPr algn="ctr"/>
                      <a:endParaRPr lang="ru-RU" sz="2750" dirty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097051" y="2955548"/>
            <a:ext cx="722082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egoe UI Black" panose="020B0A02040204020203" pitchFamily="34" charset="0"/>
              </a:rPr>
              <a:t>Текущее значение</a:t>
            </a:r>
          </a:p>
          <a:p>
            <a:pPr algn="ctr"/>
            <a:r>
              <a:rPr lang="ru-RU" sz="2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egoe UI Black" panose="020B0A02040204020203" pitchFamily="34" charset="0"/>
              </a:rPr>
              <a:t>5</a:t>
            </a:r>
            <a:r>
              <a:rPr lang="ru-RU" sz="2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egoe UI Black" panose="020B0A02040204020203" pitchFamily="34" charset="0"/>
              </a:rPr>
              <a:t> р. </a:t>
            </a:r>
            <a:r>
              <a:rPr lang="ru-RU" sz="26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egoe UI Black" panose="020B0A02040204020203" pitchFamily="34" charset="0"/>
              </a:rPr>
              <a:t>дн</a:t>
            </a:r>
            <a:r>
              <a:rPr lang="ru-RU" sz="2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egoe UI Black" panose="020B0A02040204020203" pitchFamily="34" charset="0"/>
              </a:rPr>
              <a:t>. </a:t>
            </a:r>
            <a:endParaRPr lang="ru-RU" sz="2600" b="1" dirty="0">
              <a:solidFill>
                <a:srgbClr val="34A29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44933" y="5402730"/>
            <a:ext cx="652506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egoe UI Black" panose="020B0A02040204020203" pitchFamily="34" charset="0"/>
              </a:rPr>
              <a:t>Текущее значение</a:t>
            </a:r>
          </a:p>
          <a:p>
            <a:pPr algn="ctr"/>
            <a:r>
              <a:rPr lang="ru-RU" sz="2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egoe UI Black" panose="020B0A02040204020203" pitchFamily="34" charset="0"/>
              </a:rPr>
              <a:t>0,4 % 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0"/>
          </p:nvPr>
        </p:nvSpPr>
        <p:spPr>
          <a:xfrm>
            <a:off x="9296400" y="6455091"/>
            <a:ext cx="2743200" cy="365125"/>
          </a:xfrm>
        </p:spPr>
        <p:txBody>
          <a:bodyPr/>
          <a:lstStyle/>
          <a:p>
            <a:fld id="{35ACA335-37F7-42C7-872A-92C3D7072F89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9" name="Заголовок 5">
            <a:extLst>
              <a:ext uri="{FF2B5EF4-FFF2-40B4-BE49-F238E27FC236}">
                <a16:creationId xmlns:a16="http://schemas.microsoft.com/office/drawing/2014/main" id="{453327E7-11E0-6323-C98A-1E6D06758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Inter" panose="02000503000000020004" pitchFamily="2" charset="0"/>
                <a:ea typeface="Inter" panose="02000503000000020004" pitchFamily="2" charset="0"/>
              </a:rPr>
              <a:t>Раздел 1. Анализ </a:t>
            </a:r>
            <a:r>
              <a:rPr lang="ru-RU" dirty="0" smtClean="0">
                <a:latin typeface="Inter" panose="02000503000000020004" pitchFamily="2" charset="0"/>
                <a:ea typeface="Inter" panose="02000503000000020004" pitchFamily="2" charset="0"/>
              </a:rPr>
              <a:t>территории</a:t>
            </a:r>
            <a:endParaRPr lang="ru-RU" dirty="0"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07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2444188"/>
              </p:ext>
            </p:extLst>
          </p:nvPr>
        </p:nvGraphicFramePr>
        <p:xfrm>
          <a:off x="0" y="685228"/>
          <a:ext cx="12201099" cy="6176726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802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63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281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60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53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424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2961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6815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21387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129654">
                  <a:extLst>
                    <a:ext uri="{9D8B030D-6E8A-4147-A177-3AD203B41FA5}">
                      <a16:colId xmlns:a16="http://schemas.microsoft.com/office/drawing/2014/main" val="2469769811"/>
                    </a:ext>
                  </a:extLst>
                </a:gridCol>
                <a:gridCol w="1129654">
                  <a:extLst>
                    <a:ext uri="{9D8B030D-6E8A-4147-A177-3AD203B41FA5}">
                      <a16:colId xmlns:a16="http://schemas.microsoft.com/office/drawing/2014/main" val="2604742881"/>
                    </a:ext>
                  </a:extLst>
                </a:gridCol>
                <a:gridCol w="1129654">
                  <a:extLst>
                    <a:ext uri="{9D8B030D-6E8A-4147-A177-3AD203B41FA5}">
                      <a16:colId xmlns:a16="http://schemas.microsoft.com/office/drawing/2014/main" val="3940759910"/>
                    </a:ext>
                  </a:extLst>
                </a:gridCol>
              </a:tblGrid>
              <a:tr h="544050">
                <a:tc rowSpan="3" gridSpan="2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7373A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Фактор (этап) </a:t>
                      </a: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7373A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реализации</a:t>
                      </a:r>
                      <a:endParaRPr kumimoji="0" lang="ru-RU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37373A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  <a:p>
                      <a:endParaRPr lang="ru-RU" sz="1600" dirty="0">
                        <a:solidFill>
                          <a:srgbClr val="37373A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anchor="ctr"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rgbClr val="37373A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Показатели, характеризующие степень достижения результата</a:t>
                      </a:r>
                    </a:p>
                  </a:txBody>
                  <a:tcPr anchor="ctr"/>
                </a:tc>
                <a:tc gridSpan="9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7373A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Целевое значение показателей</a:t>
                      </a:r>
                      <a:endParaRPr kumimoji="0" lang="ru-RU" sz="2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37373A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37373A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37373A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37373A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6929"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1 января </a:t>
                      </a:r>
                    </a:p>
                    <a:p>
                      <a:pPr marL="0" marR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2023 г.</a:t>
                      </a:r>
                      <a:endParaRPr lang="ru-RU" sz="1200" dirty="0" smtClean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1 января 2024 г.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1 января 2025 г.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куратор</a:t>
                      </a:r>
                      <a:endParaRPr lang="ru-RU" sz="1200" dirty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результат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на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01.01.202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2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результат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на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01.04.2022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результат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на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01.07.2022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результат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на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01.1</a:t>
                      </a: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0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.2022</a:t>
                      </a:r>
                    </a:p>
                    <a:p>
                      <a:pPr algn="ctr"/>
                      <a:endParaRPr lang="ru-RU" sz="1200" b="0" dirty="0" smtClean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3543"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2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ДК</a:t>
                      </a:r>
                      <a:endParaRPr lang="ru-RU" sz="1400" b="0" dirty="0">
                        <a:solidFill>
                          <a:schemeClr val="tx2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2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ФЦМ</a:t>
                      </a:r>
                      <a:endParaRPr lang="ru-RU" sz="1400" b="0" dirty="0">
                        <a:solidFill>
                          <a:schemeClr val="tx2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9270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1.8.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Учет в Едином государственном реестре недвижимости земельных участков с границами, установленными в соответствии с законодательством Российской Федерации</a:t>
                      </a:r>
                      <a:endParaRPr lang="ru-RU" sz="11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1.8.1</a:t>
                      </a:r>
                      <a:r>
                        <a:rPr lang="ru-RU" sz="11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. (ФЦМ)</a:t>
                      </a:r>
                      <a:r>
                        <a:rPr lang="ru-RU" sz="1100" b="1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 </a:t>
                      </a:r>
                      <a:r>
                        <a:rPr lang="ru-RU" sz="11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8.1.1 (ДК)</a:t>
                      </a:r>
                      <a:endParaRPr lang="ru-RU" sz="11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доля количества земельных участков, учтенных в Едином государственном реестре недвижимости, с границами, установленными в соответствии с требованиями законодательства Российской Федерации, в общем количестве земельных участков, учтенных в Едином государственном реестре недвижимости, </a:t>
                      </a:r>
                      <a:r>
                        <a:rPr lang="ru-RU" sz="11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процентов</a:t>
                      </a:r>
                      <a:endParaRPr lang="ru-RU" sz="11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marL="0" marR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accent3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72,6</a:t>
                      </a:r>
                      <a:endParaRPr lang="ru-RU" sz="1800" dirty="0" smtClean="0">
                        <a:solidFill>
                          <a:schemeClr val="accent3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800" dirty="0">
                        <a:solidFill>
                          <a:schemeClr val="accent3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accent3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72,6</a:t>
                      </a:r>
                      <a:endParaRPr lang="ru-RU" sz="1800" dirty="0">
                        <a:solidFill>
                          <a:schemeClr val="accent3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76,8</a:t>
                      </a:r>
                      <a:endParaRPr lang="ru-RU" sz="18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80</a:t>
                      </a:r>
                      <a:endParaRPr lang="ru-RU" sz="18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УРР</a:t>
                      </a:r>
                      <a:endParaRPr lang="ru-RU" sz="1800" dirty="0">
                        <a:solidFill>
                          <a:schemeClr val="tx1">
                            <a:lumMod val="50000"/>
                          </a:schemeClr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69,2%</a:t>
                      </a:r>
                    </a:p>
                    <a:p>
                      <a:pPr algn="ctr"/>
                      <a:endParaRPr lang="ru-RU" sz="1100" dirty="0" smtClean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algn="ctr"/>
                      <a:r>
                        <a:rPr lang="ru-RU" sz="1100" baseline="0" dirty="0" smtClean="0">
                          <a:solidFill>
                            <a:schemeClr val="accent3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Не выполнено</a:t>
                      </a:r>
                    </a:p>
                    <a:p>
                      <a:pPr algn="l"/>
                      <a:endParaRPr lang="en-US" sz="1100" dirty="0" smtClean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algn="l"/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(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всего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 участков </a:t>
                      </a:r>
                    </a:p>
                    <a:p>
                      <a:pPr algn="l"/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1 386 070, внесено 959 133)</a:t>
                      </a:r>
                      <a:endParaRPr lang="ru-RU" sz="1100" dirty="0" smtClean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69,32%</a:t>
                      </a:r>
                      <a:endPara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Не выполнено</a:t>
                      </a:r>
                      <a:endParaRPr kumimoji="0" lang="en-US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(</a:t>
                      </a: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всего участков </a:t>
                      </a: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1 379 710, внесено 956 392)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69,87%</a:t>
                      </a:r>
                      <a:endPara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  <a:cs typeface="+mn-cs"/>
                      </a:endParaRP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  <a:cs typeface="+mn-cs"/>
                      </a:endParaRP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1790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Не выполнено</a:t>
                      </a:r>
                      <a:endParaRPr kumimoji="0" lang="en-US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E17900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  <a:cs typeface="+mn-cs"/>
                      </a:endParaRP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(</a:t>
                      </a: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всего участков </a:t>
                      </a: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1 390 696, внесено 971 748)</a:t>
                      </a: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70,46%</a:t>
                      </a:r>
                      <a:endPara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  <a:cs typeface="+mn-cs"/>
                      </a:endParaRP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  <a:cs typeface="+mn-cs"/>
                      </a:endParaRP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1790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Не выполнено</a:t>
                      </a:r>
                      <a:endParaRPr kumimoji="0" lang="en-US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E17900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  <a:cs typeface="+mn-cs"/>
                      </a:endParaRP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(</a:t>
                      </a: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всего участков </a:t>
                      </a: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1 398 747, внесено 985 493)</a:t>
                      </a: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9554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1.9.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Выявление правообладателей ранее учтенных объектов недвижимости</a:t>
                      </a:r>
                      <a:endParaRPr lang="ru-RU" sz="11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1.9.1</a:t>
                      </a:r>
                      <a:r>
                        <a:rPr lang="ru-RU" sz="11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. (ФЦМ)</a:t>
                      </a:r>
                      <a:r>
                        <a:rPr lang="ru-RU" sz="1100" b="1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 </a:t>
                      </a:r>
                      <a:r>
                        <a:rPr lang="ru-RU" sz="11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9.1.1 (ДК)</a:t>
                      </a:r>
                      <a:endParaRPr lang="ru-RU" sz="11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доля количества ранее учтенных объектов недвижимости, права на которые не зарегистрированы, в общем количестве ранее учтенных объектов недвижимости, сведения о которых содержатся в Едином государственном реестре недвижимости, процентов &lt;2</a:t>
                      </a:r>
                      <a:r>
                        <a:rPr lang="ru-RU" sz="11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&gt;</a:t>
                      </a:r>
                      <a:endParaRPr lang="ru-RU" sz="11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endParaRPr lang="ru-RU" sz="1800" dirty="0"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КУГИ</a:t>
                      </a:r>
                      <a:endParaRPr lang="ru-RU" sz="1800" dirty="0">
                        <a:solidFill>
                          <a:schemeClr val="tx1">
                            <a:lumMod val="50000"/>
                          </a:schemeClr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accent3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Нет данных</a:t>
                      </a:r>
                      <a:endParaRPr lang="ru-RU" sz="1100" dirty="0">
                        <a:solidFill>
                          <a:schemeClr val="accent3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1790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Нет данных</a:t>
                      </a:r>
                    </a:p>
                    <a:p>
                      <a:pPr algn="l"/>
                      <a:endParaRPr lang="ru-RU" sz="180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1790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Нет данных</a:t>
                      </a:r>
                    </a:p>
                    <a:p>
                      <a:pPr algn="l"/>
                      <a:endParaRPr lang="ru-RU" sz="180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1790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Нет данных</a:t>
                      </a:r>
                    </a:p>
                    <a:p>
                      <a:pPr algn="l"/>
                      <a:endParaRPr lang="ru-RU" sz="180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484701" y="2879062"/>
            <a:ext cx="606994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Inter" panose="02000503000000020004" pitchFamily="2" charset="0"/>
              </a:rPr>
              <a:t>Текущее значение </a:t>
            </a:r>
          </a:p>
          <a:p>
            <a:pPr algn="ctr"/>
            <a:r>
              <a:rPr lang="ru-RU" sz="26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Inter" panose="02000503000000020004" pitchFamily="2" charset="0"/>
              </a:rPr>
              <a:t>70,46% </a:t>
            </a:r>
            <a:endParaRPr lang="ru-RU" sz="2600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Inter" panose="02000503000000020004" pitchFamily="2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84701" y="4892760"/>
            <a:ext cx="6069943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Inter" panose="02000503000000020004" pitchFamily="2" charset="0"/>
              </a:rPr>
              <a:t>Нет данных*</a:t>
            </a:r>
            <a:endParaRPr lang="ru-RU" sz="2600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Inter" panose="02000503000000020004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81994" y="5380439"/>
            <a:ext cx="6132438" cy="914400"/>
          </a:xfrm>
          <a:prstGeom prst="rect">
            <a:avLst/>
          </a:prstGeom>
          <a:noFill/>
          <a:ln cap="rnd">
            <a:noFill/>
            <a:prstDash val="solid"/>
          </a:ln>
        </p:spPr>
        <p:txBody>
          <a:bodyPr vert="horz" wrap="none" lIns="0" tIns="0" rIns="0" bIns="0" rtlCol="0" anchor="ctr" anchorCtr="0">
            <a:noAutofit/>
          </a:bodyPr>
          <a:lstStyle/>
          <a:p>
            <a:pPr algn="ctr"/>
            <a:r>
              <a:rPr lang="ru-RU" dirty="0" smtClean="0">
                <a:solidFill>
                  <a:schemeClr val="accent3"/>
                </a:solidFill>
              </a:rPr>
              <a:t>*</a:t>
            </a:r>
            <a:r>
              <a:rPr lang="ru-RU" sz="2400" dirty="0" smtClean="0">
                <a:solidFill>
                  <a:schemeClr val="tx1">
                    <a:lumMod val="5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</a:rPr>
              <a:t>Методика расчета находится </a:t>
            </a:r>
          </a:p>
          <a:p>
            <a:pPr algn="ctr"/>
            <a:r>
              <a:rPr lang="ru-RU" sz="2400" dirty="0" smtClean="0">
                <a:solidFill>
                  <a:schemeClr val="tx1">
                    <a:lumMod val="5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</a:rPr>
              <a:t>в стадии разработки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0"/>
          </p:nvPr>
        </p:nvSpPr>
        <p:spPr>
          <a:xfrm>
            <a:off x="9457899" y="6492875"/>
            <a:ext cx="2743200" cy="365125"/>
          </a:xfrm>
        </p:spPr>
        <p:txBody>
          <a:bodyPr/>
          <a:lstStyle/>
          <a:p>
            <a:fld id="{35ACA335-37F7-42C7-872A-92C3D7072F89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12" name="Заголовок 5">
            <a:extLst>
              <a:ext uri="{FF2B5EF4-FFF2-40B4-BE49-F238E27FC236}">
                <a16:creationId xmlns:a16="http://schemas.microsoft.com/office/drawing/2014/main" id="{453327E7-11E0-6323-C98A-1E6D06758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Inter" panose="02000503000000020004" pitchFamily="2" charset="0"/>
                <a:ea typeface="Inter" panose="02000503000000020004" pitchFamily="2" charset="0"/>
              </a:rPr>
              <a:t>Раздел 1. Анализ </a:t>
            </a:r>
            <a:r>
              <a:rPr lang="ru-RU" dirty="0" smtClean="0">
                <a:latin typeface="Inter" panose="02000503000000020004" pitchFamily="2" charset="0"/>
                <a:ea typeface="Inter" panose="02000503000000020004" pitchFamily="2" charset="0"/>
              </a:rPr>
              <a:t>территории</a:t>
            </a:r>
            <a:endParaRPr lang="ru-RU" dirty="0"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15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>
            <a:extLst>
              <a:ext uri="{FF2B5EF4-FFF2-40B4-BE49-F238E27FC236}">
                <a16:creationId xmlns:a16="http://schemas.microsoft.com/office/drawing/2014/main" id="{453327E7-11E0-6323-C98A-1E6D06758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639" y="0"/>
            <a:ext cx="11229975" cy="838199"/>
          </a:xfrm>
        </p:spPr>
        <p:txBody>
          <a:bodyPr>
            <a:normAutofit/>
          </a:bodyPr>
          <a:lstStyle/>
          <a:p>
            <a:r>
              <a:rPr lang="ru-RU" dirty="0">
                <a:latin typeface="Inter" panose="02000503000000020004" pitchFamily="2" charset="0"/>
                <a:ea typeface="Inter" panose="02000503000000020004" pitchFamily="2" charset="0"/>
              </a:rPr>
              <a:t>Раздел 2. </a:t>
            </a:r>
            <a:br>
              <a:rPr lang="ru-RU" dirty="0">
                <a:latin typeface="Inter" panose="02000503000000020004" pitchFamily="2" charset="0"/>
                <a:ea typeface="Inter" panose="02000503000000020004" pitchFamily="2" charset="0"/>
              </a:rPr>
            </a:br>
            <a:r>
              <a:rPr lang="ru-RU" dirty="0">
                <a:latin typeface="Inter" panose="02000503000000020004" pitchFamily="2" charset="0"/>
                <a:ea typeface="Inter" panose="02000503000000020004" pitchFamily="2" charset="0"/>
              </a:rPr>
              <a:t>Подготовка и подача документов на осуществление </a:t>
            </a:r>
            <a:r>
              <a:rPr lang="ru-RU" dirty="0" smtClean="0">
                <a:latin typeface="Inter" panose="02000503000000020004" pitchFamily="2" charset="0"/>
                <a:ea typeface="Inter" panose="02000503000000020004" pitchFamily="2" charset="0"/>
              </a:rPr>
              <a:t>КУ и (или) РП</a:t>
            </a:r>
            <a:endParaRPr lang="ru-RU" dirty="0"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1239925"/>
              </p:ext>
            </p:extLst>
          </p:nvPr>
        </p:nvGraphicFramePr>
        <p:xfrm>
          <a:off x="0" y="838199"/>
          <a:ext cx="12192001" cy="6071276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5836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4868">
                  <a:extLst>
                    <a:ext uri="{9D8B030D-6E8A-4147-A177-3AD203B41FA5}">
                      <a16:colId xmlns:a16="http://schemas.microsoft.com/office/drawing/2014/main" val="422452338"/>
                    </a:ext>
                  </a:extLst>
                </a:gridCol>
                <a:gridCol w="1910803">
                  <a:extLst>
                    <a:ext uri="{9D8B030D-6E8A-4147-A177-3AD203B41FA5}">
                      <a16:colId xmlns:a16="http://schemas.microsoft.com/office/drawing/2014/main" val="1052391011"/>
                    </a:ext>
                  </a:extLst>
                </a:gridCol>
                <a:gridCol w="660858">
                  <a:extLst>
                    <a:ext uri="{9D8B030D-6E8A-4147-A177-3AD203B41FA5}">
                      <a16:colId xmlns:a16="http://schemas.microsoft.com/office/drawing/2014/main" val="2094658913"/>
                    </a:ext>
                  </a:extLst>
                </a:gridCol>
                <a:gridCol w="618495">
                  <a:extLst>
                    <a:ext uri="{9D8B030D-6E8A-4147-A177-3AD203B41FA5}">
                      <a16:colId xmlns:a16="http://schemas.microsoft.com/office/drawing/2014/main" val="2882524550"/>
                    </a:ext>
                  </a:extLst>
                </a:gridCol>
                <a:gridCol w="686928">
                  <a:extLst>
                    <a:ext uri="{9D8B030D-6E8A-4147-A177-3AD203B41FA5}">
                      <a16:colId xmlns:a16="http://schemas.microsoft.com/office/drawing/2014/main" val="721281189"/>
                    </a:ext>
                  </a:extLst>
                </a:gridCol>
                <a:gridCol w="863426">
                  <a:extLst>
                    <a:ext uri="{9D8B030D-6E8A-4147-A177-3AD203B41FA5}">
                      <a16:colId xmlns:a16="http://schemas.microsoft.com/office/drawing/2014/main" val="3340347417"/>
                    </a:ext>
                  </a:extLst>
                </a:gridCol>
                <a:gridCol w="790675">
                  <a:extLst>
                    <a:ext uri="{9D8B030D-6E8A-4147-A177-3AD203B41FA5}">
                      <a16:colId xmlns:a16="http://schemas.microsoft.com/office/drawing/2014/main" val="403428563"/>
                    </a:ext>
                  </a:extLst>
                </a:gridCol>
                <a:gridCol w="1226522">
                  <a:extLst>
                    <a:ext uri="{9D8B030D-6E8A-4147-A177-3AD203B41FA5}">
                      <a16:colId xmlns:a16="http://schemas.microsoft.com/office/drawing/2014/main" val="3260455457"/>
                    </a:ext>
                  </a:extLst>
                </a:gridCol>
                <a:gridCol w="1125019">
                  <a:extLst>
                    <a:ext uri="{9D8B030D-6E8A-4147-A177-3AD203B41FA5}">
                      <a16:colId xmlns:a16="http://schemas.microsoft.com/office/drawing/2014/main" val="1806281922"/>
                    </a:ext>
                  </a:extLst>
                </a:gridCol>
                <a:gridCol w="1209604">
                  <a:extLst>
                    <a:ext uri="{9D8B030D-6E8A-4147-A177-3AD203B41FA5}">
                      <a16:colId xmlns:a16="http://schemas.microsoft.com/office/drawing/2014/main" val="2685167822"/>
                    </a:ext>
                  </a:extLst>
                </a:gridCol>
                <a:gridCol w="1401167">
                  <a:extLst>
                    <a:ext uri="{9D8B030D-6E8A-4147-A177-3AD203B41FA5}">
                      <a16:colId xmlns:a16="http://schemas.microsoft.com/office/drawing/2014/main" val="1665663660"/>
                    </a:ext>
                  </a:extLst>
                </a:gridCol>
              </a:tblGrid>
              <a:tr h="511543">
                <a:tc rowSpan="3" gridSpan="2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7373A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Фактор (этап) </a:t>
                      </a: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7373A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реализации</a:t>
                      </a:r>
                      <a:endParaRPr kumimoji="0" lang="ru-RU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37373A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  <a:p>
                      <a:endParaRPr lang="ru-RU" sz="1600" dirty="0">
                        <a:solidFill>
                          <a:srgbClr val="37373A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anchor="ctr"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rgbClr val="37373A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Показатели, характеризующие степень достижения результата</a:t>
                      </a:r>
                    </a:p>
                  </a:txBody>
                  <a:tcPr anchor="ctr"/>
                </a:tc>
                <a:tc gridSpan="9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7373A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Целевое значение показателей</a:t>
                      </a:r>
                      <a:endParaRPr kumimoji="0" lang="ru-RU" sz="2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37373A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37373A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3752"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37373A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1 января </a:t>
                      </a:r>
                    </a:p>
                    <a:p>
                      <a:pPr marL="0" marR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37373A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2023 г.</a:t>
                      </a:r>
                      <a:endParaRPr lang="ru-RU" sz="1200" dirty="0" smtClean="0">
                        <a:solidFill>
                          <a:srgbClr val="37373A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37373A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1 января 2024 г.</a:t>
                      </a:r>
                      <a:endParaRPr lang="ru-RU" sz="1100" dirty="0">
                        <a:solidFill>
                          <a:srgbClr val="37373A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37373A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1 января 2025 г.</a:t>
                      </a:r>
                      <a:endParaRPr lang="ru-RU" sz="1100" dirty="0">
                        <a:solidFill>
                          <a:srgbClr val="37373A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37373A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куратор</a:t>
                      </a:r>
                      <a:endParaRPr lang="ru-RU" sz="1100" dirty="0">
                        <a:solidFill>
                          <a:srgbClr val="37373A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результат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на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01.01.2022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результат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на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01.04.2022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результат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на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01.07.2022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результат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на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01.1</a:t>
                      </a: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0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.2022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956"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ДК</a:t>
                      </a:r>
                      <a:endParaRPr lang="ru-RU" sz="1400" dirty="0">
                        <a:solidFill>
                          <a:schemeClr val="tx2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ФЦМ</a:t>
                      </a:r>
                      <a:endParaRPr lang="ru-RU" sz="1400" dirty="0">
                        <a:solidFill>
                          <a:schemeClr val="tx2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5916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1.10.</a:t>
                      </a:r>
                      <a:endParaRPr lang="ru-RU" sz="1200" b="1" i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Внесение в Единый государственный реестр недвижимости сведений об объектах недвижимости, необходимых для определения их кадастровой стоимости</a:t>
                      </a:r>
                      <a:endParaRPr lang="ru-RU" sz="105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1.10.1. (ФЦМ)</a:t>
                      </a:r>
                      <a:r>
                        <a:rPr lang="ru-RU" sz="1100" b="1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10.1.1. (ДК)</a:t>
                      </a:r>
                      <a:endParaRPr lang="ru-RU" sz="11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доля объектов недвижимости, учтенных в Едином государственном реестре недвижимости, в общем количестве объектов недвижимости, сведения о кадастровой стоимости которых отсутствуют, процентов</a:t>
                      </a:r>
                      <a:endParaRPr lang="ru-RU" sz="11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marL="0" marR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0,5</a:t>
                      </a:r>
                      <a:endParaRPr lang="ru-RU" sz="1800" dirty="0" smtClean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0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0</a:t>
                      </a:r>
                      <a:endParaRPr lang="ru-RU" sz="18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КУГИ</a:t>
                      </a:r>
                      <a:endParaRPr lang="ru-RU" sz="1800" dirty="0">
                        <a:solidFill>
                          <a:schemeClr val="tx1">
                            <a:lumMod val="50000"/>
                          </a:schemeClr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FF0000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 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7373A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0,98 %</a:t>
                      </a: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 smtClean="0">
                        <a:solidFill>
                          <a:srgbClr val="34A290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accent2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Выполнено</a:t>
                      </a: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 smtClean="0">
                        <a:solidFill>
                          <a:srgbClr val="34A290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7373A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(Общее количество ОН 3 486 552, отсутствуют сведения о КС по 34 147)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37373A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0,42 %</a:t>
                      </a:r>
                      <a:endParaRPr lang="ru-RU" sz="2750" dirty="0" smtClean="0">
                        <a:solidFill>
                          <a:srgbClr val="37373A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34A290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Выполнено</a:t>
                      </a: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34A290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rgbClr val="37373A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(Общее количество ОН 3 490 513, отсутствуют сведения о КС по 14 803)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7373A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0,38 %</a:t>
                      </a:r>
                      <a:endParaRPr kumimoji="0" lang="ru-RU" sz="275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37373A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  <a:cs typeface="+mn-cs"/>
                      </a:endParaRP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34A290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  <a:cs typeface="+mn-cs"/>
                      </a:endParaRP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A73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Выполнено</a:t>
                      </a: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 smtClean="0">
                        <a:solidFill>
                          <a:srgbClr val="37373A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(Общее количество ОН 3 521 058, отсутствуют сведения о КС по 13 274)</a:t>
                      </a: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 smtClean="0">
                        <a:solidFill>
                          <a:srgbClr val="37373A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7373A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0,36 %</a:t>
                      </a: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4FA730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  <a:cs typeface="+mn-cs"/>
                      </a:endParaRP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A73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Выполнено</a:t>
                      </a: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 smtClean="0">
                        <a:solidFill>
                          <a:srgbClr val="37373A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(Общее количество ОН 3 539 999, отсутствуют сведения о КС по 12 706)</a:t>
                      </a: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 smtClean="0">
                        <a:solidFill>
                          <a:srgbClr val="37373A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6471">
                <a:tc gridSpan="12">
                  <a:txBody>
                    <a:bodyPr/>
                    <a:lstStyle/>
                    <a:p>
                      <a:pPr marL="0" marR="0" lvl="0" indent="0" algn="just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2F2F2">
                              <a:lumMod val="10000"/>
                            </a:srgbClr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Раздел 2. </a:t>
                      </a:r>
                    </a:p>
                    <a:p>
                      <a:pPr marL="0" marR="0" lvl="0" indent="0" algn="just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2F2F2">
                              <a:lumMod val="10000"/>
                            </a:srgbClr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Подготовка и подача документов на осуществление кадастрового учета и (или) регистрации прав</a:t>
                      </a:r>
                      <a:endParaRPr kumimoji="0" lang="ru-RU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2F2F2">
                            <a:lumMod val="10000"/>
                          </a:srgbClr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just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2F2F2">
                            <a:lumMod val="10000"/>
                          </a:srgbClr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89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2.1.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Срок подготовки межевого и технического планов, акта обследования</a:t>
                      </a:r>
                      <a:endParaRPr lang="ru-RU" sz="105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2.1.1</a:t>
                      </a:r>
                      <a:r>
                        <a:rPr lang="ru-RU" sz="11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. (ФЦМ)</a:t>
                      </a:r>
                      <a:r>
                        <a:rPr lang="ru-RU" sz="1100" b="1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11.1.1 (ДК)</a:t>
                      </a:r>
                      <a:endParaRPr lang="ru-RU" sz="11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предельный срок подготовки межевого и технического планов, акта обследования (без учета срока согласования границ земельных участков со смежными землепользователями), дней</a:t>
                      </a:r>
                      <a:endParaRPr lang="ru-RU" sz="11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marL="0" marR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9</a:t>
                      </a:r>
                      <a:endParaRPr lang="ru-RU" sz="1800" dirty="0" smtClean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9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9</a:t>
                      </a:r>
                      <a:endParaRPr lang="ru-RU" sz="18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8</a:t>
                      </a:r>
                      <a:endParaRPr lang="ru-RU" sz="18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marL="0" marR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УРР</a:t>
                      </a:r>
                    </a:p>
                    <a:p>
                      <a:pPr marL="0" marR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marL="0" marR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marL="0" marR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algn="ctr"/>
                      <a:endParaRPr lang="ru-RU" sz="1800" dirty="0">
                        <a:solidFill>
                          <a:schemeClr val="tx1">
                            <a:lumMod val="50000"/>
                          </a:schemeClr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10 дней</a:t>
                      </a: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accent2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Выполнено</a:t>
                      </a:r>
                    </a:p>
                    <a:p>
                      <a:pPr algn="l"/>
                      <a:endParaRPr lang="ru-RU" sz="18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8 дней</a:t>
                      </a:r>
                    </a:p>
                    <a:p>
                      <a:pPr algn="ctr"/>
                      <a:endParaRPr lang="ru-RU" sz="18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Выполнено</a:t>
                      </a:r>
                    </a:p>
                    <a:p>
                      <a:pPr algn="ctr"/>
                      <a:endParaRPr lang="ru-RU" sz="275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7,6 дней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  <a:cs typeface="+mn-cs"/>
                      </a:endParaRP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A73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Выполнено</a:t>
                      </a:r>
                    </a:p>
                    <a:p>
                      <a:pPr algn="ctr"/>
                      <a:endParaRPr lang="ru-RU" sz="275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8 дней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  <a:cs typeface="+mn-cs"/>
                      </a:endParaRP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A73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Выполнено</a:t>
                      </a:r>
                    </a:p>
                    <a:p>
                      <a:pPr algn="ctr"/>
                      <a:endParaRPr lang="ru-RU" sz="275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730532" y="2985493"/>
            <a:ext cx="7220825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egoe UI Black" panose="020B0A02040204020203" pitchFamily="34" charset="0"/>
              </a:rPr>
              <a:t>Текущее значение</a:t>
            </a:r>
          </a:p>
          <a:p>
            <a:pPr algn="ctr"/>
            <a:r>
              <a:rPr lang="ru-RU" sz="2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egoe UI Black" panose="020B0A02040204020203" pitchFamily="34" charset="0"/>
              </a:rPr>
              <a:t>0,36 % </a:t>
            </a:r>
          </a:p>
          <a:p>
            <a:pPr algn="ctr"/>
            <a:endParaRPr lang="ru-RU" sz="4000" b="1" dirty="0">
              <a:solidFill>
                <a:srgbClr val="34A29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74464" y="5665340"/>
            <a:ext cx="722082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egoe UI Black" panose="020B0A02040204020203" pitchFamily="34" charset="0"/>
              </a:rPr>
              <a:t>Текущее значение</a:t>
            </a:r>
          </a:p>
          <a:p>
            <a:pPr algn="ctr"/>
            <a:r>
              <a:rPr lang="ru-RU" sz="2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egoe UI Black" panose="020B0A02040204020203" pitchFamily="34" charset="0"/>
              </a:rPr>
              <a:t>8 р. </a:t>
            </a:r>
            <a:r>
              <a:rPr lang="ru-RU" sz="26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egoe UI Black" panose="020B0A02040204020203" pitchFamily="34" charset="0"/>
              </a:rPr>
              <a:t>дн</a:t>
            </a:r>
            <a:r>
              <a:rPr lang="ru-RU" sz="2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egoe UI Black" panose="020B0A02040204020203" pitchFamily="34" charset="0"/>
              </a:rPr>
              <a:t>. 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9448800" y="6544350"/>
            <a:ext cx="2743200" cy="365125"/>
          </a:xfrm>
        </p:spPr>
        <p:txBody>
          <a:bodyPr/>
          <a:lstStyle/>
          <a:p>
            <a:fld id="{35ACA335-37F7-42C7-872A-92C3D7072F89}" type="slidenum">
              <a:rPr lang="ru-RU" smtClean="0"/>
              <a:pPr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603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3461570"/>
              </p:ext>
            </p:extLst>
          </p:nvPr>
        </p:nvGraphicFramePr>
        <p:xfrm>
          <a:off x="0" y="838199"/>
          <a:ext cx="12192000" cy="6011037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4435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88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59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72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49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736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9782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4342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20515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185332">
                  <a:extLst>
                    <a:ext uri="{9D8B030D-6E8A-4147-A177-3AD203B41FA5}">
                      <a16:colId xmlns:a16="http://schemas.microsoft.com/office/drawing/2014/main" val="3054190272"/>
                    </a:ext>
                  </a:extLst>
                </a:gridCol>
                <a:gridCol w="1092200">
                  <a:extLst>
                    <a:ext uri="{9D8B030D-6E8A-4147-A177-3AD203B41FA5}">
                      <a16:colId xmlns:a16="http://schemas.microsoft.com/office/drawing/2014/main" val="3796911978"/>
                    </a:ext>
                  </a:extLst>
                </a:gridCol>
                <a:gridCol w="1193801">
                  <a:extLst>
                    <a:ext uri="{9D8B030D-6E8A-4147-A177-3AD203B41FA5}">
                      <a16:colId xmlns:a16="http://schemas.microsoft.com/office/drawing/2014/main" val="3163467483"/>
                    </a:ext>
                  </a:extLst>
                </a:gridCol>
              </a:tblGrid>
              <a:tr h="543204">
                <a:tc rowSpan="3" gridSpan="2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Фактор (этап)</a:t>
                      </a: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 реализации</a:t>
                      </a:r>
                      <a:endParaRPr kumimoji="0" lang="ru-RU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  <a:p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anchor="ctr"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Показатели, характеризующие степень достижения результата</a:t>
                      </a:r>
                    </a:p>
                  </a:txBody>
                  <a:tcPr anchor="ctr"/>
                </a:tc>
                <a:tc gridSpan="9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Целевое значение показателей</a:t>
                      </a:r>
                      <a:endParaRPr kumimoji="0" lang="ru-RU" sz="2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37373A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37373A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0562"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1 января </a:t>
                      </a:r>
                    </a:p>
                    <a:p>
                      <a:pPr marL="0" marR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2023 г.</a:t>
                      </a:r>
                      <a:endParaRPr lang="ru-RU" sz="1200" dirty="0" smtClean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1 января 2024 г.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1 января 2025 г.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куратор</a:t>
                      </a:r>
                      <a:endParaRPr lang="ru-RU" sz="1200" dirty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результат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на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01.01.2022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результат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на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01.04.2022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результат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на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01.07.2022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результат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на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01.1</a:t>
                      </a: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0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.2022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0032"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ДК</a:t>
                      </a:r>
                      <a:endParaRPr lang="ru-RU" sz="1400" dirty="0">
                        <a:solidFill>
                          <a:schemeClr val="tx2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ФЦМ</a:t>
                      </a:r>
                      <a:endParaRPr lang="ru-RU" sz="1400" dirty="0">
                        <a:solidFill>
                          <a:schemeClr val="tx2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01952"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2.2.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Качество приема и сканирования документов в многофункциональных центрах предоставления государственных и муниципальных услуг (далее - МФЦ)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2.2.1</a:t>
                      </a:r>
                      <a:r>
                        <a:rPr lang="ru-RU" sz="1050" b="1" dirty="0" smtClean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. (ФЦМ)</a:t>
                      </a:r>
                      <a:r>
                        <a:rPr lang="ru-RU" sz="1050" b="1" baseline="0" dirty="0" smtClean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 </a:t>
                      </a:r>
                      <a:r>
                        <a:rPr lang="ru-RU" sz="1050" b="1" dirty="0" smtClean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12.1.1. (ДК)</a:t>
                      </a:r>
                      <a:endParaRPr lang="ru-RU" sz="1050" b="1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доля ошибок, допущенных сотрудниками МФЦ при приеме документов на государственный кадастровый учет и (или) государственную регистрацию прав (полнота и комплектность документов), в общем количестве документов, принятых в МФЦ на государственный кадастровый учет и (или) государственную регистрацию прав, процентов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0,1</a:t>
                      </a:r>
                      <a:endParaRPr lang="ru-RU" sz="1800" dirty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0,1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0,1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0,1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КЭР</a:t>
                      </a:r>
                      <a:endParaRPr lang="ru-RU" sz="1800" dirty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0 %</a:t>
                      </a: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accent2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Выполнено</a:t>
                      </a:r>
                      <a:endParaRPr lang="ru-RU" sz="1100" dirty="0">
                        <a:solidFill>
                          <a:schemeClr val="accent2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0 %</a:t>
                      </a:r>
                    </a:p>
                    <a:p>
                      <a:pPr algn="ctr"/>
                      <a:endParaRPr lang="ru-RU" sz="1800" dirty="0" smtClean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Выполнено</a:t>
                      </a:r>
                    </a:p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0 %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  <a:cs typeface="+mn-cs"/>
                      </a:endParaRP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A73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Выполнено</a:t>
                      </a:r>
                    </a:p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0 %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  <a:cs typeface="+mn-cs"/>
                      </a:endParaRP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A73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Выполнено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304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2.2.2 (ФЦМ)</a:t>
                      </a:r>
                      <a:r>
                        <a:rPr lang="ru-RU" sz="1050" b="1" baseline="0" dirty="0" smtClean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 </a:t>
                      </a:r>
                      <a:r>
                        <a:rPr lang="ru-RU" sz="1050" b="1" dirty="0" smtClean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12.1.2 (ДК)</a:t>
                      </a:r>
                      <a:endParaRPr lang="ru-RU" sz="1050" b="1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доля пакетов документов, которые приняты в МФЦ на государственный кадастровый учет и (или) государственную регистрацию прав и в отношении которых сотрудниками МФЦ не осуществлено или осуществлено некачественное сканирование, в общем количестве пакетов документов, принятых в МФЦ на государственный кадастровый учет и (или) государственную регистрацию прав,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процентов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0</a:t>
                      </a:r>
                      <a:endParaRPr lang="ru-RU" sz="1800" dirty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0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0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0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КЭР</a:t>
                      </a:r>
                      <a:endParaRPr lang="ru-RU" sz="1800" dirty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0 %</a:t>
                      </a: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accent2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Выполнено</a:t>
                      </a:r>
                      <a:endParaRPr lang="ru-RU" sz="1100" dirty="0">
                        <a:solidFill>
                          <a:schemeClr val="accent2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0 %</a:t>
                      </a:r>
                    </a:p>
                    <a:p>
                      <a:pPr algn="ctr"/>
                      <a:endParaRPr lang="ru-RU" sz="1800" dirty="0" smtClean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Выполнено</a:t>
                      </a:r>
                    </a:p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0 %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  <a:cs typeface="+mn-cs"/>
                      </a:endParaRP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A73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Выполнено</a:t>
                      </a:r>
                    </a:p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0 %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  <a:cs typeface="+mn-cs"/>
                      </a:endParaRP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A73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Выполнено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440694" y="2766201"/>
            <a:ext cx="722082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egoe UI Black" panose="020B0A02040204020203" pitchFamily="34" charset="0"/>
              </a:rPr>
              <a:t>Текущее значение</a:t>
            </a:r>
          </a:p>
          <a:p>
            <a:pPr algn="ctr"/>
            <a:r>
              <a:rPr lang="ru-RU" sz="2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egoe UI Black" panose="020B0A02040204020203" pitchFamily="34" charset="0"/>
              </a:rPr>
              <a:t>0 % </a:t>
            </a:r>
            <a:endParaRPr lang="ru-RU" sz="4000" b="1" dirty="0">
              <a:solidFill>
                <a:srgbClr val="34A29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40695" y="5082865"/>
            <a:ext cx="722082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egoe UI Black" panose="020B0A02040204020203" pitchFamily="34" charset="0"/>
              </a:rPr>
              <a:t>Текущее значение</a:t>
            </a:r>
          </a:p>
          <a:p>
            <a:pPr algn="ctr"/>
            <a:r>
              <a:rPr lang="ru-RU" sz="2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egoe UI Black" panose="020B0A02040204020203" pitchFamily="34" charset="0"/>
              </a:rPr>
              <a:t>0 % 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9355666" y="6479308"/>
            <a:ext cx="2743200" cy="365125"/>
          </a:xfrm>
        </p:spPr>
        <p:txBody>
          <a:bodyPr/>
          <a:lstStyle/>
          <a:p>
            <a:fld id="{35ACA335-37F7-42C7-872A-92C3D7072F89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8" name="Заголовок 5">
            <a:extLst>
              <a:ext uri="{FF2B5EF4-FFF2-40B4-BE49-F238E27FC236}">
                <a16:creationId xmlns:a16="http://schemas.microsoft.com/office/drawing/2014/main" id="{453327E7-11E0-6323-C98A-1E6D06758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Inter" panose="02000503000000020004" pitchFamily="2" charset="0"/>
                <a:ea typeface="Inter" panose="02000503000000020004" pitchFamily="2" charset="0"/>
              </a:rPr>
              <a:t>Раздел 2. </a:t>
            </a:r>
            <a:br>
              <a:rPr lang="ru-RU" dirty="0">
                <a:latin typeface="Inter" panose="02000503000000020004" pitchFamily="2" charset="0"/>
                <a:ea typeface="Inter" panose="02000503000000020004" pitchFamily="2" charset="0"/>
              </a:rPr>
            </a:br>
            <a:r>
              <a:rPr lang="ru-RU" dirty="0">
                <a:latin typeface="Inter" panose="02000503000000020004" pitchFamily="2" charset="0"/>
                <a:ea typeface="Inter" panose="02000503000000020004" pitchFamily="2" charset="0"/>
              </a:rPr>
              <a:t>Подготовка и подача документов на осуществление </a:t>
            </a:r>
            <a:r>
              <a:rPr lang="ru-RU" dirty="0" smtClean="0">
                <a:latin typeface="Inter" panose="02000503000000020004" pitchFamily="2" charset="0"/>
                <a:ea typeface="Inter" panose="02000503000000020004" pitchFamily="2" charset="0"/>
              </a:rPr>
              <a:t>КУ и (или) РП</a:t>
            </a:r>
            <a:endParaRPr lang="ru-RU" dirty="0"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73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0073845"/>
              </p:ext>
            </p:extLst>
          </p:nvPr>
        </p:nvGraphicFramePr>
        <p:xfrm>
          <a:off x="0" y="838198"/>
          <a:ext cx="12192000" cy="6035981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4402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90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536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33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52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4547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8359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158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11321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227587">
                  <a:extLst>
                    <a:ext uri="{9D8B030D-6E8A-4147-A177-3AD203B41FA5}">
                      <a16:colId xmlns:a16="http://schemas.microsoft.com/office/drawing/2014/main" val="1162834721"/>
                    </a:ext>
                  </a:extLst>
                </a:gridCol>
                <a:gridCol w="1212338">
                  <a:extLst>
                    <a:ext uri="{9D8B030D-6E8A-4147-A177-3AD203B41FA5}">
                      <a16:colId xmlns:a16="http://schemas.microsoft.com/office/drawing/2014/main" val="1994186554"/>
                    </a:ext>
                  </a:extLst>
                </a:gridCol>
                <a:gridCol w="1212338">
                  <a:extLst>
                    <a:ext uri="{9D8B030D-6E8A-4147-A177-3AD203B41FA5}">
                      <a16:colId xmlns:a16="http://schemas.microsoft.com/office/drawing/2014/main" val="1088462585"/>
                    </a:ext>
                  </a:extLst>
                </a:gridCol>
              </a:tblGrid>
              <a:tr h="531827">
                <a:tc rowSpan="3" gridSpan="2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Фактор (этап)</a:t>
                      </a: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 реализации</a:t>
                      </a:r>
                      <a:endParaRPr kumimoji="0" lang="ru-RU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  <a:p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anchor="ctr"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Показатели, характеризующие степень достижения результата</a:t>
                      </a:r>
                    </a:p>
                  </a:txBody>
                  <a:tcPr anchor="ctr"/>
                </a:tc>
                <a:tc gridSpan="9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Целевое значение показателей</a:t>
                      </a:r>
                      <a:endParaRPr kumimoji="0" lang="ru-RU" sz="2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37373A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37373A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347"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1 января </a:t>
                      </a:r>
                    </a:p>
                    <a:p>
                      <a:pPr marL="0" marR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2023 г.</a:t>
                      </a:r>
                      <a:endParaRPr lang="ru-RU" sz="1200" dirty="0" smtClean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1 января 2024 г.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1 января 2025 г.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куратор</a:t>
                      </a:r>
                      <a:endParaRPr lang="ru-RU" sz="1200" dirty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результат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на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01.01.2022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результат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на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01.04.2022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результат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на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01.07.2022</a:t>
                      </a:r>
                    </a:p>
                    <a:p>
                      <a:pPr algn="ctr"/>
                      <a:endParaRPr lang="ru-RU" sz="1200" dirty="0" smtClean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результат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на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01.1</a:t>
                      </a: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0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.2022</a:t>
                      </a:r>
                    </a:p>
                    <a:p>
                      <a:pPr algn="ctr"/>
                      <a:endParaRPr lang="ru-RU" sz="1400" b="0" dirty="0" smtClean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701"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ДК</a:t>
                      </a:r>
                      <a:endParaRPr lang="ru-RU" sz="1200" dirty="0">
                        <a:solidFill>
                          <a:schemeClr val="tx2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ФЦМ</a:t>
                      </a:r>
                      <a:endParaRPr lang="ru-RU" sz="1200" dirty="0">
                        <a:solidFill>
                          <a:schemeClr val="tx2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49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2.3.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71" marR="33471" marT="55065" marB="5506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Обеспечение межведомственного электронного взаимодействия посредством системы межведомственного электронного взаимодействия (далее - СМЭВ) при осуществлении государственного кадастрового учета и (или) государственной регистрации прав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33471" marR="33471" marT="55065" marB="5506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2.3.1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. (ФЦМ)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13.1.1. (ДК)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доля ответов на запросы органа регистрации прав, полученных в электронном виде, в том числе посредством СМЭВ, в общем количестве направленных запросов, процентов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33471" marR="33471" marT="55065" marB="550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90</a:t>
                      </a:r>
                      <a:endParaRPr lang="ru-RU" sz="1800" dirty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33471" marR="33471" marT="55065" marB="5506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90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33471" marR="33471" marT="55065" marB="5506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95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33471" marR="33471" marT="55065" marB="5506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100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33471" marR="33471" marT="55065" marB="550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КЦР</a:t>
                      </a:r>
                      <a:endParaRPr lang="ru-RU" sz="1800" dirty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93,51%</a:t>
                      </a: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accent2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Выполнено</a:t>
                      </a:r>
                    </a:p>
                    <a:p>
                      <a:pPr algn="ctr"/>
                      <a:endParaRPr lang="ru-RU" sz="2750" dirty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93,4%</a:t>
                      </a: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Выполнено</a:t>
                      </a:r>
                    </a:p>
                    <a:p>
                      <a:pPr algn="ctr"/>
                      <a:endParaRPr lang="ru-RU" sz="2750" dirty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9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1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,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8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%</a:t>
                      </a: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  <a:cs typeface="+mn-cs"/>
                      </a:endParaRP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A73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Выполнено</a:t>
                      </a:r>
                    </a:p>
                    <a:p>
                      <a:pPr algn="ctr"/>
                      <a:endParaRPr lang="ru-RU" sz="2750" dirty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90,3</a:t>
                      </a:r>
                    </a:p>
                    <a:p>
                      <a:pPr algn="ctr"/>
                      <a:endParaRPr lang="ru-RU" sz="1800" b="0" dirty="0" smtClean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A73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Выполнено</a:t>
                      </a:r>
                    </a:p>
                    <a:p>
                      <a:pPr algn="ctr"/>
                      <a:endParaRPr lang="ru-RU" sz="1800" b="0" dirty="0" smtClean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algn="ctr"/>
                      <a:endParaRPr lang="ru-RU" sz="1800" b="0" dirty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099106" y="4136757"/>
            <a:ext cx="72208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Inter" panose="02000503000000020004" pitchFamily="2" charset="0"/>
              </a:rPr>
              <a:t>Текущее значение</a:t>
            </a:r>
          </a:p>
          <a:p>
            <a:pPr algn="ctr"/>
            <a:r>
              <a:rPr lang="ru-RU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egoe UI Black" panose="020B0A02040204020203" pitchFamily="34" charset="0"/>
              </a:rPr>
              <a:t>90,3 %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9448800" y="7445092"/>
            <a:ext cx="2743200" cy="365125"/>
          </a:xfrm>
        </p:spPr>
        <p:txBody>
          <a:bodyPr/>
          <a:lstStyle/>
          <a:p>
            <a:fld id="{35ACA335-37F7-42C7-872A-92C3D7072F89}" type="slidenum">
              <a:rPr lang="ru-RU" smtClean="0">
                <a:solidFill>
                  <a:schemeClr val="tx1"/>
                </a:solidFill>
              </a:rPr>
              <a:pPr/>
              <a:t>14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Заголовок 5">
            <a:extLst>
              <a:ext uri="{FF2B5EF4-FFF2-40B4-BE49-F238E27FC236}">
                <a16:creationId xmlns:a16="http://schemas.microsoft.com/office/drawing/2014/main" id="{453327E7-11E0-6323-C98A-1E6D06758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Inter" panose="02000503000000020004" pitchFamily="2" charset="0"/>
                <a:ea typeface="Inter" panose="02000503000000020004" pitchFamily="2" charset="0"/>
              </a:rPr>
              <a:t>Раздел 2. </a:t>
            </a:r>
            <a:br>
              <a:rPr lang="ru-RU" dirty="0">
                <a:latin typeface="Inter" panose="02000503000000020004" pitchFamily="2" charset="0"/>
                <a:ea typeface="Inter" panose="02000503000000020004" pitchFamily="2" charset="0"/>
              </a:rPr>
            </a:br>
            <a:r>
              <a:rPr lang="ru-RU" dirty="0">
                <a:latin typeface="Inter" panose="02000503000000020004" pitchFamily="2" charset="0"/>
                <a:ea typeface="Inter" panose="02000503000000020004" pitchFamily="2" charset="0"/>
              </a:rPr>
              <a:t>Подготовка и подача документов на осуществление </a:t>
            </a:r>
            <a:r>
              <a:rPr lang="ru-RU" dirty="0" smtClean="0">
                <a:latin typeface="Inter" panose="02000503000000020004" pitchFamily="2" charset="0"/>
                <a:ea typeface="Inter" panose="02000503000000020004" pitchFamily="2" charset="0"/>
              </a:rPr>
              <a:t>КУ и (или) РП</a:t>
            </a:r>
            <a:endParaRPr lang="ru-RU" dirty="0"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17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3839637"/>
              </p:ext>
            </p:extLst>
          </p:nvPr>
        </p:nvGraphicFramePr>
        <p:xfrm>
          <a:off x="0" y="725088"/>
          <a:ext cx="12192000" cy="6141714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955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76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00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80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91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4847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8669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4082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20773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238310">
                  <a:extLst>
                    <a:ext uri="{9D8B030D-6E8A-4147-A177-3AD203B41FA5}">
                      <a16:colId xmlns:a16="http://schemas.microsoft.com/office/drawing/2014/main" val="2321873185"/>
                    </a:ext>
                  </a:extLst>
                </a:gridCol>
                <a:gridCol w="1184802">
                  <a:extLst>
                    <a:ext uri="{9D8B030D-6E8A-4147-A177-3AD203B41FA5}">
                      <a16:colId xmlns:a16="http://schemas.microsoft.com/office/drawing/2014/main" val="1597308884"/>
                    </a:ext>
                  </a:extLst>
                </a:gridCol>
                <a:gridCol w="1184802">
                  <a:extLst>
                    <a:ext uri="{9D8B030D-6E8A-4147-A177-3AD203B41FA5}">
                      <a16:colId xmlns:a16="http://schemas.microsoft.com/office/drawing/2014/main" val="3726896636"/>
                    </a:ext>
                  </a:extLst>
                </a:gridCol>
              </a:tblGrid>
              <a:tr h="540222">
                <a:tc rowSpan="3" gridSpan="2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Фактор (этап) </a:t>
                      </a: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реализации</a:t>
                      </a:r>
                      <a:endParaRPr kumimoji="0" lang="ru-RU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  <a:p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anchor="ctr"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Показатели, характеризующие степень достижения результата</a:t>
                      </a:r>
                    </a:p>
                  </a:txBody>
                  <a:tcPr anchor="ctr"/>
                </a:tc>
                <a:tc gridSpan="9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Целевое значение показателей</a:t>
                      </a:r>
                      <a:endParaRPr kumimoji="0" lang="ru-RU" sz="2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37373A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37373A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6309"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1 января </a:t>
                      </a:r>
                    </a:p>
                    <a:p>
                      <a:pPr marL="0" marR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2023 г.</a:t>
                      </a:r>
                      <a:endParaRPr lang="ru-RU" sz="1200" dirty="0" smtClean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1 января 2024 г.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1 января 2025 г.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куратор</a:t>
                      </a:r>
                      <a:endParaRPr lang="ru-RU" sz="1200" dirty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результат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на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01.01.2022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результат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на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01.04.2022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результат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на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01.0</a:t>
                      </a: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7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.2022</a:t>
                      </a:r>
                    </a:p>
                    <a:p>
                      <a:pPr algn="ctr"/>
                      <a:endParaRPr lang="ru-RU" sz="1200" dirty="0" smtClean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результат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на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01.1</a:t>
                      </a: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0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.2022</a:t>
                      </a:r>
                    </a:p>
                    <a:p>
                      <a:pPr algn="ctr"/>
                      <a:endParaRPr lang="ru-RU" sz="1200" b="0" dirty="0" smtClean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598"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ДК</a:t>
                      </a:r>
                      <a:endParaRPr lang="ru-RU" sz="1200" dirty="0">
                        <a:solidFill>
                          <a:schemeClr val="tx2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ФЦМ</a:t>
                      </a:r>
                      <a:endParaRPr lang="ru-RU" sz="1200" dirty="0">
                        <a:solidFill>
                          <a:schemeClr val="tx2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37110"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2.4.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 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24635" marR="24635" marT="40529" marB="40529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Уровень использования электронной услуги по постановке на государственный кадастровый учет и (или) государственную регистрацию прав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24635" marR="24635" marT="40529" marB="40529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2.4.1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. (ФЦМ)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14.1.1 (ДК)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доля заявлений о постановке на государственный кадастровый учет и (или) государственную регистрацию прав, поданных в форме электронного документа, в общем количестве таких заявлений, процентов</a:t>
                      </a:r>
                      <a:endParaRPr lang="ru-RU" sz="1200" dirty="0" smtClean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24635" marR="24635" marT="40529" marB="40529"/>
                </a:tc>
                <a:tc>
                  <a:txBody>
                    <a:bodyPr/>
                    <a:lstStyle/>
                    <a:p>
                      <a:pPr marL="0" marR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45</a:t>
                      </a:r>
                      <a:endParaRPr lang="ru-RU" sz="1800" dirty="0" smtClean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24635" marR="24635" marT="40529" marB="4052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45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24635" marR="24635" marT="40529" marB="4052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50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24635" marR="24635" marT="40529" marB="4052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60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24635" marR="24635" marT="40529" marB="405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УРР</a:t>
                      </a:r>
                      <a:endParaRPr lang="ru-RU" sz="1800" dirty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46,3 %</a:t>
                      </a: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accent2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Выполнено</a:t>
                      </a:r>
                    </a:p>
                    <a:p>
                      <a:pPr algn="ctr"/>
                      <a:endParaRPr lang="ru-RU" sz="1800" dirty="0" smtClean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48,6 %</a:t>
                      </a: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Выполнено</a:t>
                      </a: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(всего подано 122 380, из них в эл. виде </a:t>
                      </a: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59 484)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4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7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,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23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 %</a:t>
                      </a: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  <a:cs typeface="+mn-cs"/>
                      </a:endParaRP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A73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Выполнено</a:t>
                      </a: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(за </a:t>
                      </a:r>
                      <a:r>
                        <a:rPr kumimoji="0" 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II </a:t>
                      </a: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квартал 2022)</a:t>
                      </a: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52,55 % </a:t>
                      </a: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A73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Выполнено</a:t>
                      </a: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(всего подано 126 662, из них в эл. виде </a:t>
                      </a: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66 556        (за </a:t>
                      </a:r>
                      <a:r>
                        <a:rPr kumimoji="0" 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III </a:t>
                      </a: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квартал 2022)</a:t>
                      </a: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266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2.4.2 (ФЦМ)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14.1.2 (ДК)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доля заявлений о постановке на государственный кадастровый учет и (или) государственную регистрацию прав, поданных органами государственной власти и органами местного самоуправления в форме электронного документа, в общем количестве таких заявлений, процентов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24635" marR="24635" marT="40529" marB="405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80</a:t>
                      </a:r>
                      <a:endParaRPr lang="ru-RU" sz="1800" dirty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24635" marR="24635" marT="40529" marB="4052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80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24635" marR="24635" marT="40529" marB="4052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90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24635" marR="24635" marT="40529" marB="4052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100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24635" marR="24635" marT="40529" marB="405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КЭР</a:t>
                      </a:r>
                      <a:endParaRPr lang="ru-RU" sz="1800" dirty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100%</a:t>
                      </a: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>
                        <a:solidFill>
                          <a:schemeClr val="accent2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accent2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Выполнено</a:t>
                      </a: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algn="ctr"/>
                      <a:endParaRPr lang="ru-RU" sz="2750" dirty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100%</a:t>
                      </a:r>
                    </a:p>
                    <a:p>
                      <a:pPr algn="ctr"/>
                      <a:endParaRPr lang="ru-RU" sz="1800" dirty="0" smtClean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Выполнено</a:t>
                      </a: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(всего подано 12 830, из них в эл. виде </a:t>
                      </a: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12 830)</a:t>
                      </a:r>
                    </a:p>
                    <a:p>
                      <a:pPr algn="ctr"/>
                      <a:endParaRPr lang="ru-RU" sz="2750" dirty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100%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  <a:cs typeface="+mn-cs"/>
                      </a:endParaRP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A73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Выполнено</a:t>
                      </a: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  <a:cs typeface="+mn-cs"/>
                      </a:endParaRP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(всего подано 26 657, из них в эл. виде </a:t>
                      </a: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26 657)</a:t>
                      </a:r>
                    </a:p>
                    <a:p>
                      <a:pPr algn="ctr"/>
                      <a:endParaRPr lang="ru-RU" sz="2750" dirty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100%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  <a:cs typeface="+mn-cs"/>
                      </a:endParaRP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A73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Выполнено</a:t>
                      </a: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  <a:cs typeface="+mn-cs"/>
                      </a:endParaRP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(всего подано 44 319, из них в эл. виде </a:t>
                      </a: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44 319)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015964" y="2816304"/>
            <a:ext cx="722082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egoe UI Black" panose="020B0A02040204020203" pitchFamily="34" charset="0"/>
              </a:rPr>
              <a:t>Текущее значение</a:t>
            </a:r>
          </a:p>
          <a:p>
            <a:pPr algn="ctr"/>
            <a:r>
              <a:rPr lang="ru-RU" sz="2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egoe UI Black" panose="020B0A02040204020203" pitchFamily="34" charset="0"/>
              </a:rPr>
              <a:t>52,55 % </a:t>
            </a:r>
            <a:endParaRPr lang="ru-RU" sz="4000" b="1" dirty="0">
              <a:solidFill>
                <a:srgbClr val="34A29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52849" y="5209381"/>
            <a:ext cx="722082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egoe UI Black" panose="020B0A02040204020203" pitchFamily="34" charset="0"/>
              </a:rPr>
              <a:t>Текущее значение</a:t>
            </a:r>
          </a:p>
          <a:p>
            <a:pPr algn="ctr"/>
            <a:r>
              <a:rPr lang="ru-RU" sz="2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egoe UI Black" panose="020B0A02040204020203" pitchFamily="34" charset="0"/>
              </a:rPr>
              <a:t>100 % 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9448800" y="6579513"/>
            <a:ext cx="2743200" cy="365125"/>
          </a:xfrm>
        </p:spPr>
        <p:txBody>
          <a:bodyPr/>
          <a:lstStyle/>
          <a:p>
            <a:fld id="{35ACA335-37F7-42C7-872A-92C3D7072F89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8" name="Заголовок 5">
            <a:extLst>
              <a:ext uri="{FF2B5EF4-FFF2-40B4-BE49-F238E27FC236}">
                <a16:creationId xmlns:a16="http://schemas.microsoft.com/office/drawing/2014/main" id="{453327E7-11E0-6323-C98A-1E6D06758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Inter" panose="02000503000000020004" pitchFamily="2" charset="0"/>
                <a:ea typeface="Inter" panose="02000503000000020004" pitchFamily="2" charset="0"/>
              </a:rPr>
              <a:t>Раздел 2. </a:t>
            </a:r>
            <a:br>
              <a:rPr lang="ru-RU" dirty="0">
                <a:latin typeface="Inter" panose="02000503000000020004" pitchFamily="2" charset="0"/>
                <a:ea typeface="Inter" panose="02000503000000020004" pitchFamily="2" charset="0"/>
              </a:rPr>
            </a:br>
            <a:r>
              <a:rPr lang="ru-RU" dirty="0">
                <a:latin typeface="Inter" panose="02000503000000020004" pitchFamily="2" charset="0"/>
                <a:ea typeface="Inter" panose="02000503000000020004" pitchFamily="2" charset="0"/>
              </a:rPr>
              <a:t>Подготовка и подача документов на осуществление </a:t>
            </a:r>
            <a:r>
              <a:rPr lang="ru-RU" dirty="0" smtClean="0">
                <a:latin typeface="Inter" panose="02000503000000020004" pitchFamily="2" charset="0"/>
                <a:ea typeface="Inter" panose="02000503000000020004" pitchFamily="2" charset="0"/>
              </a:rPr>
              <a:t>КУ и (или) РП</a:t>
            </a:r>
            <a:endParaRPr lang="ru-RU" dirty="0"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86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5383735"/>
              </p:ext>
            </p:extLst>
          </p:nvPr>
        </p:nvGraphicFramePr>
        <p:xfrm>
          <a:off x="0" y="763968"/>
          <a:ext cx="12191999" cy="6203601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5328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85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76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11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64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22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8681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5552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24460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185332">
                  <a:extLst>
                    <a:ext uri="{9D8B030D-6E8A-4147-A177-3AD203B41FA5}">
                      <a16:colId xmlns:a16="http://schemas.microsoft.com/office/drawing/2014/main" val="95500777"/>
                    </a:ext>
                  </a:extLst>
                </a:gridCol>
                <a:gridCol w="1312333">
                  <a:extLst>
                    <a:ext uri="{9D8B030D-6E8A-4147-A177-3AD203B41FA5}">
                      <a16:colId xmlns:a16="http://schemas.microsoft.com/office/drawing/2014/main" val="3054412270"/>
                    </a:ext>
                  </a:extLst>
                </a:gridCol>
                <a:gridCol w="1278467">
                  <a:extLst>
                    <a:ext uri="{9D8B030D-6E8A-4147-A177-3AD203B41FA5}">
                      <a16:colId xmlns:a16="http://schemas.microsoft.com/office/drawing/2014/main" val="1192339248"/>
                    </a:ext>
                  </a:extLst>
                </a:gridCol>
              </a:tblGrid>
              <a:tr h="539248">
                <a:tc rowSpan="3" gridSpan="2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Фактор (этап) </a:t>
                      </a: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реализации</a:t>
                      </a:r>
                      <a:endParaRPr kumimoji="0" lang="ru-RU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  <a:p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anchor="ctr"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Показатели, характеризующие степень достижения результата</a:t>
                      </a:r>
                    </a:p>
                  </a:txBody>
                  <a:tcPr anchor="ctr"/>
                </a:tc>
                <a:tc gridSpan="9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Целевое значение показателей</a:t>
                      </a:r>
                      <a:endParaRPr kumimoji="0" lang="ru-RU" sz="2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37373A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37373A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894"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1 января </a:t>
                      </a:r>
                    </a:p>
                    <a:p>
                      <a:pPr marL="0" marR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2023 г.</a:t>
                      </a:r>
                      <a:endParaRPr lang="ru-RU" sz="1200" dirty="0" smtClean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1 января 2024 г.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1 января 2025 г.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куратор</a:t>
                      </a:r>
                      <a:endParaRPr lang="ru-RU" sz="1100" dirty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результат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на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01.01.2022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результат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на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01.04.2022</a:t>
                      </a:r>
                    </a:p>
                    <a:p>
                      <a:pPr algn="ctr"/>
                      <a:endParaRPr lang="ru-RU" sz="1200" dirty="0" smtClean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результат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на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01.0</a:t>
                      </a: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7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.2022</a:t>
                      </a:r>
                    </a:p>
                    <a:p>
                      <a:pPr algn="ctr"/>
                      <a:endParaRPr lang="ru-RU" sz="1200" dirty="0" smtClean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результат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на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01.10.2022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6001"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ДК</a:t>
                      </a:r>
                      <a:endParaRPr lang="ru-RU" sz="1200" dirty="0">
                        <a:solidFill>
                          <a:schemeClr val="tx2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ФЦМ</a:t>
                      </a:r>
                      <a:endParaRPr lang="ru-RU" sz="1200" dirty="0">
                        <a:solidFill>
                          <a:schemeClr val="tx2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14643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71" marR="33471" marT="55065" marB="55065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33471" marR="33471" marT="55065" marB="5506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2.4.3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. (ФЦМ)</a:t>
                      </a:r>
                      <a:r>
                        <a:rPr lang="ru-RU" sz="1100" b="1" baseline="0" dirty="0" smtClean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 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14.1.3 (ДК)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доля заявлений о постановке на государственный кадастровый учет и (или) государственную регистрацию прав, поданных юридическими лицами в форме электронного документа, в общем количестве таких заявлений,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процентов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24635" marR="24635" marT="40529" marB="40529"/>
                </a:tc>
                <a:tc>
                  <a:txBody>
                    <a:bodyPr/>
                    <a:lstStyle/>
                    <a:p>
                      <a:pPr marL="0" marR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50</a:t>
                      </a:r>
                      <a:endParaRPr lang="ru-RU" sz="1800" dirty="0" smtClean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24635" marR="24635" marT="40529" marB="4052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50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24635" marR="24635" marT="40529" marB="4052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60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24635" marR="24635" marT="40529" marB="4052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80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24635" marR="24635" marT="40529" marB="405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УРР</a:t>
                      </a:r>
                      <a:endParaRPr lang="ru-RU" sz="1800" dirty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49,52%</a:t>
                      </a:r>
                      <a:endParaRPr lang="ru-RU" sz="1800" dirty="0" smtClean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algn="l"/>
                      <a:endParaRPr lang="ru-RU" sz="1100" dirty="0" smtClean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accent2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Выполнено</a:t>
                      </a:r>
                    </a:p>
                    <a:p>
                      <a:pPr algn="ctr"/>
                      <a:endParaRPr lang="ru-RU" sz="1100" dirty="0" smtClean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accent3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49,64%</a:t>
                      </a: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Не выполнено</a:t>
                      </a: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(всего подано </a:t>
                      </a: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22 587 из них </a:t>
                      </a: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в эл. виде </a:t>
                      </a: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11 212)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1790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50,15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1790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%</a:t>
                      </a: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E17900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  <a:cs typeface="+mn-cs"/>
                      </a:endParaRP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1790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Не выполнено</a:t>
                      </a: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(данные за </a:t>
                      </a:r>
                      <a:r>
                        <a:rPr kumimoji="0" lang="en-US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II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 квартал 2022)</a:t>
                      </a: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61,66 %</a:t>
                      </a: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dirty="0" smtClean="0">
                        <a:solidFill>
                          <a:schemeClr val="accent2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chemeClr val="accent2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Выполнено</a:t>
                      </a: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  <a:cs typeface="+mn-cs"/>
                      </a:endParaRP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(всего подано </a:t>
                      </a: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64 368 из них </a:t>
                      </a: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в эл. виде </a:t>
                      </a: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34 623 (данные за </a:t>
                      </a:r>
                      <a:r>
                        <a:rPr kumimoji="0" lang="en-US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III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 квартал 2022)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34777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71" marR="33471" marT="55065" marB="55065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71" marR="33471" marT="55065" marB="5506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2.4.4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. (ФЦМ)</a:t>
                      </a:r>
                      <a:r>
                        <a:rPr lang="ru-RU" sz="1100" b="1" baseline="0" dirty="0" smtClean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 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14.1.4. (ДК)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доля предоставления в электронном виде государственной услуги по регистрации ипотечных сделок в общем количестве ипотечных сделок,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процентов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24635" marR="24635" marT="40529" marB="40529"/>
                </a:tc>
                <a:tc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85</a:t>
                      </a: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  <a:p>
                      <a:endParaRPr lang="ru-RU" sz="1800" dirty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24635" marR="24635" marT="40529" marB="4052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85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24635" marR="24635" marT="40529" marB="4052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90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24635" marR="24635" marT="40529" marB="4052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95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24635" marR="24635" marT="40529" marB="40529"/>
                </a:tc>
                <a:tc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УРР</a:t>
                      </a:r>
                    </a:p>
                    <a:p>
                      <a:pPr algn="ctr"/>
                      <a:endParaRPr lang="ru-RU" sz="1800" dirty="0" smtClean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87,5%</a:t>
                      </a: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 smtClean="0">
                        <a:solidFill>
                          <a:schemeClr val="accent2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accent2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Выполнено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accent3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69,06%</a:t>
                      </a: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algn="ctr"/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algn="ctr"/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Не выполнено</a:t>
                      </a: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(всего 12 655, </a:t>
                      </a: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в эл. виде 8 740)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1790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61,05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1790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%</a:t>
                      </a: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E17900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E17900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1790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Не выполнено</a:t>
                      </a: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(данные за </a:t>
                      </a:r>
                      <a:r>
                        <a:rPr kumimoji="0" lang="en-US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II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 квартал 2022)</a:t>
                      </a: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81,21%</a:t>
                      </a: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E17900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  <a:cs typeface="+mn-cs"/>
                      </a:endParaRP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1790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Не выполнено</a:t>
                      </a: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E17900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  <a:cs typeface="+mn-cs"/>
                      </a:endParaRP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*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Данные РР</a:t>
                      </a: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 от 18.11.2022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44971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71" marR="33471" marT="55065" marB="55065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71" marR="33471" marT="55065" marB="5506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2.4.5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. (ФЦМ)</a:t>
                      </a:r>
                      <a:r>
                        <a:rPr lang="ru-RU" sz="1100" b="1" baseline="0" dirty="0" smtClean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 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14.1.5 (ДК)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доля поступивших в электронной форме запросов о предоставлении сведений, содержащихся в Едином государственном реестре недвижимости, в общем количестве запросов о предоставлении сведений, содержащихся в Едином государственном реестре недвижимости,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процентов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24635" marR="24635" marT="40529" marB="40529"/>
                </a:tc>
                <a:tc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93</a:t>
                      </a: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  <a:p>
                      <a:endParaRPr lang="ru-RU" sz="1800" dirty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24635" marR="24635" marT="40529" marB="4052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93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24635" marR="24635" marT="40529" marB="4052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94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24635" marR="24635" marT="40529" marB="4052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95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24635" marR="24635" marT="40529" marB="405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КЭР</a:t>
                      </a:r>
                      <a:endParaRPr lang="ru-RU" sz="1800" dirty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87,68 %</a:t>
                      </a:r>
                      <a:endParaRPr kumimoji="0" lang="ru-RU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accent3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Не</a:t>
                      </a:r>
                      <a:r>
                        <a:rPr lang="ru-RU" sz="1100" baseline="0" dirty="0" smtClean="0">
                          <a:solidFill>
                            <a:schemeClr val="accent3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 в</a:t>
                      </a:r>
                      <a:r>
                        <a:rPr lang="ru-RU" sz="1100" dirty="0" smtClean="0">
                          <a:solidFill>
                            <a:schemeClr val="accent3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ыполнено</a:t>
                      </a:r>
                    </a:p>
                    <a:p>
                      <a:pPr algn="l"/>
                      <a:endParaRPr lang="ru-RU" sz="1100" dirty="0" smtClean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87,97 %</a:t>
                      </a: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Не выполнено</a:t>
                      </a: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(всего подано </a:t>
                      </a: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414 567, из них </a:t>
                      </a: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в эл. виде </a:t>
                      </a: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364 697)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1790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88,01 %</a:t>
                      </a: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E17900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  <a:cs typeface="+mn-cs"/>
                      </a:endParaRP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1790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Не выполнено</a:t>
                      </a: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  <a:cs typeface="+mn-cs"/>
                      </a:endParaRP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(данные за </a:t>
                      </a:r>
                      <a:r>
                        <a:rPr kumimoji="0" lang="en-US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II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 квартал 2022)</a:t>
                      </a: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89,13 %</a:t>
                      </a: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1790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Не выполнено</a:t>
                      </a: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*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Данные РР</a:t>
                      </a: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 от 18.11.2022</a:t>
                      </a: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656634" y="2846816"/>
            <a:ext cx="722082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egoe UI Black" panose="020B0A02040204020203" pitchFamily="34" charset="0"/>
              </a:rPr>
              <a:t>Текущее значение</a:t>
            </a:r>
          </a:p>
          <a:p>
            <a:pPr algn="ctr"/>
            <a:r>
              <a:rPr lang="ru-RU" sz="2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egoe UI Black" panose="020B0A02040204020203" pitchFamily="34" charset="0"/>
              </a:rPr>
              <a:t>61,66 % </a:t>
            </a:r>
            <a:endParaRPr lang="ru-RU" sz="4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56633" y="4057060"/>
            <a:ext cx="722082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egoe UI Black" panose="020B0A02040204020203" pitchFamily="34" charset="0"/>
              </a:rPr>
              <a:t>Текущее значение</a:t>
            </a:r>
          </a:p>
          <a:p>
            <a:pPr algn="ctr"/>
            <a:r>
              <a:rPr lang="en-US" sz="26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egoe UI Black" panose="020B0A02040204020203" pitchFamily="34" charset="0"/>
              </a:rPr>
              <a:t>81</a:t>
            </a:r>
            <a:r>
              <a:rPr lang="ru-RU" sz="26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egoe UI Black" panose="020B0A02040204020203" pitchFamily="34" charset="0"/>
              </a:rPr>
              <a:t>,21 % </a:t>
            </a:r>
            <a:endParaRPr lang="ru-RU" sz="4000" b="1" dirty="0">
              <a:solidFill>
                <a:srgbClr val="34A29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49191" y="5694734"/>
            <a:ext cx="722082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egoe UI Black" panose="020B0A02040204020203" pitchFamily="34" charset="0"/>
              </a:rPr>
              <a:t>Текущее значение</a:t>
            </a:r>
          </a:p>
          <a:p>
            <a:pPr algn="ctr"/>
            <a:r>
              <a:rPr lang="ru-RU" sz="26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egoe UI Black" panose="020B0A02040204020203" pitchFamily="34" charset="0"/>
              </a:rPr>
              <a:t>88,39 % </a:t>
            </a:r>
            <a:endParaRPr lang="ru-RU" sz="2600" b="1" dirty="0">
              <a:solidFill>
                <a:srgbClr val="34A29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0"/>
          </p:nvPr>
        </p:nvSpPr>
        <p:spPr>
          <a:xfrm>
            <a:off x="9448799" y="6602444"/>
            <a:ext cx="2743200" cy="365125"/>
          </a:xfrm>
        </p:spPr>
        <p:txBody>
          <a:bodyPr/>
          <a:lstStyle/>
          <a:p>
            <a:fld id="{35ACA335-37F7-42C7-872A-92C3D7072F89}" type="slidenum">
              <a:rPr lang="ru-RU" smtClean="0"/>
              <a:pPr/>
              <a:t>16</a:t>
            </a:fld>
            <a:endParaRPr lang="ru-RU" dirty="0"/>
          </a:p>
        </p:txBody>
      </p:sp>
      <p:sp>
        <p:nvSpPr>
          <p:cNvPr id="9" name="Заголовок 5">
            <a:extLst>
              <a:ext uri="{FF2B5EF4-FFF2-40B4-BE49-F238E27FC236}">
                <a16:creationId xmlns:a16="http://schemas.microsoft.com/office/drawing/2014/main" id="{453327E7-11E0-6323-C98A-1E6D06758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Inter" panose="02000503000000020004" pitchFamily="2" charset="0"/>
                <a:ea typeface="Inter" panose="02000503000000020004" pitchFamily="2" charset="0"/>
              </a:rPr>
              <a:t>Раздел 2. </a:t>
            </a:r>
            <a:br>
              <a:rPr lang="ru-RU" dirty="0">
                <a:latin typeface="Inter" panose="02000503000000020004" pitchFamily="2" charset="0"/>
                <a:ea typeface="Inter" panose="02000503000000020004" pitchFamily="2" charset="0"/>
              </a:rPr>
            </a:br>
            <a:r>
              <a:rPr lang="ru-RU" dirty="0">
                <a:latin typeface="Inter" panose="02000503000000020004" pitchFamily="2" charset="0"/>
                <a:ea typeface="Inter" panose="02000503000000020004" pitchFamily="2" charset="0"/>
              </a:rPr>
              <a:t>Подготовка и подача документов на осуществление </a:t>
            </a:r>
            <a:r>
              <a:rPr lang="ru-RU" dirty="0" smtClean="0">
                <a:latin typeface="Inter" panose="02000503000000020004" pitchFamily="2" charset="0"/>
                <a:ea typeface="Inter" panose="02000503000000020004" pitchFamily="2" charset="0"/>
              </a:rPr>
              <a:t>КУ и (или) РП</a:t>
            </a:r>
            <a:endParaRPr lang="ru-RU" dirty="0"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93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>
            <a:extLst>
              <a:ext uri="{FF2B5EF4-FFF2-40B4-BE49-F238E27FC236}">
                <a16:creationId xmlns:a16="http://schemas.microsoft.com/office/drawing/2014/main" id="{453327E7-11E0-6323-C98A-1E6D06758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090" y="74429"/>
            <a:ext cx="10534650" cy="838199"/>
          </a:xfrm>
        </p:spPr>
        <p:txBody>
          <a:bodyPr>
            <a:normAutofit/>
          </a:bodyPr>
          <a:lstStyle/>
          <a:p>
            <a:r>
              <a:rPr lang="ru-RU" dirty="0">
                <a:latin typeface="Inter" panose="02000503000000020004" pitchFamily="2" charset="0"/>
                <a:ea typeface="Inter" panose="02000503000000020004" pitchFamily="2" charset="0"/>
              </a:rPr>
              <a:t>Раздел 3. </a:t>
            </a:r>
            <a:br>
              <a:rPr lang="ru-RU" dirty="0">
                <a:latin typeface="Inter" panose="02000503000000020004" pitchFamily="2" charset="0"/>
                <a:ea typeface="Inter" panose="02000503000000020004" pitchFamily="2" charset="0"/>
              </a:rPr>
            </a:br>
            <a:r>
              <a:rPr lang="ru-RU" dirty="0" smtClean="0">
                <a:latin typeface="Inter" panose="02000503000000020004" pitchFamily="2" charset="0"/>
                <a:ea typeface="Inter" panose="02000503000000020004" pitchFamily="2" charset="0"/>
              </a:rPr>
              <a:t>Осуществление КУ и (или) РП</a:t>
            </a:r>
            <a:endParaRPr lang="ru-RU" dirty="0"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126221"/>
              </p:ext>
            </p:extLst>
          </p:nvPr>
        </p:nvGraphicFramePr>
        <p:xfrm>
          <a:off x="-20079" y="829224"/>
          <a:ext cx="12212079" cy="6028775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5145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54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753">
                  <a:extLst>
                    <a:ext uri="{9D8B030D-6E8A-4147-A177-3AD203B41FA5}">
                      <a16:colId xmlns:a16="http://schemas.microsoft.com/office/drawing/2014/main" val="2549712367"/>
                    </a:ext>
                  </a:extLst>
                </a:gridCol>
                <a:gridCol w="648292">
                  <a:extLst>
                    <a:ext uri="{9D8B030D-6E8A-4147-A177-3AD203B41FA5}">
                      <a16:colId xmlns:a16="http://schemas.microsoft.com/office/drawing/2014/main" val="863427458"/>
                    </a:ext>
                  </a:extLst>
                </a:gridCol>
                <a:gridCol w="724561">
                  <a:extLst>
                    <a:ext uri="{9D8B030D-6E8A-4147-A177-3AD203B41FA5}">
                      <a16:colId xmlns:a16="http://schemas.microsoft.com/office/drawing/2014/main" val="2523487035"/>
                    </a:ext>
                  </a:extLst>
                </a:gridCol>
                <a:gridCol w="938117">
                  <a:extLst>
                    <a:ext uri="{9D8B030D-6E8A-4147-A177-3AD203B41FA5}">
                      <a16:colId xmlns:a16="http://schemas.microsoft.com/office/drawing/2014/main" val="1797365440"/>
                    </a:ext>
                  </a:extLst>
                </a:gridCol>
                <a:gridCol w="970153">
                  <a:extLst>
                    <a:ext uri="{9D8B030D-6E8A-4147-A177-3AD203B41FA5}">
                      <a16:colId xmlns:a16="http://schemas.microsoft.com/office/drawing/2014/main" val="1528164546"/>
                    </a:ext>
                  </a:extLst>
                </a:gridCol>
                <a:gridCol w="797562">
                  <a:extLst>
                    <a:ext uri="{9D8B030D-6E8A-4147-A177-3AD203B41FA5}">
                      <a16:colId xmlns:a16="http://schemas.microsoft.com/office/drawing/2014/main" val="3694829819"/>
                    </a:ext>
                  </a:extLst>
                </a:gridCol>
                <a:gridCol w="1121164">
                  <a:extLst>
                    <a:ext uri="{9D8B030D-6E8A-4147-A177-3AD203B41FA5}">
                      <a16:colId xmlns:a16="http://schemas.microsoft.com/office/drawing/2014/main" val="695335231"/>
                    </a:ext>
                  </a:extLst>
                </a:gridCol>
                <a:gridCol w="1182179">
                  <a:extLst>
                    <a:ext uri="{9D8B030D-6E8A-4147-A177-3AD203B41FA5}">
                      <a16:colId xmlns:a16="http://schemas.microsoft.com/office/drawing/2014/main" val="1173026619"/>
                    </a:ext>
                  </a:extLst>
                </a:gridCol>
                <a:gridCol w="1211163">
                  <a:extLst>
                    <a:ext uri="{9D8B030D-6E8A-4147-A177-3AD203B41FA5}">
                      <a16:colId xmlns:a16="http://schemas.microsoft.com/office/drawing/2014/main" val="3898620197"/>
                    </a:ext>
                  </a:extLst>
                </a:gridCol>
                <a:gridCol w="1211163">
                  <a:extLst>
                    <a:ext uri="{9D8B030D-6E8A-4147-A177-3AD203B41FA5}">
                      <a16:colId xmlns:a16="http://schemas.microsoft.com/office/drawing/2014/main" val="885013066"/>
                    </a:ext>
                  </a:extLst>
                </a:gridCol>
              </a:tblGrid>
              <a:tr h="547496">
                <a:tc rowSpan="3" gridSpan="2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Фактор (этап) </a:t>
                      </a: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реализации</a:t>
                      </a:r>
                      <a:endParaRPr kumimoji="0" lang="ru-RU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  <a:p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anchor="ctr"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Показатели, характеризующие степень достижения результата</a:t>
                      </a:r>
                    </a:p>
                  </a:txBody>
                  <a:tcPr anchor="ctr"/>
                </a:tc>
                <a:tc gridSpan="9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Целевое значение показателей</a:t>
                      </a:r>
                      <a:endParaRPr kumimoji="0" lang="ru-RU" sz="2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1572"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1 января </a:t>
                      </a:r>
                    </a:p>
                    <a:p>
                      <a:pPr marL="0" marR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2023 г.</a:t>
                      </a:r>
                      <a:endParaRPr lang="ru-RU" sz="1200" dirty="0" smtClean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1 января 2024 г.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1 января 2025 г.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куратор</a:t>
                      </a:r>
                      <a:endParaRPr lang="ru-RU" sz="1200" dirty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результат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на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01.01.2022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результат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на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01.04.2022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результат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на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01.07.2022</a:t>
                      </a:r>
                    </a:p>
                    <a:p>
                      <a:pPr algn="ctr"/>
                      <a:endParaRPr lang="ru-RU" sz="1200" dirty="0" smtClean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результат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на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01.10.2022</a:t>
                      </a:r>
                    </a:p>
                    <a:p>
                      <a:pPr algn="ctr"/>
                      <a:endParaRPr lang="ru-RU" sz="1200" dirty="0" smtClean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283"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ДК</a:t>
                      </a:r>
                      <a:endParaRPr lang="ru-RU" sz="1200" dirty="0">
                        <a:solidFill>
                          <a:schemeClr val="tx2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ФЦМ</a:t>
                      </a:r>
                      <a:endParaRPr lang="ru-RU" sz="1200" dirty="0">
                        <a:solidFill>
                          <a:schemeClr val="tx2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2275">
                <a:tc gridSpan="12">
                  <a:txBody>
                    <a:bodyPr/>
                    <a:lstStyle/>
                    <a:p>
                      <a:pPr marL="0" marR="0" indent="0" algn="l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Раздел 3. </a:t>
                      </a:r>
                    </a:p>
                    <a:p>
                      <a:pPr marL="0" marR="0" indent="0" algn="l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Осуществление кадастрового учета и (или) регистрации прав</a:t>
                      </a:r>
                      <a:endParaRPr lang="ru-RU" sz="1800" b="1" dirty="0" smtClean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33471" marR="33471" marT="55065" marB="55065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71" marR="33471" marT="55065" marB="55065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33471" marR="33471" marT="55065" marB="5506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81873">
                <a:tc row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3.1.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Срок постановки на государственный кадастровый учет и (или) государственной регистрации прав собственности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3.1.1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. (ФЦМ)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15.1.1. (ДК)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средний фактический срок осуществления государственного кадастрового учета, рабочих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дней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4</a:t>
                      </a:r>
                      <a:endParaRPr lang="ru-RU" sz="1600" dirty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4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4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4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УРР</a:t>
                      </a:r>
                      <a:endParaRPr lang="ru-RU" sz="1600" dirty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4 </a:t>
                      </a:r>
                      <a:r>
                        <a:rPr kumimoji="0" lang="ru-RU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р.дн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.</a:t>
                      </a: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 smtClean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accent2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Выполнено</a:t>
                      </a:r>
                    </a:p>
                    <a:p>
                      <a:pPr algn="l"/>
                      <a:endParaRPr lang="ru-RU" sz="1100" dirty="0" smtClean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3 р. </a:t>
                      </a:r>
                      <a:r>
                        <a:rPr lang="ru-RU" sz="1600" baseline="0" dirty="0" err="1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дн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.</a:t>
                      </a:r>
                    </a:p>
                    <a:p>
                      <a:pPr algn="ctr"/>
                      <a:endParaRPr lang="ru-RU" sz="1100" baseline="0" dirty="0" smtClean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Выполнено</a:t>
                      </a:r>
                      <a:r>
                        <a:rPr lang="ru-RU" sz="1100" baseline="0" dirty="0" smtClean="0">
                          <a:solidFill>
                            <a:schemeClr val="accent2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 </a:t>
                      </a:r>
                      <a:endParaRPr lang="ru-RU" sz="1100" dirty="0" smtClean="0">
                        <a:solidFill>
                          <a:schemeClr val="accent2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4 </a:t>
                      </a:r>
                      <a:r>
                        <a:rPr kumimoji="0" lang="ru-RU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р.дн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.</a:t>
                      </a: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A73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Выполнено</a:t>
                      </a:r>
                    </a:p>
                    <a:p>
                      <a:endParaRPr lang="ru-RU" sz="900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(данные за </a:t>
                      </a:r>
                      <a:r>
                        <a:rPr kumimoji="0" lang="en-US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II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 квартал 2022)</a:t>
                      </a:r>
                    </a:p>
                    <a:p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/>
                        <a:t>3 р. </a:t>
                      </a:r>
                      <a:r>
                        <a:rPr lang="ru-RU" sz="1600" b="0" dirty="0" err="1" smtClean="0"/>
                        <a:t>дн</a:t>
                      </a:r>
                      <a:r>
                        <a:rPr lang="ru-RU" sz="1600" b="0" dirty="0" smtClean="0"/>
                        <a:t>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4FA730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A73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Выполнено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(данные за </a:t>
                      </a:r>
                      <a:r>
                        <a:rPr kumimoji="0" lang="en-US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III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 квартал 2022)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179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3.1.2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. (ФЦМ)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15.1.2. (ДК)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средний фактический срок регистрации прав, рабочих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дней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5</a:t>
                      </a:r>
                      <a:endParaRPr kumimoji="0" lang="ru-RU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  <a:p>
                      <a:endParaRPr lang="ru-RU" sz="1600" dirty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5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5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5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УРР</a:t>
                      </a:r>
                      <a:endParaRPr lang="ru-RU" sz="1600" dirty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4 </a:t>
                      </a:r>
                      <a:r>
                        <a:rPr kumimoji="0" lang="ru-RU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р.дн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. </a:t>
                      </a: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 smtClean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accent2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Выполнено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3 р. </a:t>
                      </a:r>
                      <a:r>
                        <a:rPr lang="ru-RU" sz="1600" baseline="0" dirty="0" err="1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дн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.</a:t>
                      </a:r>
                    </a:p>
                    <a:p>
                      <a:pPr algn="ctr"/>
                      <a:endParaRPr lang="ru-RU" sz="1100" baseline="0" dirty="0" smtClean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Выполнено</a:t>
                      </a:r>
                      <a:r>
                        <a:rPr lang="ru-RU" sz="1100" baseline="0" dirty="0" smtClean="0">
                          <a:solidFill>
                            <a:schemeClr val="accent2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 </a:t>
                      </a:r>
                      <a:endParaRPr lang="ru-RU" sz="1100" dirty="0" smtClean="0">
                        <a:solidFill>
                          <a:schemeClr val="accent2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3 р. </a:t>
                      </a:r>
                      <a:r>
                        <a:rPr kumimoji="0" lang="ru-RU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дн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  <a:cs typeface="+mn-cs"/>
                      </a:endParaRP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A73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Выполнено</a:t>
                      </a: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4FA730"/>
                        </a:solidFill>
                        <a:effectLst/>
                        <a:uLnTx/>
                        <a:uFillTx/>
                        <a:cs typeface="+mn-cs"/>
                      </a:endParaRP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(данные за </a:t>
                      </a:r>
                      <a:r>
                        <a:rPr kumimoji="0" lang="en-US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II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 квартал 2022)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3 р. </a:t>
                      </a:r>
                      <a:r>
                        <a:rPr kumimoji="0" lang="ru-RU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дн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  <a:cs typeface="+mn-cs"/>
                      </a:endParaRP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A73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Выполнено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(данные за </a:t>
                      </a:r>
                      <a:r>
                        <a:rPr kumimoji="0" lang="en-US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III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 квартал 2022)</a:t>
                      </a:r>
                      <a:endParaRPr lang="ru-RU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768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3.1.3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. (ФЦМ)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15.1.3 (ДК)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средний фактический срок регистрации прав по заявлениям, поданным в электронном виде, рабочих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дней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3</a:t>
                      </a:r>
                      <a:endParaRPr kumimoji="0" lang="ru-RU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  <a:p>
                      <a:endParaRPr lang="ru-RU" sz="1600" dirty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3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3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3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УРР</a:t>
                      </a:r>
                      <a:endParaRPr lang="ru-RU" sz="1600" dirty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1 </a:t>
                      </a:r>
                      <a:r>
                        <a:rPr kumimoji="0" lang="ru-RU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р.дн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. </a:t>
                      </a: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 smtClean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accent2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Выполнено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1 р. </a:t>
                      </a:r>
                      <a:r>
                        <a:rPr lang="ru-RU" sz="1600" baseline="0" dirty="0" err="1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дн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.</a:t>
                      </a:r>
                    </a:p>
                    <a:p>
                      <a:pPr algn="ctr"/>
                      <a:endParaRPr lang="ru-RU" sz="1100" baseline="0" dirty="0" smtClean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Выполнено</a:t>
                      </a:r>
                      <a:r>
                        <a:rPr lang="ru-RU" sz="1100" baseline="0" dirty="0" smtClean="0">
                          <a:solidFill>
                            <a:schemeClr val="accent2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 </a:t>
                      </a:r>
                      <a:endParaRPr lang="ru-RU" sz="1100" dirty="0" smtClean="0">
                        <a:solidFill>
                          <a:schemeClr val="accent2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1 р. </a:t>
                      </a:r>
                      <a:r>
                        <a:rPr kumimoji="0" lang="ru-RU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дн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  <a:cs typeface="+mn-cs"/>
                      </a:endParaRP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A73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Выполнено </a:t>
                      </a:r>
                    </a:p>
                    <a:p>
                      <a:endParaRPr lang="ru-RU" sz="900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(данные за </a:t>
                      </a:r>
                      <a:r>
                        <a:rPr kumimoji="0" lang="en-US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II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 квартал 2022)</a:t>
                      </a:r>
                    </a:p>
                    <a:p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2 р. </a:t>
                      </a:r>
                      <a:r>
                        <a:rPr kumimoji="0" lang="ru-RU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дн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A73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Выполнено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(данные за </a:t>
                      </a:r>
                      <a:r>
                        <a:rPr kumimoji="0" lang="en-US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III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 квартал 2022)</a:t>
                      </a:r>
                      <a:endParaRPr lang="ru-RU" sz="9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662882" y="3314647"/>
            <a:ext cx="72208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egoe UI Black" panose="020B0A02040204020203" pitchFamily="34" charset="0"/>
              </a:rPr>
              <a:t>Текущее значение</a:t>
            </a:r>
          </a:p>
          <a:p>
            <a:pPr algn="ctr"/>
            <a:r>
              <a:rPr lang="ru-RU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egoe UI Black" panose="020B0A02040204020203" pitchFamily="34" charset="0"/>
              </a:rPr>
              <a:t>3 р. </a:t>
            </a:r>
            <a:r>
              <a:rPr lang="ru-RU" sz="24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egoe UI Black" panose="020B0A02040204020203" pitchFamily="34" charset="0"/>
              </a:rPr>
              <a:t>дн</a:t>
            </a:r>
            <a:r>
              <a:rPr lang="ru-RU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egoe UI Black" panose="020B0A02040204020203" pitchFamily="34" charset="0"/>
              </a:rPr>
              <a:t>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662883" y="4584555"/>
            <a:ext cx="72208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egoe UI Black" panose="020B0A02040204020203" pitchFamily="34" charset="0"/>
              </a:rPr>
              <a:t>Текущее значение</a:t>
            </a:r>
          </a:p>
          <a:p>
            <a:pPr algn="ctr"/>
            <a:r>
              <a:rPr lang="ru-RU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egoe UI Black" panose="020B0A02040204020203" pitchFamily="34" charset="0"/>
              </a:rPr>
              <a:t>3 р. </a:t>
            </a:r>
            <a:r>
              <a:rPr lang="ru-RU" sz="24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egoe UI Black" panose="020B0A02040204020203" pitchFamily="34" charset="0"/>
              </a:rPr>
              <a:t>дн</a:t>
            </a:r>
            <a:r>
              <a:rPr lang="ru-RU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egoe UI Black" panose="020B0A02040204020203" pitchFamily="34" charset="0"/>
              </a:rPr>
              <a:t>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662882" y="5830959"/>
            <a:ext cx="72208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egoe UI Black" panose="020B0A02040204020203" pitchFamily="34" charset="0"/>
              </a:rPr>
              <a:t>Текущее значение</a:t>
            </a:r>
          </a:p>
          <a:p>
            <a:pPr algn="ctr"/>
            <a:r>
              <a:rPr lang="ru-RU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egoe UI Black" panose="020B0A02040204020203" pitchFamily="34" charset="0"/>
              </a:rPr>
              <a:t>2 р. </a:t>
            </a:r>
            <a:r>
              <a:rPr lang="ru-RU" sz="24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egoe UI Black" panose="020B0A02040204020203" pitchFamily="34" charset="0"/>
              </a:rPr>
              <a:t>дн</a:t>
            </a:r>
            <a:r>
              <a:rPr lang="ru-RU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egoe UI Black" panose="020B0A02040204020203" pitchFamily="34" charset="0"/>
              </a:rPr>
              <a:t>.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0"/>
          </p:nvPr>
        </p:nvSpPr>
        <p:spPr>
          <a:xfrm>
            <a:off x="9468879" y="6492874"/>
            <a:ext cx="2743200" cy="365125"/>
          </a:xfrm>
        </p:spPr>
        <p:txBody>
          <a:bodyPr/>
          <a:lstStyle/>
          <a:p>
            <a:endParaRPr lang="ru-RU" dirty="0" smtClean="0"/>
          </a:p>
          <a:p>
            <a:fld id="{35ACA335-37F7-42C7-872A-92C3D7072F89}" type="slidenum">
              <a:rPr lang="ru-RU" smtClean="0"/>
              <a:pPr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690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3601498"/>
              </p:ext>
            </p:extLst>
          </p:nvPr>
        </p:nvGraphicFramePr>
        <p:xfrm>
          <a:off x="1" y="762915"/>
          <a:ext cx="12192000" cy="6132835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4138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91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31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04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64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610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9810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9810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20855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124948">
                  <a:extLst>
                    <a:ext uri="{9D8B030D-6E8A-4147-A177-3AD203B41FA5}">
                      <a16:colId xmlns:a16="http://schemas.microsoft.com/office/drawing/2014/main" val="594001888"/>
                    </a:ext>
                  </a:extLst>
                </a:gridCol>
                <a:gridCol w="1246564">
                  <a:extLst>
                    <a:ext uri="{9D8B030D-6E8A-4147-A177-3AD203B41FA5}">
                      <a16:colId xmlns:a16="http://schemas.microsoft.com/office/drawing/2014/main" val="61026642"/>
                    </a:ext>
                  </a:extLst>
                </a:gridCol>
                <a:gridCol w="1246564">
                  <a:extLst>
                    <a:ext uri="{9D8B030D-6E8A-4147-A177-3AD203B41FA5}">
                      <a16:colId xmlns:a16="http://schemas.microsoft.com/office/drawing/2014/main" val="3176098103"/>
                    </a:ext>
                  </a:extLst>
                </a:gridCol>
              </a:tblGrid>
              <a:tr h="574987">
                <a:tc rowSpan="4" gridSpan="2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Фактор (этап) реализации</a:t>
                      </a:r>
                      <a:endParaRPr kumimoji="0" lang="ru-RU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Показатели, характеризующие степень достижения результата</a:t>
                      </a:r>
                    </a:p>
                  </a:txBody>
                  <a:tcPr anchor="ctr"/>
                </a:tc>
                <a:tc gridSpan="9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Целевое значение показателей</a:t>
                      </a:r>
                      <a:endParaRPr kumimoji="0" lang="ru-RU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37373A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37373A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8512"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1 января </a:t>
                      </a:r>
                    </a:p>
                    <a:p>
                      <a:pPr marL="0" marR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2023 г.</a:t>
                      </a:r>
                      <a:endParaRPr lang="ru-RU" sz="1200" dirty="0" smtClean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1 января 2024 г.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1 января 2025 г.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куратор</a:t>
                      </a:r>
                      <a:endParaRPr lang="ru-RU" sz="1200" dirty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результат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на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01.01.2022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результат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на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01.04.2022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результат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на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01.07.2022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результат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на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01.10.2022</a:t>
                      </a:r>
                      <a:endParaRPr lang="ru-RU" sz="1200" b="0" dirty="0" smtClean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0400"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ДК</a:t>
                      </a:r>
                      <a:endParaRPr lang="ru-RU" sz="1200" dirty="0">
                        <a:solidFill>
                          <a:schemeClr val="tx2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ФЦМ</a:t>
                      </a:r>
                      <a:endParaRPr lang="ru-RU" sz="1200" dirty="0">
                        <a:solidFill>
                          <a:schemeClr val="tx2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9533">
                <a:tc gridSpan="2" vMerge="1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800" b="0" dirty="0" smtClean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2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2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dirty="0" smtClean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dirty="0" smtClean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Новая методика РР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0" dirty="0" smtClean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4913234"/>
                  </a:ext>
                </a:extLst>
              </a:tr>
              <a:tr h="2360856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3.2.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24126" marR="24126" marT="39690" marB="3969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Профессионализм участников кадастрового учета и (или) регистрации прав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24126" marR="24126" marT="39690" marB="3969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3.2.1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. (ФЦМ)</a:t>
                      </a:r>
                      <a:r>
                        <a:rPr lang="ru-RU" sz="1100" b="1" baseline="0" dirty="0" smtClean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 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16.1.1. (ДК)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доля заявлений о постановке на государственный кадастровый учет, в том числе с одновременной регистрацией прав, рассмотрение которых приостановлено государственным регистратором прав по основаниям, указанным в </a:t>
                      </a:r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  <a:hlinkClick r:id="rId2"/>
                        </a:rPr>
                        <a:t>статье 26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 Федерального закона "О государственной регистрации недвижимости", в общем количестве таких заявлений, процентов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24126" marR="24126" marT="39690" marB="39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10</a:t>
                      </a:r>
                      <a:endParaRPr lang="ru-RU" sz="2000" dirty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24126" marR="24126" marT="39690" marB="396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10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24126" marR="24126" marT="39690" marB="396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6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24126" marR="24126" marT="39690" marB="396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5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24126" marR="24126" marT="39690" marB="39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УРР</a:t>
                      </a:r>
                      <a:endParaRPr lang="ru-RU" sz="2000" dirty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3,57 %</a:t>
                      </a: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 smtClean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accent2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Выполнено</a:t>
                      </a:r>
                      <a:endParaRPr lang="en-US" sz="1100" dirty="0" smtClean="0">
                        <a:solidFill>
                          <a:schemeClr val="accent2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algn="l"/>
                      <a:endParaRPr lang="ru-RU" sz="1100" dirty="0" smtClean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algn="l"/>
                      <a:endParaRPr lang="en-US" sz="1100" dirty="0" smtClean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2,3 %</a:t>
                      </a: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Выполнено</a:t>
                      </a: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(всего (принято+ отказы+</a:t>
                      </a: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приостан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.) </a:t>
                      </a: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57 831,  из них </a:t>
                      </a:r>
                      <a:r>
                        <a:rPr kumimoji="0" lang="ru-RU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приостан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.</a:t>
                      </a: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 1 331)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6,40 %</a:t>
                      </a: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  <a:cs typeface="+mn-cs"/>
                      </a:endParaRP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A73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Выполнено</a:t>
                      </a: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4,06 %</a:t>
                      </a: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Выполнено</a:t>
                      </a: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845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3.2.2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. (ФЦМ)</a:t>
                      </a:r>
                      <a:r>
                        <a:rPr lang="ru-RU" sz="1100" b="1" baseline="0" dirty="0" smtClean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 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16.1.2. (ДК)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доля заявлений о государственной регистрации прав, рассмотрение которых приостановлено государственным регистратором прав по основаниям, указанным в </a:t>
                      </a:r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  <a:hlinkClick r:id="rId2"/>
                        </a:rPr>
                        <a:t>статье 26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 Федерального закона "О государственной регистрации недвижимости", в общем количестве поданных заявлений о государственной регистрации прав, процентов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24126" marR="24126" marT="39690" marB="39690"/>
                </a:tc>
                <a:tc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3</a:t>
                      </a:r>
                      <a:endParaRPr kumimoji="0" lang="ru-RU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  <a:p>
                      <a:endParaRPr lang="ru-RU" sz="2000" dirty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24126" marR="24126" marT="39690" marB="396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3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24126" marR="24126" marT="39690" marB="396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2,5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24126" marR="24126" marT="39690" marB="396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2,5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24126" marR="24126" marT="39690" marB="39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УРР</a:t>
                      </a:r>
                      <a:endParaRPr lang="ru-RU" sz="2000" dirty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1,06 %</a:t>
                      </a: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 smtClean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accent2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Выполнено</a:t>
                      </a:r>
                    </a:p>
                    <a:p>
                      <a:pPr algn="l"/>
                      <a:endParaRPr lang="ru-RU" sz="1100" dirty="0" smtClean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algn="l"/>
                      <a:endParaRPr lang="ru-RU" sz="1100" dirty="0" smtClean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0,71 %</a:t>
                      </a: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Выполнено</a:t>
                      </a: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(всего (принято+ отказы+</a:t>
                      </a: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приостан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.) 153 316  из них </a:t>
                      </a:r>
                      <a:r>
                        <a:rPr kumimoji="0" lang="ru-RU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приостан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.  1 092)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1,59 %</a:t>
                      </a: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  <a:cs typeface="+mn-cs"/>
                      </a:endParaRP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A73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Выполнено</a:t>
                      </a: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1,67 %</a:t>
                      </a: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  <a:cs typeface="+mn-cs"/>
                      </a:endParaRP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Выполнено</a:t>
                      </a: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939998" y="3170022"/>
            <a:ext cx="722082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egoe UI Black" panose="020B0A02040204020203" pitchFamily="34" charset="0"/>
              </a:rPr>
              <a:t>Текущее значение</a:t>
            </a:r>
          </a:p>
          <a:p>
            <a:pPr algn="ctr"/>
            <a:r>
              <a:rPr lang="ru-RU" sz="2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egoe UI Black" panose="020B0A02040204020203" pitchFamily="34" charset="0"/>
              </a:rPr>
              <a:t>4,06 %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39998" y="5675608"/>
            <a:ext cx="722082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egoe UI Black" panose="020B0A02040204020203" pitchFamily="34" charset="0"/>
              </a:rPr>
              <a:t>Текущее значение</a:t>
            </a:r>
          </a:p>
          <a:p>
            <a:pPr algn="ctr"/>
            <a:r>
              <a:rPr lang="ru-RU" sz="2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egoe UI Black" panose="020B0A02040204020203" pitchFamily="34" charset="0"/>
              </a:rPr>
              <a:t>1,67 %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35ACA335-37F7-42C7-872A-92C3D7072F89}" type="slidenum">
              <a:rPr lang="ru-RU" smtClean="0"/>
              <a:pPr/>
              <a:t>18</a:t>
            </a:fld>
            <a:endParaRPr lang="ru-RU" dirty="0"/>
          </a:p>
        </p:txBody>
      </p:sp>
      <p:sp>
        <p:nvSpPr>
          <p:cNvPr id="8" name="Заголовок 5">
            <a:extLst>
              <a:ext uri="{FF2B5EF4-FFF2-40B4-BE49-F238E27FC236}">
                <a16:creationId xmlns:a16="http://schemas.microsoft.com/office/drawing/2014/main" id="{453327E7-11E0-6323-C98A-1E6D06758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50" y="0"/>
            <a:ext cx="10534650" cy="838200"/>
          </a:xfrm>
        </p:spPr>
        <p:txBody>
          <a:bodyPr>
            <a:normAutofit/>
          </a:bodyPr>
          <a:lstStyle/>
          <a:p>
            <a:r>
              <a:rPr lang="ru-RU" dirty="0">
                <a:latin typeface="Inter" panose="02000503000000020004" pitchFamily="2" charset="0"/>
                <a:ea typeface="Inter" panose="02000503000000020004" pitchFamily="2" charset="0"/>
              </a:rPr>
              <a:t>Раздел 3. </a:t>
            </a:r>
            <a:br>
              <a:rPr lang="ru-RU" dirty="0">
                <a:latin typeface="Inter" panose="02000503000000020004" pitchFamily="2" charset="0"/>
                <a:ea typeface="Inter" panose="02000503000000020004" pitchFamily="2" charset="0"/>
              </a:rPr>
            </a:br>
            <a:r>
              <a:rPr lang="ru-RU" dirty="0" smtClean="0">
                <a:latin typeface="Inter" panose="02000503000000020004" pitchFamily="2" charset="0"/>
                <a:ea typeface="Inter" panose="02000503000000020004" pitchFamily="2" charset="0"/>
              </a:rPr>
              <a:t>Осуществление КУ и (или) РП</a:t>
            </a:r>
            <a:endParaRPr lang="ru-RU" dirty="0"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702800" y="1337733"/>
            <a:ext cx="2489200" cy="555801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97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97582" y="1776887"/>
            <a:ext cx="1284275" cy="2586759"/>
          </a:xfrm>
          <a:prstGeom prst="rect">
            <a:avLst/>
          </a:prstGeom>
          <a:noFill/>
          <a:ln cap="rnd">
            <a:noFill/>
            <a:prstDash val="solid"/>
          </a:ln>
        </p:spPr>
        <p:txBody>
          <a:bodyPr vert="horz" wrap="none" lIns="0" tIns="0" rIns="0" bIns="0" rtlCol="0" anchor="ctr" anchorCtr="0">
            <a:noAutofit/>
          </a:bodyPr>
          <a:lstStyle/>
          <a:p>
            <a:pPr algn="ctr"/>
            <a:endParaRPr lang="ru-RU" sz="2566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566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566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566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566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566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566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</a:t>
            </a:r>
            <a:r>
              <a:rPr lang="ru-RU" sz="5644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</a:t>
            </a:r>
            <a:r>
              <a:rPr lang="ru-RU" sz="2566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показателей </a:t>
            </a:r>
          </a:p>
          <a:p>
            <a:pPr algn="ctr"/>
            <a:r>
              <a:rPr lang="ru-RU" sz="2566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ЕЦМ по состоянию </a:t>
            </a:r>
            <a:endParaRPr lang="en-US" sz="2566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566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sz="2566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01.07.2022</a:t>
            </a:r>
            <a:r>
              <a:rPr lang="en-US" sz="2566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sz="2566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566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80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6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90,70%</a:t>
            </a:r>
            <a:r>
              <a:rPr lang="ru-RU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endParaRPr lang="ru-RU" sz="80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2770" dirty="0">
                <a:solidFill>
                  <a:schemeClr val="bg1"/>
                </a:solidFill>
                <a:latin typeface="Arial Black" panose="020B0A04020102020204" pitchFamily="34" charset="0"/>
              </a:rPr>
              <a:t>ВЫПОЛНЕНИЯ ЕЦМ </a:t>
            </a:r>
            <a:br>
              <a:rPr lang="ru-RU" sz="2770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ru-RU" sz="2770" dirty="0">
                <a:solidFill>
                  <a:schemeClr val="bg1"/>
                </a:solidFill>
                <a:latin typeface="Arial Black" panose="020B0A04020102020204" pitchFamily="34" charset="0"/>
              </a:rPr>
              <a:t>на </a:t>
            </a:r>
            <a:r>
              <a:rPr lang="ru-RU" sz="277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18.11.2022</a:t>
            </a:r>
            <a:endParaRPr lang="ru-RU" sz="277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endParaRPr lang="en-US" sz="2566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574062" y="4363646"/>
            <a:ext cx="3522954" cy="2393438"/>
          </a:xfrm>
          <a:prstGeom prst="roundRect">
            <a:avLst/>
          </a:prstGeom>
          <a:ln>
            <a:solidFill>
              <a:srgbClr val="19B786"/>
            </a:solidFill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58652" tIns="29326" rIns="58652" bIns="2932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155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sz="1155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sz="1155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1100" dirty="0">
                <a:solidFill>
                  <a:srgbClr val="FF0000"/>
                </a:solidFill>
                <a:latin typeface="Inter" panose="02000503000000020004" pitchFamily="2" charset="0"/>
                <a:ea typeface="Inter" panose="02000503000000020004" pitchFamily="2" charset="0"/>
              </a:rPr>
              <a:t>1.2.1</a:t>
            </a:r>
            <a:r>
              <a:rPr lang="ru-RU" sz="1100" dirty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t>. – доля площади ЗУ, расположенных на тер. Лен. обл. с точными границами</a:t>
            </a:r>
            <a:r>
              <a:rPr lang="en-US" sz="1100" dirty="0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t>;</a:t>
            </a:r>
          </a:p>
          <a:p>
            <a:r>
              <a:rPr lang="ru-RU" sz="1100" dirty="0" smtClean="0">
                <a:solidFill>
                  <a:srgbClr val="FF0000"/>
                </a:solidFill>
                <a:latin typeface="Inter" panose="02000503000000020004" pitchFamily="2" charset="0"/>
                <a:ea typeface="Inter" panose="02000503000000020004" pitchFamily="2" charset="0"/>
              </a:rPr>
              <a:t>1.2.</a:t>
            </a:r>
            <a:r>
              <a:rPr lang="en-US" sz="1100" dirty="0" smtClean="0">
                <a:solidFill>
                  <a:srgbClr val="FF0000"/>
                </a:solidFill>
                <a:latin typeface="Inter" panose="02000503000000020004" pitchFamily="2" charset="0"/>
                <a:ea typeface="Inter" panose="02000503000000020004" pitchFamily="2" charset="0"/>
              </a:rPr>
              <a:t>2</a:t>
            </a:r>
            <a:r>
              <a:rPr lang="ru-RU" sz="1100" dirty="0" smtClean="0">
                <a:solidFill>
                  <a:srgbClr val="FF0000"/>
                </a:solidFill>
                <a:latin typeface="Inter" panose="02000503000000020004" pitchFamily="2" charset="0"/>
                <a:ea typeface="Inter" panose="02000503000000020004" pitchFamily="2" charset="0"/>
              </a:rPr>
              <a:t>. </a:t>
            </a:r>
            <a:r>
              <a:rPr lang="ru-RU" sz="1100" dirty="0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t>– доля ОНКН, сведения о которых внесены в ЕГРН; </a:t>
            </a:r>
            <a:endParaRPr lang="en-US" sz="1100" dirty="0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  <a:p>
            <a:r>
              <a:rPr lang="en-US" sz="1100" dirty="0">
                <a:solidFill>
                  <a:srgbClr val="FF0000"/>
                </a:solidFill>
                <a:latin typeface="Inter" panose="02000503000000020004" pitchFamily="2" charset="0"/>
                <a:ea typeface="Inter" panose="02000503000000020004" pitchFamily="2" charset="0"/>
              </a:rPr>
              <a:t>1</a:t>
            </a:r>
            <a:r>
              <a:rPr lang="ru-RU" sz="1100" dirty="0">
                <a:solidFill>
                  <a:srgbClr val="FF0000"/>
                </a:solidFill>
                <a:latin typeface="Inter" panose="02000503000000020004" pitchFamily="2" charset="0"/>
                <a:ea typeface="Inter" panose="02000503000000020004" pitchFamily="2" charset="0"/>
              </a:rPr>
              <a:t>.2.3. </a:t>
            </a:r>
            <a:r>
              <a:rPr lang="ru-RU" sz="1100" dirty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t>– доля территорий ОКН, внесенных в ЕГРН</a:t>
            </a:r>
          </a:p>
          <a:p>
            <a:r>
              <a:rPr lang="ru-RU" sz="1100" dirty="0" smtClean="0">
                <a:solidFill>
                  <a:srgbClr val="FF0000"/>
                </a:solidFill>
                <a:latin typeface="Inter" panose="02000503000000020004" pitchFamily="2" charset="0"/>
                <a:ea typeface="Inter" panose="02000503000000020004" pitchFamily="2" charset="0"/>
              </a:rPr>
              <a:t>1.3.1.</a:t>
            </a:r>
            <a:r>
              <a:rPr lang="ru-RU" sz="1100" dirty="0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t> </a:t>
            </a:r>
            <a:r>
              <a:rPr lang="ru-RU" sz="1100" dirty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t>– доля границ между субъектами РФ</a:t>
            </a:r>
            <a:r>
              <a:rPr lang="en-US" sz="1100" dirty="0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t>;</a:t>
            </a:r>
            <a:endParaRPr lang="ru-RU" sz="1100" dirty="0" smtClean="0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  <a:p>
            <a:r>
              <a:rPr lang="en-US" sz="1100" dirty="0" smtClean="0">
                <a:solidFill>
                  <a:srgbClr val="FF0000"/>
                </a:solidFill>
                <a:latin typeface="Inter" panose="02000503000000020004" pitchFamily="2" charset="0"/>
                <a:ea typeface="Inter" panose="02000503000000020004" pitchFamily="2" charset="0"/>
              </a:rPr>
              <a:t>1</a:t>
            </a:r>
            <a:r>
              <a:rPr lang="ru-RU" sz="1100" dirty="0">
                <a:solidFill>
                  <a:srgbClr val="FF0000"/>
                </a:solidFill>
                <a:latin typeface="Inter" panose="02000503000000020004" pitchFamily="2" charset="0"/>
                <a:ea typeface="Inter" panose="02000503000000020004" pitchFamily="2" charset="0"/>
              </a:rPr>
              <a:t>.8.1</a:t>
            </a:r>
            <a:r>
              <a:rPr lang="ru-RU" sz="1100" dirty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t>. – доля количества ЗУ учтенных в ЕГРН с точными границами</a:t>
            </a:r>
            <a:r>
              <a:rPr lang="en-US" sz="1100" dirty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t>;</a:t>
            </a:r>
          </a:p>
          <a:p>
            <a:r>
              <a:rPr lang="ru-RU" sz="1100" dirty="0" smtClean="0">
                <a:solidFill>
                  <a:srgbClr val="FF0000"/>
                </a:solidFill>
                <a:latin typeface="Inter" panose="02000503000000020004" pitchFamily="2" charset="0"/>
                <a:ea typeface="Inter" panose="02000503000000020004" pitchFamily="2" charset="0"/>
              </a:rPr>
              <a:t>2.4.4</a:t>
            </a:r>
            <a:r>
              <a:rPr lang="ru-RU" sz="1100" dirty="0">
                <a:solidFill>
                  <a:srgbClr val="FF0000"/>
                </a:solidFill>
                <a:latin typeface="Inter" panose="02000503000000020004" pitchFamily="2" charset="0"/>
                <a:ea typeface="Inter" panose="02000503000000020004" pitchFamily="2" charset="0"/>
              </a:rPr>
              <a:t>. </a:t>
            </a:r>
            <a:r>
              <a:rPr lang="ru-RU" sz="1100" dirty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t>– доля подачи в эл. виде на регистрацию ипотеки</a:t>
            </a:r>
            <a:r>
              <a:rPr lang="en-US" sz="1100" dirty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t>;</a:t>
            </a:r>
            <a:endParaRPr lang="ru-RU" sz="1100" dirty="0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  <a:p>
            <a:r>
              <a:rPr lang="ru-RU" sz="1100" dirty="0">
                <a:solidFill>
                  <a:srgbClr val="FF0000"/>
                </a:solidFill>
                <a:latin typeface="Inter" panose="02000503000000020004" pitchFamily="2" charset="0"/>
                <a:ea typeface="Inter" panose="02000503000000020004" pitchFamily="2" charset="0"/>
              </a:rPr>
              <a:t>2.4.5 </a:t>
            </a:r>
            <a:r>
              <a:rPr lang="ru-RU" sz="1100" dirty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t>– доля поступивших в эл. форме запросов на предоставление сведений из ЕГРН.</a:t>
            </a:r>
            <a:endParaRPr lang="en-US" sz="1100" dirty="0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  <a:p>
            <a:pPr algn="ctr"/>
            <a:endParaRPr lang="ru-RU" sz="1155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sz="1155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sz="1155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520591" y="134036"/>
            <a:ext cx="3524726" cy="2192604"/>
          </a:xfrm>
          <a:prstGeom prst="roundRect">
            <a:avLst/>
          </a:prstGeom>
          <a:ln>
            <a:solidFill>
              <a:srgbClr val="92D050"/>
            </a:solidFill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58652" tIns="29326" rIns="58652" bIns="2932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t>1.5.1 </a:t>
            </a:r>
            <a:r>
              <a:rPr lang="ru-RU" sz="1600" dirty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t>– </a:t>
            </a:r>
            <a:r>
              <a:rPr lang="ru-RU" sz="1600" dirty="0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t>входит </a:t>
            </a:r>
            <a:r>
              <a:rPr lang="ru-RU" sz="1600" dirty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t>доля округов санитарной охраны  лечебно-оздоровительных местностей, курортов и природных лечебных  ресурсов регионального значения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173706" y="2715264"/>
            <a:ext cx="2635665" cy="1233270"/>
          </a:xfrm>
          <a:prstGeom prst="roundRect">
            <a:avLst/>
          </a:prstGeom>
          <a:ln>
            <a:solidFill>
              <a:srgbClr val="188FFB"/>
            </a:solidFill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58652" tIns="29326" rIns="58652" bIns="2932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t>1.9.1 – доля РУ ОН, права на который не зарегистрированы 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t>(нет методики)</a:t>
            </a:r>
          </a:p>
        </p:txBody>
      </p:sp>
      <p:sp>
        <p:nvSpPr>
          <p:cNvPr id="10" name="Стрелка вправо 9"/>
          <p:cNvSpPr/>
          <p:nvPr/>
        </p:nvSpPr>
        <p:spPr>
          <a:xfrm>
            <a:off x="5827125" y="608595"/>
            <a:ext cx="2643468" cy="1243487"/>
          </a:xfrm>
          <a:prstGeom prst="rightArrow">
            <a:avLst/>
          </a:prstGeom>
          <a:noFill/>
          <a:ln w="57150" cap="rnd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ru-RU" b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Выполнено</a:t>
            </a:r>
            <a:r>
              <a:rPr lang="ru-RU" b="1" dirty="0" smtClean="0">
                <a:solidFill>
                  <a:schemeClr val="tx1">
                    <a:lumMod val="50000"/>
                  </a:schemeClr>
                </a:solidFill>
              </a:rPr>
              <a:t>    </a:t>
            </a:r>
            <a:r>
              <a:rPr lang="ru-RU" sz="3200" b="1" dirty="0" smtClean="0">
                <a:solidFill>
                  <a:schemeClr val="tx1">
                    <a:lumMod val="50000"/>
                  </a:schemeClr>
                </a:solidFill>
              </a:rPr>
              <a:t>22</a:t>
            </a:r>
            <a:endParaRPr lang="ru-RU" sz="32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6426200" y="2616200"/>
            <a:ext cx="2637439" cy="1332334"/>
          </a:xfrm>
          <a:prstGeom prst="rightArrow">
            <a:avLst/>
          </a:prstGeom>
          <a:noFill/>
          <a:ln w="57150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>
                <a:solidFill>
                  <a:schemeClr val="tx1">
                    <a:lumMod val="50000"/>
                  </a:schemeClr>
                </a:solidFill>
              </a:rPr>
              <a:t>Нет </a:t>
            </a:r>
            <a:r>
              <a:rPr lang="ru-RU" b="1" dirty="0" smtClean="0">
                <a:solidFill>
                  <a:schemeClr val="tx1">
                    <a:lumMod val="50000"/>
                  </a:schemeClr>
                </a:solidFill>
              </a:rPr>
              <a:t>данных  </a:t>
            </a:r>
            <a:r>
              <a:rPr lang="ru-RU" sz="3200" b="1" dirty="0" smtClean="0">
                <a:solidFill>
                  <a:schemeClr val="tx1">
                    <a:lumMod val="50000"/>
                  </a:schemeClr>
                </a:solidFill>
              </a:rPr>
              <a:t>1</a:t>
            </a:r>
            <a:endParaRPr lang="ru-RU" sz="3200" dirty="0">
              <a:solidFill>
                <a:schemeClr val="tx1">
                  <a:lumMod val="50000"/>
                </a:schemeClr>
              </a:solidFill>
            </a:endParaRPr>
          </a:p>
          <a:p>
            <a:pPr algn="ctr"/>
            <a:endParaRPr lang="ru-RU" sz="1200" dirty="0" err="1" smtClean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6" name="Стрелка вправо 15"/>
          <p:cNvSpPr/>
          <p:nvPr/>
        </p:nvSpPr>
        <p:spPr>
          <a:xfrm>
            <a:off x="5827125" y="4785441"/>
            <a:ext cx="2746937" cy="1315578"/>
          </a:xfrm>
          <a:prstGeom prst="rightArrow">
            <a:avLst/>
          </a:prstGeom>
          <a:noFill/>
          <a:ln w="57150" cap="rnd" cmpd="sng" algn="ctr">
            <a:solidFill>
              <a:srgbClr val="339A84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>
                <a:solidFill>
                  <a:schemeClr val="tx1">
                    <a:lumMod val="50000"/>
                  </a:schemeClr>
                </a:solidFill>
              </a:rPr>
              <a:t>Не </a:t>
            </a:r>
            <a:r>
              <a:rPr lang="ru-RU" b="1" dirty="0" smtClean="0">
                <a:solidFill>
                  <a:schemeClr val="tx1">
                    <a:lumMod val="50000"/>
                  </a:schemeClr>
                </a:solidFill>
              </a:rPr>
              <a:t>выполнено   </a:t>
            </a:r>
            <a:r>
              <a:rPr lang="ru-RU" sz="3200" b="1" dirty="0">
                <a:solidFill>
                  <a:schemeClr val="tx1">
                    <a:lumMod val="50000"/>
                  </a:schemeClr>
                </a:solidFill>
              </a:rPr>
              <a:t>7</a:t>
            </a:r>
            <a:endParaRPr lang="ru-RU" sz="3200" dirty="0">
              <a:solidFill>
                <a:schemeClr val="tx1">
                  <a:lumMod val="50000"/>
                </a:schemeClr>
              </a:solidFill>
            </a:endParaRPr>
          </a:p>
          <a:p>
            <a:pPr algn="ctr"/>
            <a:endParaRPr lang="ru-RU" sz="1200" dirty="0" err="1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689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453327E7-11E0-6323-C98A-1E6D06758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Inter" panose="02000503000000020004" pitchFamily="2" charset="0"/>
                <a:ea typeface="Inter" panose="02000503000000020004" pitchFamily="2" charset="0"/>
              </a:rPr>
              <a:t>Раздел 1. Анализ </a:t>
            </a:r>
            <a:r>
              <a:rPr lang="ru-RU" dirty="0" smtClean="0">
                <a:latin typeface="Inter" panose="02000503000000020004" pitchFamily="2" charset="0"/>
                <a:ea typeface="Inter" panose="02000503000000020004" pitchFamily="2" charset="0"/>
              </a:rPr>
              <a:t>территории</a:t>
            </a:r>
            <a:endParaRPr lang="ru-RU" dirty="0"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3877193"/>
              </p:ext>
            </p:extLst>
          </p:nvPr>
        </p:nvGraphicFramePr>
        <p:xfrm>
          <a:off x="0" y="838196"/>
          <a:ext cx="12214920" cy="6019805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5745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95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47240">
                  <a:extLst>
                    <a:ext uri="{9D8B030D-6E8A-4147-A177-3AD203B41FA5}">
                      <a16:colId xmlns:a16="http://schemas.microsoft.com/office/drawing/2014/main" val="2095139029"/>
                    </a:ext>
                  </a:extLst>
                </a:gridCol>
                <a:gridCol w="704426">
                  <a:extLst>
                    <a:ext uri="{9D8B030D-6E8A-4147-A177-3AD203B41FA5}">
                      <a16:colId xmlns:a16="http://schemas.microsoft.com/office/drawing/2014/main" val="2854755110"/>
                    </a:ext>
                  </a:extLst>
                </a:gridCol>
                <a:gridCol w="753534">
                  <a:extLst>
                    <a:ext uri="{9D8B030D-6E8A-4147-A177-3AD203B41FA5}">
                      <a16:colId xmlns:a16="http://schemas.microsoft.com/office/drawing/2014/main" val="386690591"/>
                    </a:ext>
                  </a:extLst>
                </a:gridCol>
                <a:gridCol w="876985">
                  <a:extLst>
                    <a:ext uri="{9D8B030D-6E8A-4147-A177-3AD203B41FA5}">
                      <a16:colId xmlns:a16="http://schemas.microsoft.com/office/drawing/2014/main" val="4024196925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1238496729"/>
                    </a:ext>
                  </a:extLst>
                </a:gridCol>
                <a:gridCol w="757081">
                  <a:extLst>
                    <a:ext uri="{9D8B030D-6E8A-4147-A177-3AD203B41FA5}">
                      <a16:colId xmlns:a16="http://schemas.microsoft.com/office/drawing/2014/main" val="198134942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1202854693"/>
                    </a:ext>
                  </a:extLst>
                </a:gridCol>
                <a:gridCol w="994149">
                  <a:extLst>
                    <a:ext uri="{9D8B030D-6E8A-4147-A177-3AD203B41FA5}">
                      <a16:colId xmlns:a16="http://schemas.microsoft.com/office/drawing/2014/main" val="916755280"/>
                    </a:ext>
                  </a:extLst>
                </a:gridCol>
                <a:gridCol w="1197927">
                  <a:extLst>
                    <a:ext uri="{9D8B030D-6E8A-4147-A177-3AD203B41FA5}">
                      <a16:colId xmlns:a16="http://schemas.microsoft.com/office/drawing/2014/main" val="2401753457"/>
                    </a:ext>
                  </a:extLst>
                </a:gridCol>
                <a:gridCol w="1138873">
                  <a:extLst>
                    <a:ext uri="{9D8B030D-6E8A-4147-A177-3AD203B41FA5}">
                      <a16:colId xmlns:a16="http://schemas.microsoft.com/office/drawing/2014/main" val="2175228865"/>
                    </a:ext>
                  </a:extLst>
                </a:gridCol>
                <a:gridCol w="1155598">
                  <a:extLst>
                    <a:ext uri="{9D8B030D-6E8A-4147-A177-3AD203B41FA5}">
                      <a16:colId xmlns:a16="http://schemas.microsoft.com/office/drawing/2014/main" val="1441129373"/>
                    </a:ext>
                  </a:extLst>
                </a:gridCol>
              </a:tblGrid>
              <a:tr h="661284">
                <a:tc rowSpan="3" gridSpan="2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Фактор (этап) реализации</a:t>
                      </a:r>
                      <a:endParaRPr kumimoji="0" lang="ru-RU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800" dirty="0" smtClean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anchor="ctr"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Показатели, характеризующие степень достижения результата</a:t>
                      </a:r>
                    </a:p>
                  </a:txBody>
                  <a:tcPr anchor="ctr"/>
                </a:tc>
                <a:tc gridSpan="10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Целевое значение показателей</a:t>
                      </a:r>
                      <a:endParaRPr kumimoji="0" lang="ru-RU" sz="2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4995"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1 января </a:t>
                      </a:r>
                    </a:p>
                    <a:p>
                      <a:pPr marL="0" marR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2023 г.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1 января 2024 г.</a:t>
                      </a:r>
                      <a:endParaRPr lang="ru-RU" sz="1100" dirty="0" smtClean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1 января 2025 г.</a:t>
                      </a:r>
                      <a:endParaRPr lang="ru-RU" sz="1100" dirty="0" smtClean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куратор</a:t>
                      </a:r>
                    </a:p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результат</a:t>
                      </a: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на </a:t>
                      </a: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01.01.2022</a:t>
                      </a: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результат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на 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 01.04.2022</a:t>
                      </a:r>
                      <a:endParaRPr lang="ru-RU" sz="1200" dirty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результат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на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01.07.2022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результат</a:t>
                      </a:r>
                    </a:p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на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01.1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0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.2022</a:t>
                      </a:r>
                      <a:endParaRPr lang="ru-RU" sz="1200" b="0" dirty="0" smtClean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6519"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ДК</a:t>
                      </a:r>
                      <a:endParaRPr lang="ru-RU" sz="1600" dirty="0">
                        <a:solidFill>
                          <a:schemeClr val="accent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ФЦМ</a:t>
                      </a:r>
                      <a:endParaRPr lang="ru-RU" sz="1600" dirty="0">
                        <a:solidFill>
                          <a:schemeClr val="accent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6789">
                <a:tc gridSpan="10">
                  <a:txBody>
                    <a:bodyPr/>
                    <a:lstStyle/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Раздел 1. Анализ территории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1" dirty="0" smtClean="0"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1" dirty="0" smtClean="0"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10218">
                <a:tc>
                  <a:txBody>
                    <a:bodyPr/>
                    <a:lstStyle/>
                    <a:p>
                      <a:pPr marL="0" marR="0" lvl="0" indent="0" algn="l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1.1.</a:t>
                      </a: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 </a:t>
                      </a: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Обеспечение приведения документов градостроительного зонирования в соответствии с требованиями законодательства Российской Федерации</a:t>
                      </a: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1.1.1.(ФЦМ)</a:t>
                      </a: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1.2.1 (ДК)</a:t>
                      </a: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доля территориальных зон, сведения о границах которых внесены в Единый государственный реестр недвижимости, в общем количестве территориальных зон, установленных правилами землепользования и застройки, на территории субъекта Российской Федерации, процентов</a:t>
                      </a: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80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80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100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КГП</a:t>
                      </a:r>
                      <a:endParaRPr lang="ru-RU" sz="1800" dirty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100 %</a:t>
                      </a:r>
                    </a:p>
                    <a:p>
                      <a:pPr marL="0" marR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 smtClean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marL="0" marR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accent2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Выполнено</a:t>
                      </a:r>
                    </a:p>
                    <a:p>
                      <a:pPr marL="0" marR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 smtClean="0">
                        <a:solidFill>
                          <a:schemeClr val="accent2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(внесено</a:t>
                      </a: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3 618 из </a:t>
                      </a: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3 618) </a:t>
                      </a:r>
                    </a:p>
                    <a:p>
                      <a:endParaRPr lang="ru-RU" sz="1100" dirty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100 %</a:t>
                      </a:r>
                    </a:p>
                    <a:p>
                      <a:pPr algn="ctr"/>
                      <a:endParaRPr lang="ru-RU" sz="1100" dirty="0" smtClean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marL="0" marR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accent2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Выполнено</a:t>
                      </a:r>
                    </a:p>
                    <a:p>
                      <a:pPr marL="0" marR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 smtClean="0">
                        <a:solidFill>
                          <a:schemeClr val="accent2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(внесено</a:t>
                      </a: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3 618 из </a:t>
                      </a: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3 618) </a:t>
                      </a: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0" dirty="0" smtClean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99,35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 %</a:t>
                      </a:r>
                    </a:p>
                    <a:p>
                      <a:pPr algn="ctr"/>
                      <a:endParaRPr lang="ru-RU" sz="1100" baseline="0" dirty="0" smtClean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accent2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Выполнено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 smtClean="0">
                        <a:solidFill>
                          <a:schemeClr val="accent2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(внесено</a:t>
                      </a: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3 641 из </a:t>
                      </a: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3 668)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 smtClean="0">
                        <a:solidFill>
                          <a:schemeClr val="accent2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97,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4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 %</a:t>
                      </a:r>
                    </a:p>
                    <a:p>
                      <a:pPr algn="ctr"/>
                      <a:endParaRPr lang="ru-RU" sz="1100" baseline="0" dirty="0" smtClean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accent2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Выполнено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 smtClean="0">
                        <a:solidFill>
                          <a:schemeClr val="accent2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(внесено</a:t>
                      </a: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3 613 из </a:t>
                      </a: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3 706)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4335378" y="4657667"/>
            <a:ext cx="3787943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Inter" panose="02000503000000020004" pitchFamily="2" charset="0"/>
              </a:rPr>
              <a:t>Текущее значение </a:t>
            </a:r>
          </a:p>
          <a:p>
            <a:pPr algn="ctr"/>
            <a:r>
              <a:rPr lang="ru-RU" sz="4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Inter" panose="02000503000000020004" pitchFamily="2" charset="0"/>
              </a:rPr>
              <a:t>97,</a:t>
            </a:r>
            <a:r>
              <a:rPr lang="en-US" sz="4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Inter" panose="02000503000000020004" pitchFamily="2" charset="0"/>
              </a:rPr>
              <a:t>4</a:t>
            </a:r>
            <a:r>
              <a:rPr lang="ru-RU" sz="4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Inter" panose="02000503000000020004" pitchFamily="2" charset="0"/>
              </a:rPr>
              <a:t>%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0"/>
          </p:nvPr>
        </p:nvSpPr>
        <p:spPr>
          <a:xfrm>
            <a:off x="9050867" y="6362698"/>
            <a:ext cx="2743200" cy="365125"/>
          </a:xfrm>
        </p:spPr>
        <p:txBody>
          <a:bodyPr/>
          <a:lstStyle/>
          <a:p>
            <a:fld id="{35ACA335-37F7-42C7-872A-92C3D7072F89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775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D14B3-CA85-455E-9D2E-CE62CE579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035" y="2002631"/>
            <a:ext cx="6101721" cy="2852737"/>
          </a:xfrm>
        </p:spPr>
        <p:txBody>
          <a:bodyPr>
            <a:normAutofit/>
          </a:bodyPr>
          <a:lstStyle/>
          <a:p>
            <a:r>
              <a:rPr lang="ru-RU" sz="6000" b="0" dirty="0">
                <a:solidFill>
                  <a:schemeClr val="tx1"/>
                </a:solidFill>
              </a:rPr>
              <a:t>Спасибо</a:t>
            </a:r>
            <a:br>
              <a:rPr lang="ru-RU" sz="6000" b="0" dirty="0">
                <a:solidFill>
                  <a:schemeClr val="tx1"/>
                </a:solidFill>
              </a:rPr>
            </a:br>
            <a:r>
              <a:rPr lang="ru-RU" sz="6000" b="0" dirty="0">
                <a:solidFill>
                  <a:schemeClr val="tx1"/>
                </a:solidFill>
              </a:rPr>
              <a:t>за внимание!</a:t>
            </a:r>
          </a:p>
        </p:txBody>
      </p:sp>
      <p:pic>
        <p:nvPicPr>
          <p:cNvPr id="66" name="Рисунок 10">
            <a:extLst>
              <a:ext uri="{FF2B5EF4-FFF2-40B4-BE49-F238E27FC236}">
                <a16:creationId xmlns:a16="http://schemas.microsoft.com/office/drawing/2014/main" id="{906A543A-7707-4F3F-BF9E-D5794D3B91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14" t="13301" r="5450" b="7798"/>
          <a:stretch/>
        </p:blipFill>
        <p:spPr>
          <a:xfrm>
            <a:off x="381367" y="5096666"/>
            <a:ext cx="1209880" cy="995805"/>
          </a:xfrm>
          <a:prstGeom prst="rect">
            <a:avLst/>
          </a:prstGeom>
        </p:spPr>
      </p:pic>
      <p:sp>
        <p:nvSpPr>
          <p:cNvPr id="67" name="Заголовок 1">
            <a:extLst>
              <a:ext uri="{FF2B5EF4-FFF2-40B4-BE49-F238E27FC236}">
                <a16:creationId xmlns:a16="http://schemas.microsoft.com/office/drawing/2014/main" id="{713879FA-4194-490B-B4F2-68002FD965A6}"/>
              </a:ext>
            </a:extLst>
          </p:cNvPr>
          <p:cNvSpPr txBox="1">
            <a:spLocks/>
          </p:cNvSpPr>
          <p:nvPr/>
        </p:nvSpPr>
        <p:spPr>
          <a:xfrm>
            <a:off x="550863" y="6110055"/>
            <a:ext cx="1209796" cy="15388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defTabSz="864017">
              <a:lnSpc>
                <a:spcPct val="100000"/>
              </a:lnSpc>
              <a:spcBef>
                <a:spcPct val="0"/>
              </a:spcBef>
              <a:buNone/>
              <a:defRPr sz="900" b="0" i="0" baseline="0">
                <a:solidFill>
                  <a:srgbClr val="374140"/>
                </a:solidFill>
                <a:ea typeface="Dotum" panose="020B0600000101010101" pitchFamily="34" charset="-127"/>
                <a:cs typeface="Segoe UI Semibold" panose="020B0502040204020203" pitchFamily="34" charset="0"/>
              </a:defRPr>
            </a:lvl1pPr>
          </a:lstStyle>
          <a:p>
            <a:pPr marL="0" marR="0" lvl="0" indent="0" algn="l" defTabSz="86401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244"/>
              </a:spcAft>
              <a:buClrTx/>
              <a:buSzTx/>
              <a:buFontTx/>
              <a:buNone/>
              <a:tabLst/>
              <a:defRPr/>
            </a:pPr>
            <a:r>
              <a:rPr kumimoji="0" lang="en" sz="1000" b="1" i="0" u="none" strike="noStrike" kern="1200" cap="none" spc="0" normalizeH="0" baseline="0" noProof="0" dirty="0" err="1">
                <a:ln>
                  <a:noFill/>
                </a:ln>
                <a:solidFill>
                  <a:srgbClr val="37373A"/>
                </a:solidFill>
                <a:effectLst/>
                <a:uLnTx/>
                <a:uFillTx/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rosreestr.gov.ru</a:t>
            </a:r>
            <a:endParaRPr kumimoji="0" lang="en-GB" sz="1000" b="1" i="0" u="none" strike="noStrike" kern="1200" cap="none" spc="0" normalizeH="0" baseline="0" noProof="0" dirty="0">
              <a:ln>
                <a:noFill/>
              </a:ln>
              <a:solidFill>
                <a:srgbClr val="37373A"/>
              </a:solidFill>
              <a:effectLst/>
              <a:uLnTx/>
              <a:uFillTx/>
              <a:latin typeface="Arial" panose="020B0604020202020204" pitchFamily="34" charset="0"/>
              <a:ea typeface="Dotum" panose="020B0600000101010101" pitchFamily="34" charset="-127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3F17182-15D7-EEAF-2908-17EDDA3CC8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367" y="205183"/>
            <a:ext cx="1935775" cy="714086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 rotWithShape="1">
          <a:blip r:embed="rId5"/>
          <a:srcRect l="17638" t="24230" r="72742" b="70639"/>
          <a:stretch/>
        </p:blipFill>
        <p:spPr bwMode="auto">
          <a:xfrm>
            <a:off x="1063504" y="539856"/>
            <a:ext cx="1253638" cy="3333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86307" y="539856"/>
            <a:ext cx="1758463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 smtClean="0">
                <a:solidFill>
                  <a:srgbClr val="4C4D4B"/>
                </a:solidFill>
                <a:latin typeface="Inter" panose="02000503000000020004" pitchFamily="2" charset="0"/>
                <a:ea typeface="Inter" panose="02000503000000020004" pitchFamily="2" charset="0"/>
              </a:rPr>
              <a:t>Управление Федеральной службы</a:t>
            </a:r>
          </a:p>
          <a:p>
            <a:r>
              <a:rPr lang="ru-RU" sz="600" b="1" dirty="0">
                <a:solidFill>
                  <a:srgbClr val="4C4D4B"/>
                </a:solidFill>
                <a:latin typeface="Inter" panose="02000503000000020004" pitchFamily="2" charset="0"/>
                <a:ea typeface="Inter" panose="02000503000000020004" pitchFamily="2" charset="0"/>
              </a:rPr>
              <a:t>г</a:t>
            </a:r>
            <a:r>
              <a:rPr lang="ru-RU" sz="600" b="1" dirty="0" smtClean="0">
                <a:solidFill>
                  <a:srgbClr val="4C4D4B"/>
                </a:solidFill>
                <a:latin typeface="Inter" panose="02000503000000020004" pitchFamily="2" charset="0"/>
                <a:ea typeface="Inter" panose="02000503000000020004" pitchFamily="2" charset="0"/>
              </a:rPr>
              <a:t>осударственной регистрации,</a:t>
            </a:r>
          </a:p>
          <a:p>
            <a:r>
              <a:rPr lang="ru-RU" sz="600" b="1" dirty="0">
                <a:solidFill>
                  <a:srgbClr val="4C4D4B"/>
                </a:solidFill>
                <a:latin typeface="Inter" panose="02000503000000020004" pitchFamily="2" charset="0"/>
                <a:ea typeface="Inter" panose="02000503000000020004" pitchFamily="2" charset="0"/>
              </a:rPr>
              <a:t>к</a:t>
            </a:r>
            <a:r>
              <a:rPr lang="ru-RU" sz="600" b="1" dirty="0" smtClean="0">
                <a:solidFill>
                  <a:srgbClr val="4C4D4B"/>
                </a:solidFill>
                <a:latin typeface="Inter" panose="02000503000000020004" pitchFamily="2" charset="0"/>
                <a:ea typeface="Inter" panose="02000503000000020004" pitchFamily="2" charset="0"/>
              </a:rPr>
              <a:t>адастра и картографии </a:t>
            </a:r>
          </a:p>
          <a:p>
            <a:r>
              <a:rPr lang="ru-RU" sz="600" b="1" dirty="0" smtClean="0">
                <a:solidFill>
                  <a:srgbClr val="4C4D4B"/>
                </a:solidFill>
                <a:latin typeface="Inter" panose="02000503000000020004" pitchFamily="2" charset="0"/>
                <a:ea typeface="Inter" panose="02000503000000020004" pitchFamily="2" charset="0"/>
              </a:rPr>
              <a:t>по Ленинградской </a:t>
            </a:r>
            <a:r>
              <a:rPr lang="ru-RU" sz="600" b="1" dirty="0">
                <a:solidFill>
                  <a:srgbClr val="4C4D4B"/>
                </a:solidFill>
                <a:latin typeface="Inter" panose="02000503000000020004" pitchFamily="2" charset="0"/>
                <a:ea typeface="Inter" panose="02000503000000020004" pitchFamily="2" charset="0"/>
              </a:rPr>
              <a:t>области</a:t>
            </a:r>
          </a:p>
          <a:p>
            <a:endParaRPr lang="ru-RU" sz="700" dirty="0">
              <a:solidFill>
                <a:srgbClr val="4C4D4B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/>
          <a:srcRect l="12442" t="15593" r="11264" b="8392"/>
          <a:stretch/>
        </p:blipFill>
        <p:spPr>
          <a:xfrm>
            <a:off x="0" y="0"/>
            <a:ext cx="12236549" cy="6858000"/>
          </a:xfrm>
          <a:prstGeom prst="rect">
            <a:avLst/>
          </a:prstGeom>
        </p:spPr>
      </p:pic>
      <p:pic>
        <p:nvPicPr>
          <p:cNvPr id="10" name="Рисунок 9"/>
          <p:cNvPicPr/>
          <p:nvPr/>
        </p:nvPicPr>
        <p:blipFill rotWithShape="1">
          <a:blip r:embed="rId7"/>
          <a:srcRect l="21646" t="31927" r="70016" b="62657"/>
          <a:stretch/>
        </p:blipFill>
        <p:spPr bwMode="auto">
          <a:xfrm>
            <a:off x="93547" y="82444"/>
            <a:ext cx="2223595" cy="8368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CA335-37F7-42C7-872A-92C3D7072F89}" type="slidenum">
              <a:rPr lang="ru-RU" smtClean="0"/>
              <a:pPr/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555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/>
          <p:nvPr/>
        </p:nvPicPr>
        <p:blipFill rotWithShape="1">
          <a:blip r:embed="rId2"/>
          <a:srcRect l="4324" t="21413" r="67262" b="35395"/>
          <a:stretch/>
        </p:blipFill>
        <p:spPr bwMode="auto">
          <a:xfrm>
            <a:off x="5891330" y="2384343"/>
            <a:ext cx="2714116" cy="28619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39787" y="104775"/>
            <a:ext cx="11285537" cy="838199"/>
          </a:xfrm>
        </p:spPr>
        <p:txBody>
          <a:bodyPr>
            <a:noAutofit/>
          </a:bodyPr>
          <a:lstStyle/>
          <a:p>
            <a:r>
              <a:rPr lang="ru-RU" sz="1600" dirty="0" smtClean="0">
                <a:latin typeface="Inter" panose="02000503000000020004" pitchFamily="2" charset="0"/>
                <a:ea typeface="Inter" panose="02000503000000020004" pitchFamily="2" charset="0"/>
              </a:rPr>
              <a:t>Доля </a:t>
            </a:r>
            <a:r>
              <a:rPr lang="ru-RU" sz="1600" dirty="0">
                <a:latin typeface="Inter" panose="02000503000000020004" pitchFamily="2" charset="0"/>
                <a:ea typeface="Inter" panose="02000503000000020004" pitchFamily="2" charset="0"/>
              </a:rPr>
              <a:t>территориальных зон, сведения о границах которых внесены в Единый государственный реестр недвижимости, в общем количестве территориальных зон, установленных правилами землепользования и застройки, на территории субъекта Российской Федерации, процентов (за периоды)</a:t>
            </a:r>
            <a:br>
              <a:rPr lang="ru-RU" sz="1600" dirty="0">
                <a:latin typeface="Inter" panose="02000503000000020004" pitchFamily="2" charset="0"/>
                <a:ea typeface="Inter" panose="02000503000000020004" pitchFamily="2" charset="0"/>
              </a:rPr>
            </a:br>
            <a:endParaRPr lang="ru-RU" sz="1600" dirty="0"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79607" y="908246"/>
            <a:ext cx="404535" cy="838471"/>
          </a:xfrm>
          <a:prstGeom prst="rect">
            <a:avLst/>
          </a:prstGeom>
          <a:noFill/>
          <a:ln cap="rnd">
            <a:noFill/>
            <a:prstDash val="solid"/>
          </a:ln>
        </p:spPr>
        <p:txBody>
          <a:bodyPr vert="horz" wrap="none" lIns="0" tIns="0" rIns="0" bIns="0" rtlCol="0" anchor="ctr" anchorCtr="0">
            <a:noAutofit/>
          </a:bodyPr>
          <a:lstStyle/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Границы ТЗ на 01.01.2022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98469" y="860059"/>
            <a:ext cx="914400" cy="914400"/>
          </a:xfrm>
          <a:prstGeom prst="rect">
            <a:avLst/>
          </a:prstGeom>
          <a:noFill/>
          <a:ln cap="rnd">
            <a:noFill/>
            <a:prstDash val="solid"/>
          </a:ln>
        </p:spPr>
        <p:txBody>
          <a:bodyPr vert="horz" wrap="none" lIns="0" tIns="0" rIns="0" bIns="0" rtlCol="0" anchor="ctr" anchorCtr="0">
            <a:noAutofit/>
          </a:bodyPr>
          <a:lstStyle/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Границы ТЗ на 01.04.2022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676133" y="870282"/>
            <a:ext cx="599523" cy="914400"/>
          </a:xfrm>
          <a:prstGeom prst="rect">
            <a:avLst/>
          </a:prstGeom>
          <a:noFill/>
          <a:ln cap="rnd">
            <a:noFill/>
            <a:prstDash val="solid"/>
          </a:ln>
        </p:spPr>
        <p:txBody>
          <a:bodyPr vert="horz" wrap="none" lIns="0" tIns="0" rIns="0" bIns="0" rtlCol="0" anchor="ctr" anchorCtr="0">
            <a:noAutofit/>
          </a:bodyPr>
          <a:lstStyle/>
          <a:p>
            <a:pPr algn="ctr"/>
            <a:endPara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Graphic 283">
            <a:extLst>
              <a:ext uri="{FF2B5EF4-FFF2-40B4-BE49-F238E27FC236}">
                <a16:creationId xmlns:a16="http://schemas.microsoft.com/office/drawing/2014/main" id="{922B9FD8-C858-4C6A-9527-417AFDF4B4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886834" y="1559553"/>
            <a:ext cx="952436" cy="571979"/>
          </a:xfrm>
          <a:prstGeom prst="rect">
            <a:avLst/>
          </a:prstGeom>
        </p:spPr>
      </p:pic>
      <p:pic>
        <p:nvPicPr>
          <p:cNvPr id="11" name="Graphic 283">
            <a:extLst>
              <a:ext uri="{FF2B5EF4-FFF2-40B4-BE49-F238E27FC236}">
                <a16:creationId xmlns:a16="http://schemas.microsoft.com/office/drawing/2014/main" id="{922B9FD8-C858-4C6A-9527-417AFDF4B4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3878829" y="1576582"/>
            <a:ext cx="952436" cy="571979"/>
          </a:xfrm>
          <a:prstGeom prst="rect">
            <a:avLst/>
          </a:prstGeom>
        </p:spPr>
      </p:pic>
      <p:pic>
        <p:nvPicPr>
          <p:cNvPr id="12" name="Graphic 283">
            <a:extLst>
              <a:ext uri="{FF2B5EF4-FFF2-40B4-BE49-F238E27FC236}">
                <a16:creationId xmlns:a16="http://schemas.microsoft.com/office/drawing/2014/main" id="{922B9FD8-C858-4C6A-9527-417AFDF4B4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6673785" y="1576582"/>
            <a:ext cx="952436" cy="57197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2"/>
          <a:srcRect l="30909" t="20705" r="41482" b="37942"/>
          <a:stretch/>
        </p:blipFill>
        <p:spPr>
          <a:xfrm>
            <a:off x="290953" y="2452853"/>
            <a:ext cx="2529805" cy="275355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3"/>
          <a:srcRect l="31127" t="20577" r="41627" b="37555"/>
          <a:stretch/>
        </p:blipFill>
        <p:spPr>
          <a:xfrm>
            <a:off x="3159550" y="2466174"/>
            <a:ext cx="2448386" cy="275556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cxnSp>
        <p:nvCxnSpPr>
          <p:cNvPr id="17" name="Прямая соединительная линия 16"/>
          <p:cNvCxnSpPr/>
          <p:nvPr/>
        </p:nvCxnSpPr>
        <p:spPr>
          <a:xfrm>
            <a:off x="2980629" y="1188647"/>
            <a:ext cx="19050" cy="5057775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5765088" y="1188647"/>
            <a:ext cx="19050" cy="5057775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Номер слайда 19"/>
          <p:cNvSpPr>
            <a:spLocks noGrp="1"/>
          </p:cNvSpPr>
          <p:nvPr>
            <p:ph type="sldNum" sz="quarter" idx="10"/>
          </p:nvPr>
        </p:nvSpPr>
        <p:spPr>
          <a:xfrm>
            <a:off x="9448800" y="6492096"/>
            <a:ext cx="2743200" cy="365125"/>
          </a:xfrm>
        </p:spPr>
        <p:txBody>
          <a:bodyPr/>
          <a:lstStyle/>
          <a:p>
            <a:fld id="{35ACA335-37F7-42C7-872A-92C3D7072F89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784916" y="1132593"/>
            <a:ext cx="29516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Границы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ТЗ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06.07.2022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8781648" y="1123988"/>
            <a:ext cx="19050" cy="5057775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8899082" y="1136316"/>
            <a:ext cx="28891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Границы ТЗ на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07.11.2022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" name="Graphic 283">
            <a:extLst>
              <a:ext uri="{FF2B5EF4-FFF2-40B4-BE49-F238E27FC236}">
                <a16:creationId xmlns:a16="http://schemas.microsoft.com/office/drawing/2014/main" id="{922B9FD8-C858-4C6A-9527-417AFDF4B4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0009671" y="1555046"/>
            <a:ext cx="952436" cy="571979"/>
          </a:xfrm>
          <a:prstGeom prst="rect">
            <a:avLst/>
          </a:prstGeom>
        </p:spPr>
      </p:pic>
      <p:pic>
        <p:nvPicPr>
          <p:cNvPr id="25" name="Рисунок 24"/>
          <p:cNvPicPr/>
          <p:nvPr/>
        </p:nvPicPr>
        <p:blipFill rotWithShape="1">
          <a:blip r:embed="rId24"/>
          <a:srcRect l="3408" t="21596" r="66714" b="34281"/>
          <a:stretch/>
        </p:blipFill>
        <p:spPr bwMode="auto">
          <a:xfrm>
            <a:off x="8975893" y="2383548"/>
            <a:ext cx="3029839" cy="28381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6890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9419918"/>
              </p:ext>
            </p:extLst>
          </p:nvPr>
        </p:nvGraphicFramePr>
        <p:xfrm>
          <a:off x="0" y="681482"/>
          <a:ext cx="12192000" cy="6188964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5418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1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46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69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507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363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3127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7325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19233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200726">
                  <a:extLst>
                    <a:ext uri="{9D8B030D-6E8A-4147-A177-3AD203B41FA5}">
                      <a16:colId xmlns:a16="http://schemas.microsoft.com/office/drawing/2014/main" val="2099569367"/>
                    </a:ext>
                  </a:extLst>
                </a:gridCol>
                <a:gridCol w="1209124">
                  <a:extLst>
                    <a:ext uri="{9D8B030D-6E8A-4147-A177-3AD203B41FA5}">
                      <a16:colId xmlns:a16="http://schemas.microsoft.com/office/drawing/2014/main" val="1385322586"/>
                    </a:ext>
                  </a:extLst>
                </a:gridCol>
                <a:gridCol w="1192331">
                  <a:extLst>
                    <a:ext uri="{9D8B030D-6E8A-4147-A177-3AD203B41FA5}">
                      <a16:colId xmlns:a16="http://schemas.microsoft.com/office/drawing/2014/main" val="3072728491"/>
                    </a:ext>
                  </a:extLst>
                </a:gridCol>
              </a:tblGrid>
              <a:tr h="477292">
                <a:tc rowSpan="3" gridSpan="2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7373A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Фактор (этап) реализации</a:t>
                      </a:r>
                      <a:endParaRPr kumimoji="0" lang="ru-RU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37373A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600" dirty="0" smtClean="0">
                        <a:solidFill>
                          <a:srgbClr val="37373A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anchor="ctr"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rgbClr val="37373A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Показатели, характеризующие степень достижения результата</a:t>
                      </a:r>
                    </a:p>
                  </a:txBody>
                  <a:tcPr anchor="ctr"/>
                </a:tc>
                <a:tc gridSpan="9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7373A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Целевое значение показателей</a:t>
                      </a:r>
                      <a:endParaRPr kumimoji="0" lang="ru-RU" sz="2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37373A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37373A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37373A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7122"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37373A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1 января </a:t>
                      </a:r>
                    </a:p>
                    <a:p>
                      <a:pPr marL="0" marR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37373A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2023 г.</a:t>
                      </a:r>
                      <a:endParaRPr lang="ru-RU" sz="1400" dirty="0"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1 января 2024 г.</a:t>
                      </a:r>
                      <a:endParaRPr lang="ru-RU" sz="1100" dirty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1 января 2025 г.</a:t>
                      </a:r>
                      <a:endParaRPr lang="ru-RU" sz="1100" dirty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куратор</a:t>
                      </a:r>
                      <a:endParaRPr lang="ru-RU" sz="1400" dirty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результат</a:t>
                      </a: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на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01.01.2022</a:t>
                      </a:r>
                      <a:endParaRPr lang="ru-RU" sz="1400" dirty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результат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на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 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01.04.2022</a:t>
                      </a:r>
                      <a:endParaRPr lang="ru-RU" sz="1400" dirty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результат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на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01.07.2022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результат</a:t>
                      </a:r>
                    </a:p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на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01.1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0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.2022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8307"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ДК</a:t>
                      </a:r>
                      <a:endParaRPr lang="ru-RU" sz="1400" dirty="0">
                        <a:solidFill>
                          <a:schemeClr val="tx2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ФЦМ</a:t>
                      </a:r>
                      <a:endParaRPr lang="ru-RU" sz="1400" dirty="0">
                        <a:solidFill>
                          <a:schemeClr val="tx2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42860">
                <a:tc rowSpan="2">
                  <a:txBody>
                    <a:bodyPr/>
                    <a:lstStyle/>
                    <a:p>
                      <a:pPr marL="0" marR="0" lvl="0" indent="0" algn="l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75757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</a:rPr>
                        <a:t>1.2</a:t>
                      </a: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575757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75757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Учет в Едином государственном реестре недвижимости объектов недвижимости, расположенных на территории субъекта Российской Федерации, в том числе земельных участков с границами, установленными в соответствии с требованиями законодательства Российской Федерации</a:t>
                      </a:r>
                      <a:endParaRPr kumimoji="0" lang="ru-RU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575757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1.2.1.(ФЦМ)</a:t>
                      </a:r>
                      <a:r>
                        <a:rPr lang="ru-RU" sz="800" b="1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 </a:t>
                      </a:r>
                      <a:r>
                        <a:rPr lang="ru-RU" sz="8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2.1.1. (ДК)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доля площади земельных участков, расположенных на территории субъекта Российской Федерации и учтенных в Едином государственном реестре недвижимости, с границами, установленными в соответствии с требованиями законодательства Российской Федерации, в площади территории такого субъекта Российской </a:t>
                      </a:r>
                      <a:r>
                        <a:rPr lang="ru-RU" sz="8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Федерации (без учета земель, покрытых поверхностными водными объектами, земель лесного фонда и земель запаса), </a:t>
                      </a:r>
                      <a:r>
                        <a:rPr lang="ru-R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процентов</a:t>
                      </a:r>
                      <a:endParaRPr lang="ru-RU" sz="8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chemeClr val="accent3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accent3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90</a:t>
                      </a:r>
                      <a:endParaRPr lang="ru-RU" sz="1800" b="0" dirty="0">
                        <a:solidFill>
                          <a:schemeClr val="accent3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95</a:t>
                      </a:r>
                      <a:endParaRPr lang="ru-RU" sz="18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29162" marR="29162" marT="47976" marB="4797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100</a:t>
                      </a:r>
                      <a:endParaRPr lang="ru-RU" sz="18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29162" marR="29162" marT="47976" marB="479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КУГИ</a:t>
                      </a:r>
                      <a:endParaRPr lang="ru-RU" sz="1800" dirty="0">
                        <a:solidFill>
                          <a:schemeClr val="bg2">
                            <a:lumMod val="10000"/>
                          </a:schemeClr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accent3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3</a:t>
                      </a:r>
                      <a:r>
                        <a:rPr lang="ru-RU" sz="1800" dirty="0" smtClean="0">
                          <a:solidFill>
                            <a:schemeClr val="accent3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8,04 %</a:t>
                      </a:r>
                    </a:p>
                    <a:p>
                      <a:pPr algn="ctr"/>
                      <a:endParaRPr lang="ru-RU" sz="800" dirty="0" smtClean="0">
                        <a:solidFill>
                          <a:srgbClr val="FF0000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accent3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Не выполнено</a:t>
                      </a:r>
                    </a:p>
                    <a:p>
                      <a:pPr algn="ctr"/>
                      <a:endParaRPr lang="ru-RU" sz="800" dirty="0" smtClean="0">
                        <a:solidFill>
                          <a:srgbClr val="FF0000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r>
                        <a:rPr lang="ru-RU" sz="900" dirty="0" smtClean="0">
                          <a:solidFill>
                            <a:srgbClr val="37373A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(внесено</a:t>
                      </a:r>
                    </a:p>
                    <a:p>
                      <a:r>
                        <a:rPr lang="ru-RU" sz="900" dirty="0" smtClean="0">
                          <a:solidFill>
                            <a:srgbClr val="37373A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9 011 390</a:t>
                      </a:r>
                      <a:r>
                        <a:rPr lang="ru-RU" sz="900" baseline="0" dirty="0" smtClean="0">
                          <a:solidFill>
                            <a:srgbClr val="37373A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 443</a:t>
                      </a:r>
                      <a:r>
                        <a:rPr lang="ru-RU" sz="900" dirty="0" smtClean="0">
                          <a:solidFill>
                            <a:srgbClr val="37373A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 из </a:t>
                      </a:r>
                    </a:p>
                    <a:p>
                      <a:r>
                        <a:rPr lang="ru-RU" sz="900" dirty="0" smtClean="0">
                          <a:solidFill>
                            <a:srgbClr val="37373A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32</a:t>
                      </a:r>
                      <a:r>
                        <a:rPr lang="ru-RU" sz="900" baseline="0" dirty="0" smtClean="0">
                          <a:solidFill>
                            <a:srgbClr val="37373A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 053 466 778</a:t>
                      </a:r>
                      <a:r>
                        <a:rPr lang="ru-RU" sz="900" dirty="0" smtClean="0">
                          <a:solidFill>
                            <a:srgbClr val="37373A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accent3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37,5 %</a:t>
                      </a:r>
                    </a:p>
                    <a:p>
                      <a:pPr marL="0" marR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dirty="0" smtClean="0">
                        <a:solidFill>
                          <a:srgbClr val="FF0000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marL="0" marR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accent3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Не выполнено</a:t>
                      </a:r>
                    </a:p>
                    <a:p>
                      <a:pPr marL="0" marR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 smtClean="0">
                        <a:solidFill>
                          <a:schemeClr val="accent3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marL="0" marR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*Данные РР</a:t>
                      </a:r>
                    </a:p>
                    <a:p>
                      <a:pPr marL="0" marR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dirty="0" smtClean="0">
                        <a:solidFill>
                          <a:srgbClr val="FF0000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marL="0" marR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от  01.06.2022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accent3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53,7</a:t>
                      </a:r>
                      <a:r>
                        <a:rPr lang="ru-RU" sz="1800" dirty="0" smtClean="0">
                          <a:solidFill>
                            <a:schemeClr val="accent3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 %</a:t>
                      </a:r>
                    </a:p>
                    <a:p>
                      <a:pPr marL="0" marR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 smtClean="0">
                        <a:solidFill>
                          <a:schemeClr val="accent3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marL="0" marR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accent3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Не выполнено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37373A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  <a:cs typeface="+mn-cs"/>
                      </a:endParaRPr>
                    </a:p>
                    <a:p>
                      <a:pPr marL="0" marR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*Данные РР</a:t>
                      </a:r>
                    </a:p>
                    <a:p>
                      <a:pPr marL="0" marR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dirty="0" smtClean="0">
                        <a:solidFill>
                          <a:srgbClr val="FF0000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marL="0" marR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от  1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5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.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09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.2022</a:t>
                      </a:r>
                    </a:p>
                    <a:p>
                      <a:pPr marL="0" marR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 smtClean="0">
                        <a:solidFill>
                          <a:schemeClr val="accent3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marL="0" marR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>
                        <a:solidFill>
                          <a:srgbClr val="FF0000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accent3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47,08 %</a:t>
                      </a:r>
                    </a:p>
                    <a:p>
                      <a:pPr marL="0" marR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 smtClean="0">
                        <a:solidFill>
                          <a:srgbClr val="FF0000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marL="0" marR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accent3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Не выполнено</a:t>
                      </a:r>
                    </a:p>
                    <a:p>
                      <a:pPr marL="0" marR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 smtClean="0">
                        <a:solidFill>
                          <a:schemeClr val="accent3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marL="0" marR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*Данные РР</a:t>
                      </a:r>
                    </a:p>
                    <a:p>
                      <a:pPr marL="0" marR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dirty="0" smtClean="0">
                        <a:solidFill>
                          <a:srgbClr val="FF0000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marL="0" marR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от  18.11.2022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37373A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1936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1.2.2. (ФЦМ)</a:t>
                      </a:r>
                      <a:r>
                        <a:rPr lang="ru-RU" sz="800" b="1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 </a:t>
                      </a:r>
                      <a:r>
                        <a:rPr lang="ru-RU" sz="8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2.2.1. (ДК)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доля объектов недвижимости, включенных в единый государственный реестр объектов культурного наследия (памятников истории и культуры) народов Российской Федерации (за исключением объектов культурного наследия, включенных в </a:t>
                      </a:r>
                      <a:r>
                        <a:rPr lang="ru-RU" sz="80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  <a:hlinkClick r:id="rId2"/>
                        </a:rPr>
                        <a:t>перечень</a:t>
                      </a:r>
                      <a:r>
                        <a:rPr lang="ru-R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 отдельных объектов культурного наследия федерального значения, полномочия по государственной охране которых осуществляет Минкультуры России, утвержденный распоряжением Правительства Российской Федерации от 1 июня 2009 г. N 759-р, а также объектов религиозного значения), сведения о которых внесены в Единый государственный реестр недвижимости, в общем количестве таких объектов культурного наследия, включенных в единый государственный реестр объектов культурного наследия (памятников истории и культуры) народов Российской Федерации, на территории субъекта Российской Федерации, процентов</a:t>
                      </a:r>
                      <a:endParaRPr lang="ru-RU" sz="8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accent3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95</a:t>
                      </a:r>
                      <a:endParaRPr lang="ru-RU" sz="1800" dirty="0" smtClean="0">
                        <a:solidFill>
                          <a:schemeClr val="accent3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accent3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95</a:t>
                      </a:r>
                      <a:endParaRPr lang="ru-RU" sz="1800" dirty="0">
                        <a:solidFill>
                          <a:schemeClr val="accent3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29162" marR="29162" marT="47976" marB="4797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95</a:t>
                      </a:r>
                      <a:endParaRPr lang="ru-RU" sz="18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29162" marR="29162" marT="47976" marB="4797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100</a:t>
                      </a:r>
                      <a:endParaRPr lang="ru-RU" sz="18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29162" marR="29162" marT="47976" marB="479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КСКН</a:t>
                      </a:r>
                      <a:endParaRPr lang="ru-RU" sz="18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37373A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90,5 %</a:t>
                      </a:r>
                    </a:p>
                    <a:p>
                      <a:pPr marL="0" marR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 smtClean="0">
                        <a:solidFill>
                          <a:srgbClr val="34A290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algn="l"/>
                      <a:endParaRPr lang="ru-RU" sz="1100" dirty="0" smtClean="0">
                        <a:solidFill>
                          <a:schemeClr val="accent2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algn="l"/>
                      <a:r>
                        <a:rPr lang="ru-RU" sz="1100" dirty="0" smtClean="0">
                          <a:solidFill>
                            <a:schemeClr val="accent2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Выполнено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37373A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100%</a:t>
                      </a:r>
                    </a:p>
                    <a:p>
                      <a:pPr marL="0" marR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 smtClean="0">
                        <a:solidFill>
                          <a:schemeClr val="accent2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marL="0" marR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 smtClean="0">
                        <a:solidFill>
                          <a:schemeClr val="accent2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marL="0" marR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accent2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Выполнено</a:t>
                      </a:r>
                    </a:p>
                    <a:p>
                      <a:pPr marL="0" marR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dirty="0" smtClean="0">
                        <a:solidFill>
                          <a:srgbClr val="34A290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chemeClr val="accent3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80,26 %</a:t>
                      </a:r>
                    </a:p>
                    <a:p>
                      <a:pPr marL="0" marR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 smtClean="0">
                        <a:solidFill>
                          <a:srgbClr val="37373A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 smtClean="0">
                        <a:solidFill>
                          <a:schemeClr val="accent3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accent3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Не выполнено</a:t>
                      </a:r>
                    </a:p>
                    <a:p>
                      <a:pPr marL="0" marR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 smtClean="0">
                        <a:solidFill>
                          <a:srgbClr val="37373A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marL="0" marR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 smtClean="0">
                        <a:solidFill>
                          <a:srgbClr val="FF0000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chemeClr val="accent3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80,3 %</a:t>
                      </a:r>
                    </a:p>
                    <a:p>
                      <a:pPr marL="0" marR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 smtClean="0">
                        <a:solidFill>
                          <a:schemeClr val="accent3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 smtClean="0">
                        <a:solidFill>
                          <a:schemeClr val="accent3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accent3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Не выполнено</a:t>
                      </a:r>
                    </a:p>
                    <a:p>
                      <a:pPr marL="0" marR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 smtClean="0">
                        <a:solidFill>
                          <a:srgbClr val="FF0000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marL="0" marR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 smtClean="0">
                        <a:solidFill>
                          <a:srgbClr val="FF0000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2656247" y="2669255"/>
            <a:ext cx="561674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Inter" panose="02000503000000020004" pitchFamily="2" charset="0"/>
              </a:rPr>
              <a:t>Текущее значение </a:t>
            </a:r>
          </a:p>
          <a:p>
            <a:pPr algn="ctr"/>
            <a:r>
              <a:rPr lang="ru-RU" sz="26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Inter" panose="02000503000000020004" pitchFamily="2" charset="0"/>
              </a:rPr>
              <a:t>47,08 %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656247" y="5121931"/>
            <a:ext cx="561674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Inter" panose="02000503000000020004" pitchFamily="2" charset="0"/>
              </a:rPr>
              <a:t>Текущее значение </a:t>
            </a:r>
          </a:p>
          <a:p>
            <a:pPr algn="ctr"/>
            <a:r>
              <a:rPr lang="ru-RU" sz="26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Inter" panose="02000503000000020004" pitchFamily="2" charset="0"/>
              </a:rPr>
              <a:t>80,3 %</a:t>
            </a: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0"/>
          </p:nvPr>
        </p:nvSpPr>
        <p:spPr>
          <a:xfrm>
            <a:off x="9347200" y="6492875"/>
            <a:ext cx="2743200" cy="365125"/>
          </a:xfrm>
        </p:spPr>
        <p:txBody>
          <a:bodyPr/>
          <a:lstStyle/>
          <a:p>
            <a:fld id="{35ACA335-37F7-42C7-872A-92C3D7072F89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13" name="Заголовок 5">
            <a:extLst>
              <a:ext uri="{FF2B5EF4-FFF2-40B4-BE49-F238E27FC236}">
                <a16:creationId xmlns:a16="http://schemas.microsoft.com/office/drawing/2014/main" id="{453327E7-11E0-6323-C98A-1E6D06758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Inter" panose="02000503000000020004" pitchFamily="2" charset="0"/>
                <a:ea typeface="Inter" panose="02000503000000020004" pitchFamily="2" charset="0"/>
              </a:rPr>
              <a:t>Раздел 1. Анализ </a:t>
            </a:r>
            <a:r>
              <a:rPr lang="ru-RU" dirty="0" smtClean="0">
                <a:latin typeface="Inter" panose="02000503000000020004" pitchFamily="2" charset="0"/>
                <a:ea typeface="Inter" panose="02000503000000020004" pitchFamily="2" charset="0"/>
              </a:rPr>
              <a:t>территории</a:t>
            </a:r>
            <a:endParaRPr lang="ru-RU" dirty="0"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054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9117306"/>
              </p:ext>
            </p:extLst>
          </p:nvPr>
        </p:nvGraphicFramePr>
        <p:xfrm>
          <a:off x="1" y="838199"/>
          <a:ext cx="12191998" cy="6055609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4426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72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3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03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64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286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4826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2286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32079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227668">
                  <a:extLst>
                    <a:ext uri="{9D8B030D-6E8A-4147-A177-3AD203B41FA5}">
                      <a16:colId xmlns:a16="http://schemas.microsoft.com/office/drawing/2014/main" val="732868259"/>
                    </a:ext>
                  </a:extLst>
                </a:gridCol>
                <a:gridCol w="1405465">
                  <a:extLst>
                    <a:ext uri="{9D8B030D-6E8A-4147-A177-3AD203B41FA5}">
                      <a16:colId xmlns:a16="http://schemas.microsoft.com/office/drawing/2014/main" val="3352905822"/>
                    </a:ext>
                  </a:extLst>
                </a:gridCol>
                <a:gridCol w="1270001">
                  <a:extLst>
                    <a:ext uri="{9D8B030D-6E8A-4147-A177-3AD203B41FA5}">
                      <a16:colId xmlns:a16="http://schemas.microsoft.com/office/drawing/2014/main" val="1659579538"/>
                    </a:ext>
                  </a:extLst>
                </a:gridCol>
              </a:tblGrid>
              <a:tr h="505985">
                <a:tc rowSpan="3" gridSpan="2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7373A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Фактор (этап) реализации</a:t>
                      </a:r>
                      <a:endParaRPr kumimoji="0" lang="ru-RU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37373A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600" dirty="0" smtClean="0">
                        <a:solidFill>
                          <a:srgbClr val="37373A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anchor="ctr"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rgbClr val="37373A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Показатели, характеризующие степень достижения результата</a:t>
                      </a:r>
                    </a:p>
                  </a:txBody>
                  <a:tcPr anchor="ctr"/>
                </a:tc>
                <a:tc gridSpan="9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7373A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Целевое значение показателей</a:t>
                      </a:r>
                      <a:endParaRPr kumimoji="0" lang="ru-RU" sz="2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37373A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37373A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37373A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0752"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37373A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1 января </a:t>
                      </a:r>
                    </a:p>
                    <a:p>
                      <a:pPr marL="0" marR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37373A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2023 г.</a:t>
                      </a:r>
                      <a:endParaRPr lang="ru-RU" sz="1200" dirty="0"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37373A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1 января 2024 г.</a:t>
                      </a:r>
                      <a:endParaRPr lang="ru-RU" sz="1200" dirty="0" smtClean="0">
                        <a:solidFill>
                          <a:srgbClr val="37373A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dirty="0"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37373A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1 января 2025 г.</a:t>
                      </a:r>
                      <a:endParaRPr lang="ru-RU" sz="1200" dirty="0" smtClean="0">
                        <a:solidFill>
                          <a:srgbClr val="37373A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dirty="0"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37373A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куратор</a:t>
                      </a:r>
                    </a:p>
                    <a:p>
                      <a:pPr algn="ctr"/>
                      <a:endParaRPr lang="ru-RU" sz="1200" dirty="0"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результат</a:t>
                      </a: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на </a:t>
                      </a: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01.01.2022</a:t>
                      </a:r>
                    </a:p>
                    <a:p>
                      <a:pPr algn="ctr"/>
                      <a:endParaRPr lang="ru-RU" sz="1200" dirty="0" smtClean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результат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на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01.04.2022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результат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на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01.07.2022</a:t>
                      </a:r>
                    </a:p>
                    <a:p>
                      <a:pPr algn="ctr"/>
                      <a:endParaRPr lang="ru-RU" sz="1200" baseline="0" dirty="0" smtClean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результат</a:t>
                      </a:r>
                    </a:p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на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 01.1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0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.2022</a:t>
                      </a:r>
                    </a:p>
                    <a:p>
                      <a:pPr algn="ctr"/>
                      <a:endParaRPr lang="ru-RU" sz="1200" b="0" baseline="0" dirty="0" smtClean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algn="ctr"/>
                      <a:endParaRPr lang="ru-RU" sz="1200" baseline="0" dirty="0" smtClean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455"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ДК</a:t>
                      </a:r>
                      <a:endParaRPr lang="ru-RU" sz="1200" dirty="0">
                        <a:solidFill>
                          <a:schemeClr val="tx2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ФЦМ</a:t>
                      </a:r>
                      <a:endParaRPr lang="ru-RU" sz="1200" dirty="0">
                        <a:solidFill>
                          <a:schemeClr val="tx2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31609">
                <a:tc>
                  <a:txBody>
                    <a:bodyPr/>
                    <a:lstStyle/>
                    <a:p>
                      <a:pPr marL="0" marR="0" lvl="0" indent="0" algn="l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575757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575757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1.2.3.(ФЦМ)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2.2.2. (ДК)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доля территорий объектов культурного наследия, включенных в единый государственный реестр объектов культурного наследия (памятников истории и культуры) народов Российской Федерации (за исключением объектов культурного наследия, включенных в </a:t>
                      </a:r>
                      <a:r>
                        <a:rPr lang="ru-RU" sz="90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  <a:hlinkClick r:id="rId2"/>
                        </a:rPr>
                        <a:t>перечень</a:t>
                      </a:r>
                      <a:r>
                        <a:rPr lang="ru-RU" sz="9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 отдельных объектов культурного наследия федерального значения, полномочия по государственной охране которых осуществляет Минкультуры России, утвержденный распоряжением Правительства Российской Федерации от 1 июня 2009 г. N 759-р, а также объектов религиозного значения), сведения о которых внесены в Единый государственный реестр недвижимости, в общем количестве таких объектов культурного наследия, включенных в Единый государственный реестр объектов культурного наследия (памятников истории и культуры) народов Российской Федерации, на территории субъекта Российской Федерации, процентов</a:t>
                      </a:r>
                      <a:endParaRPr lang="ru-RU" sz="900" dirty="0" smtClean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chemeClr val="accent3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accent3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95</a:t>
                      </a:r>
                      <a:endParaRPr lang="ru-RU" sz="1800" dirty="0">
                        <a:solidFill>
                          <a:schemeClr val="accent3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95</a:t>
                      </a:r>
                      <a:endParaRPr lang="ru-RU" sz="18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100</a:t>
                      </a:r>
                      <a:endParaRPr lang="ru-RU" sz="18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КСКН</a:t>
                      </a:r>
                      <a:endParaRPr lang="ru-RU" sz="1800" dirty="0">
                        <a:solidFill>
                          <a:schemeClr val="bg2">
                            <a:lumMod val="10000"/>
                          </a:schemeClr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 </a:t>
                      </a:r>
                      <a:r>
                        <a:rPr lang="ru-RU" dirty="0" smtClean="0">
                          <a:solidFill>
                            <a:schemeClr val="accent3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91,5 %</a:t>
                      </a:r>
                    </a:p>
                    <a:p>
                      <a:pPr marL="0" marR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>
                        <a:solidFill>
                          <a:srgbClr val="FF0000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marL="0" marR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accent3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Не выполнено</a:t>
                      </a:r>
                    </a:p>
                    <a:p>
                      <a:endParaRPr lang="ru-RU" dirty="0"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3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91,5 %</a:t>
                      </a:r>
                    </a:p>
                    <a:p>
                      <a:endParaRPr lang="ru-RU" sz="1800" dirty="0" smtClean="0">
                        <a:solidFill>
                          <a:schemeClr val="accent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marL="0" marR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accent3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Не выполнено</a:t>
                      </a:r>
                    </a:p>
                    <a:p>
                      <a:pPr marL="0" marR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 smtClean="0">
                        <a:solidFill>
                          <a:schemeClr val="accent3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marL="0" marR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37373A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(внесено </a:t>
                      </a:r>
                    </a:p>
                    <a:p>
                      <a:pPr marL="0" marR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37373A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1 187 из</a:t>
                      </a:r>
                      <a:r>
                        <a:rPr lang="ru-RU" sz="1200" baseline="0" dirty="0" smtClean="0">
                          <a:solidFill>
                            <a:srgbClr val="37373A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 </a:t>
                      </a:r>
                    </a:p>
                    <a:p>
                      <a:pPr marL="0" marR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aseline="0" dirty="0" smtClean="0">
                          <a:solidFill>
                            <a:srgbClr val="37373A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1 297)</a:t>
                      </a:r>
                      <a:endParaRPr lang="ru-RU" sz="1200" dirty="0" smtClean="0">
                        <a:solidFill>
                          <a:srgbClr val="37373A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endParaRPr lang="ru-RU" dirty="0">
                        <a:solidFill>
                          <a:schemeClr val="accent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3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53,64 %</a:t>
                      </a:r>
                    </a:p>
                    <a:p>
                      <a:pPr algn="ctr"/>
                      <a:endParaRPr lang="ru-RU" dirty="0" smtClean="0">
                        <a:solidFill>
                          <a:schemeClr val="accent3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accent3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Не выполнено</a:t>
                      </a:r>
                    </a:p>
                    <a:p>
                      <a:pPr algn="ctr"/>
                      <a:endParaRPr lang="ru-RU" dirty="0" smtClean="0">
                        <a:solidFill>
                          <a:schemeClr val="accent3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endParaRPr lang="ru-RU" sz="1100" dirty="0" smtClean="0">
                        <a:solidFill>
                          <a:schemeClr val="accent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 smtClean="0">
                        <a:solidFill>
                          <a:schemeClr val="accent3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 smtClean="0">
                        <a:solidFill>
                          <a:schemeClr val="accent3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endParaRPr lang="ru-RU" dirty="0">
                        <a:solidFill>
                          <a:schemeClr val="accent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3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53,64 %</a:t>
                      </a:r>
                    </a:p>
                    <a:p>
                      <a:pPr algn="ctr"/>
                      <a:endParaRPr lang="ru-RU" dirty="0" smtClean="0">
                        <a:solidFill>
                          <a:schemeClr val="accent3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accent3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Не выполнено</a:t>
                      </a:r>
                    </a:p>
                    <a:p>
                      <a:endParaRPr lang="ru-RU" sz="900" dirty="0" smtClean="0">
                        <a:solidFill>
                          <a:schemeClr val="accent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endParaRPr lang="ru-RU" sz="900" dirty="0" smtClean="0">
                        <a:solidFill>
                          <a:schemeClr val="accent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marL="0" marR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*Данные РР</a:t>
                      </a:r>
                    </a:p>
                    <a:p>
                      <a:pPr marL="0" marR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dirty="0" smtClean="0">
                        <a:solidFill>
                          <a:srgbClr val="FF0000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marL="0" marR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от  18.11.2022</a:t>
                      </a:r>
                    </a:p>
                    <a:p>
                      <a:endParaRPr lang="ru-RU" sz="900" dirty="0">
                        <a:solidFill>
                          <a:schemeClr val="accent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2718245" y="3868649"/>
            <a:ext cx="6019355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Inter" panose="02000503000000020004" pitchFamily="2" charset="0"/>
              </a:rPr>
              <a:t>Текущее значение </a:t>
            </a:r>
          </a:p>
          <a:p>
            <a:pPr algn="ctr"/>
            <a:r>
              <a:rPr lang="ru-RU" sz="40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Inter" panose="02000503000000020004" pitchFamily="2" charset="0"/>
              </a:rPr>
              <a:t>53,64 %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0"/>
          </p:nvPr>
        </p:nvSpPr>
        <p:spPr>
          <a:xfrm>
            <a:off x="9448799" y="6533974"/>
            <a:ext cx="2743200" cy="365125"/>
          </a:xfrm>
        </p:spPr>
        <p:txBody>
          <a:bodyPr/>
          <a:lstStyle/>
          <a:p>
            <a:fld id="{35ACA335-37F7-42C7-872A-92C3D7072F89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12" name="Заголовок 5">
            <a:extLst>
              <a:ext uri="{FF2B5EF4-FFF2-40B4-BE49-F238E27FC236}">
                <a16:creationId xmlns:a16="http://schemas.microsoft.com/office/drawing/2014/main" id="{453327E7-11E0-6323-C98A-1E6D06758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Inter" panose="02000503000000020004" pitchFamily="2" charset="0"/>
                <a:ea typeface="Inter" panose="02000503000000020004" pitchFamily="2" charset="0"/>
              </a:rPr>
              <a:t>Раздел 1. Анализ </a:t>
            </a:r>
            <a:r>
              <a:rPr lang="ru-RU" dirty="0" smtClean="0">
                <a:latin typeface="Inter" panose="02000503000000020004" pitchFamily="2" charset="0"/>
                <a:ea typeface="Inter" panose="02000503000000020004" pitchFamily="2" charset="0"/>
              </a:rPr>
              <a:t>территории</a:t>
            </a:r>
            <a:endParaRPr lang="ru-RU" dirty="0"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54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1200675"/>
              </p:ext>
            </p:extLst>
          </p:nvPr>
        </p:nvGraphicFramePr>
        <p:xfrm>
          <a:off x="0" y="681422"/>
          <a:ext cx="12192002" cy="6176577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5418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09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176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19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34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466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3027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15092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193800">
                  <a:extLst>
                    <a:ext uri="{9D8B030D-6E8A-4147-A177-3AD203B41FA5}">
                      <a16:colId xmlns:a16="http://schemas.microsoft.com/office/drawing/2014/main" val="3471900546"/>
                    </a:ext>
                  </a:extLst>
                </a:gridCol>
                <a:gridCol w="1303867">
                  <a:extLst>
                    <a:ext uri="{9D8B030D-6E8A-4147-A177-3AD203B41FA5}">
                      <a16:colId xmlns:a16="http://schemas.microsoft.com/office/drawing/2014/main" val="2315903332"/>
                    </a:ext>
                  </a:extLst>
                </a:gridCol>
                <a:gridCol w="1286935">
                  <a:extLst>
                    <a:ext uri="{9D8B030D-6E8A-4147-A177-3AD203B41FA5}">
                      <a16:colId xmlns:a16="http://schemas.microsoft.com/office/drawing/2014/main" val="923227632"/>
                    </a:ext>
                  </a:extLst>
                </a:gridCol>
              </a:tblGrid>
              <a:tr h="551118">
                <a:tc rowSpan="3" gridSpan="2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7373A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Фактор (этап) реализации</a:t>
                      </a:r>
                      <a:endParaRPr kumimoji="0" lang="ru-RU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37373A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  <a:p>
                      <a:endParaRPr lang="ru-RU" sz="1600" dirty="0">
                        <a:solidFill>
                          <a:srgbClr val="37373A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anchor="ctr"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rgbClr val="37373A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Показатели, характеризующие степень достижения результата</a:t>
                      </a:r>
                    </a:p>
                  </a:txBody>
                  <a:tcPr anchor="ctr"/>
                </a:tc>
                <a:tc gridSpan="9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7373A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Целевое значение показателей</a:t>
                      </a:r>
                      <a:endParaRPr kumimoji="0" lang="ru-RU" sz="2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37373A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37373A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37373A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37373A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921"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37373A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1 января </a:t>
                      </a:r>
                    </a:p>
                    <a:p>
                      <a:pPr marL="0" marR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37373A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2023 г.</a:t>
                      </a:r>
                      <a:endParaRPr lang="ru-RU" sz="1200" dirty="0" smtClean="0">
                        <a:solidFill>
                          <a:srgbClr val="37373A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37373A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1 января 2024 г.</a:t>
                      </a:r>
                      <a:endParaRPr lang="ru-RU" sz="1200" dirty="0">
                        <a:solidFill>
                          <a:srgbClr val="37373A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37373A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1 января 2025 г.</a:t>
                      </a:r>
                      <a:endParaRPr lang="ru-RU" sz="1200" dirty="0">
                        <a:solidFill>
                          <a:srgbClr val="37373A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37373A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куратор</a:t>
                      </a:r>
                      <a:endParaRPr lang="ru-RU" sz="1200" dirty="0">
                        <a:solidFill>
                          <a:srgbClr val="37373A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результат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на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01.01.2022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результат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на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01.04.2022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результат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на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01.07.2022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результат</a:t>
                      </a:r>
                    </a:p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на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01.1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0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.2022</a:t>
                      </a:r>
                      <a:endParaRPr lang="ru-RU" sz="1200" b="0" dirty="0" smtClean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6532"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ДК</a:t>
                      </a:r>
                      <a:endParaRPr lang="ru-RU" sz="1400" dirty="0">
                        <a:solidFill>
                          <a:schemeClr val="tx2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ФЦМ</a:t>
                      </a:r>
                      <a:endParaRPr lang="ru-RU" sz="1400" dirty="0">
                        <a:solidFill>
                          <a:schemeClr val="tx2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72447">
                <a:tc rowSpan="3">
                  <a:txBody>
                    <a:bodyPr/>
                    <a:lstStyle/>
                    <a:p>
                      <a:pPr marL="0" marR="0" lvl="0" indent="0" algn="l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75757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1.3.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75757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 </a:t>
                      </a: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575757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575757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l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Внесение в Единый государственный реестр недвижимости сведений о границах административно-территориальных образований</a:t>
                      </a:r>
                      <a:endParaRPr lang="ru-RU" sz="1200" dirty="0" smtClean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1.3.1 (ФЦМ)</a:t>
                      </a:r>
                      <a:r>
                        <a:rPr lang="ru-RU" sz="1000" b="1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 </a:t>
                      </a:r>
                      <a:r>
                        <a:rPr lang="ru-RU" sz="10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3.1.1. (ДК)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доля количества участков границ между субъектами Российской Федерации, сведения о которых внесены в Единый государственный реестр недвижимости, в общем количестве участков границ между субъектами Российской Федерации, процентов &lt;1&gt;</a:t>
                      </a:r>
                    </a:p>
                  </a:txBody>
                  <a:tcPr marL="29162" marR="29162" marT="47976" marB="479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accent3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100</a:t>
                      </a:r>
                      <a:endParaRPr lang="ru-RU" sz="1800" b="0" dirty="0">
                        <a:solidFill>
                          <a:schemeClr val="accent3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3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100</a:t>
                      </a:r>
                      <a:endParaRPr lang="ru-RU" sz="1800" dirty="0">
                        <a:solidFill>
                          <a:schemeClr val="accent3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100</a:t>
                      </a:r>
                      <a:endParaRPr lang="ru-RU" sz="18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100</a:t>
                      </a:r>
                      <a:endParaRPr lang="ru-RU" sz="18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КУГИ</a:t>
                      </a:r>
                      <a:endParaRPr lang="ru-RU" sz="18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accent3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40 %</a:t>
                      </a: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>
                        <a:solidFill>
                          <a:srgbClr val="FF0000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accent3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Не выполнено</a:t>
                      </a: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 smtClean="0">
                        <a:solidFill>
                          <a:schemeClr val="accent3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(внесено 2 из 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accent3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40</a:t>
                      </a:r>
                      <a:r>
                        <a:rPr lang="ru-RU" sz="1800" baseline="0" dirty="0" smtClean="0">
                          <a:solidFill>
                            <a:schemeClr val="accent3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 %</a:t>
                      </a:r>
                    </a:p>
                    <a:p>
                      <a:pPr algn="ctr"/>
                      <a:endParaRPr lang="ru-RU" sz="1800" baseline="0" dirty="0" smtClean="0">
                        <a:solidFill>
                          <a:srgbClr val="FF0000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accent3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Не выполнено</a:t>
                      </a: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 smtClean="0">
                        <a:solidFill>
                          <a:schemeClr val="accent3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(внесено 2 из 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accent3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60</a:t>
                      </a:r>
                      <a:r>
                        <a:rPr lang="ru-RU" sz="1800" baseline="0" dirty="0" smtClean="0">
                          <a:solidFill>
                            <a:schemeClr val="accent3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 %</a:t>
                      </a:r>
                    </a:p>
                    <a:p>
                      <a:pPr algn="ctr"/>
                      <a:endParaRPr lang="ru-RU" sz="1800" baseline="0" dirty="0" smtClean="0">
                        <a:solidFill>
                          <a:srgbClr val="FF0000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accent3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Не выполнено</a:t>
                      </a: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 smtClean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(внесено 3 из 5)</a:t>
                      </a: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 smtClean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accent3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80</a:t>
                      </a:r>
                      <a:r>
                        <a:rPr lang="ru-RU" sz="1800" b="0" baseline="0" dirty="0" smtClean="0">
                          <a:solidFill>
                            <a:schemeClr val="accent3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 %</a:t>
                      </a: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0" dirty="0" smtClean="0">
                        <a:solidFill>
                          <a:schemeClr val="accent3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0" dirty="0" smtClean="0">
                        <a:solidFill>
                          <a:schemeClr val="accent3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chemeClr val="accent3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Не выполнено</a:t>
                      </a: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1" dirty="0" smtClean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(внесено 4 из 5)</a:t>
                      </a: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1" dirty="0" smtClean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72447">
                <a:tc vMerge="1">
                  <a:txBody>
                    <a:bodyPr/>
                    <a:lstStyle/>
                    <a:p>
                      <a:pPr marL="0" marR="0" lvl="0" indent="0" algn="l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575757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 smtClean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2F2F2">
                              <a:lumMod val="10000"/>
                            </a:srgbClr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1.3.2 (ФЦМ) 3.1.2 (ДК)</a:t>
                      </a: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2F2F2">
                              <a:lumMod val="10000"/>
                            </a:srgbClr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доля муниципальных образований субъекта Российской Федерации, сведения о границах которых внесены в Единый государственный реестр недвижимости, в общем количестве муниципальных образований субъекта Российской Федерации, процентов &lt;1&gt;</a:t>
                      </a:r>
                    </a:p>
                  </a:txBody>
                  <a:tcPr marL="29162" marR="29162" marT="47976" marB="47976"/>
                </a:tc>
                <a:tc>
                  <a:txBody>
                    <a:bodyPr/>
                    <a:lstStyle/>
                    <a:p>
                      <a:pPr marL="0" marR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100</a:t>
                      </a:r>
                      <a:endParaRPr lang="ru-RU" sz="1800" dirty="0" smtClean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800" b="0" dirty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100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100</a:t>
                      </a:r>
                      <a:endParaRPr lang="ru-RU" sz="18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100</a:t>
                      </a:r>
                      <a:endParaRPr lang="ru-RU" sz="18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marL="0" marR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КУГИ</a:t>
                      </a:r>
                    </a:p>
                    <a:p>
                      <a:pPr algn="ctr"/>
                      <a:endParaRPr lang="ru-RU" sz="1800" dirty="0">
                        <a:solidFill>
                          <a:schemeClr val="bg2">
                            <a:lumMod val="10000"/>
                          </a:schemeClr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2F2F2">
                              <a:lumMod val="10000"/>
                            </a:srgbClr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100 %</a:t>
                      </a: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2F2F2">
                            <a:lumMod val="10000"/>
                          </a:srgbClr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Выполнено</a:t>
                      </a: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2F2F2">
                            <a:lumMod val="10000"/>
                          </a:srgbClr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2F2F2">
                              <a:lumMod val="10000"/>
                            </a:srgbClr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(внесено </a:t>
                      </a: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2F2F2">
                              <a:lumMod val="10000"/>
                            </a:srgbClr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205 из 205)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100 </a:t>
                      </a:r>
                      <a:r>
                        <a:rPr lang="ru-RU" sz="18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%</a:t>
                      </a: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aseline="0" dirty="0" smtClean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Выполнено</a:t>
                      </a: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 smtClean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algn="l"/>
                      <a:r>
                        <a:rPr lang="ru-RU" sz="11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(внесено </a:t>
                      </a:r>
                    </a:p>
                    <a:p>
                      <a:pPr algn="l"/>
                      <a:r>
                        <a:rPr lang="ru-RU" sz="11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205 из 205)</a:t>
                      </a:r>
                      <a:endParaRPr lang="ru-RU" sz="1100" dirty="0">
                        <a:solidFill>
                          <a:schemeClr val="bg2">
                            <a:lumMod val="10000"/>
                          </a:schemeClr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CF3FA">
                              <a:lumMod val="10000"/>
                            </a:srgbClr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100 %</a:t>
                      </a: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ECF3FA">
                            <a:lumMod val="10000"/>
                          </a:srgbClr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  <a:cs typeface="+mn-cs"/>
                      </a:endParaRP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A73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Выполнено</a:t>
                      </a: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ECF3FA">
                            <a:lumMod val="10000"/>
                          </a:srgbClr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CF3FA">
                              <a:lumMod val="10000"/>
                            </a:srgbClr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(внесено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CF3FA">
                              <a:lumMod val="10000"/>
                            </a:srgbClr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205 из 205)</a:t>
                      </a:r>
                      <a:endParaRPr lang="ru-RU" sz="1100" dirty="0">
                        <a:solidFill>
                          <a:schemeClr val="bg2">
                            <a:lumMod val="10000"/>
                          </a:schemeClr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CF3FA">
                              <a:lumMod val="10000"/>
                            </a:srgbClr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100 %</a:t>
                      </a: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ECF3FA">
                            <a:lumMod val="10000"/>
                          </a:srgbClr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  <a:cs typeface="+mn-cs"/>
                      </a:endParaRP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A73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Выполнено</a:t>
                      </a: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ECF3FA">
                            <a:lumMod val="10000"/>
                          </a:srgbClr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CF3FA">
                              <a:lumMod val="10000"/>
                            </a:srgbClr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(внесено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CF3FA">
                              <a:lumMod val="10000"/>
                            </a:srgbClr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205 из 205)</a:t>
                      </a:r>
                      <a:endParaRPr lang="ru-RU" sz="1100" dirty="0">
                        <a:solidFill>
                          <a:schemeClr val="bg2">
                            <a:lumMod val="10000"/>
                          </a:schemeClr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02112">
                <a:tc vMerge="1">
                  <a:txBody>
                    <a:bodyPr/>
                    <a:lstStyle/>
                    <a:p>
                      <a:pPr marL="0" marR="0" lvl="0" indent="0" algn="l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575757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2F2F2">
                              <a:lumMod val="10000"/>
                            </a:srgbClr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1.3.3 (ФЦМ) 3.1.3 (ДК)</a:t>
                      </a: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2F2F2">
                              <a:lumMod val="10000"/>
                            </a:srgbClr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доля населенных пунктов субъекта Российской Федерации, сведения о границах которых внесены в Единый государственный реестр недвижимости, в общем количестве населенных пунктов субъекта Российской Федерации, процентов &lt;1&gt;</a:t>
                      </a: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2F2F2">
                            <a:lumMod val="10000"/>
                          </a:srgbClr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29162" marR="29162" marT="47976" marB="479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80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80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100</a:t>
                      </a:r>
                      <a:endParaRPr lang="ru-RU" sz="18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100</a:t>
                      </a:r>
                      <a:endParaRPr lang="ru-RU" sz="18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marL="0" marR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КУГИ</a:t>
                      </a:r>
                    </a:p>
                    <a:p>
                      <a:pPr algn="ctr"/>
                      <a:endParaRPr lang="ru-RU" sz="1800" dirty="0">
                        <a:solidFill>
                          <a:schemeClr val="bg2">
                            <a:lumMod val="10000"/>
                          </a:schemeClr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87,08</a:t>
                      </a:r>
                      <a:r>
                        <a:rPr lang="ru-RU" sz="18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 %</a:t>
                      </a: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accent2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Выполнено</a:t>
                      </a: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37373A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7373A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(внесено 2 562 из 2 942)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2F2F2">
                              <a:lumMod val="10000"/>
                            </a:srgbClr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87,4 %</a:t>
                      </a: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2F2F2">
                            <a:lumMod val="10000"/>
                          </a:srgbClr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Выполнено</a:t>
                      </a: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37373A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(внесено 2 571 из 2 942)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2F2F2">
                              <a:lumMod val="10000"/>
                            </a:srgbClr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87,63 %</a:t>
                      </a: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2F2F2">
                            <a:lumMod val="10000"/>
                          </a:srgbClr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Выполнено</a:t>
                      </a: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(внесено 2 578 из 2 942)</a:t>
                      </a: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2F2F2">
                              <a:lumMod val="10000"/>
                            </a:srgbClr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88,5 %</a:t>
                      </a: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2F2F2">
                            <a:lumMod val="10000"/>
                          </a:srgbClr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Выполнено</a:t>
                      </a: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(внесено 2 603 из 2 942)</a:t>
                      </a: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2366900" y="2633259"/>
            <a:ext cx="56167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Inter" panose="02000503000000020004" pitchFamily="2" charset="0"/>
              </a:rPr>
              <a:t>Текущее значение </a:t>
            </a:r>
          </a:p>
          <a:p>
            <a:pPr algn="ctr"/>
            <a:r>
              <a:rPr lang="ru-RU" sz="24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Inter" panose="02000503000000020004" pitchFamily="2" charset="0"/>
              </a:rPr>
              <a:t>80 %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366901" y="4212207"/>
            <a:ext cx="56167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Inter" panose="02000503000000020004" pitchFamily="2" charset="0"/>
              </a:rPr>
              <a:t>Текущее значение </a:t>
            </a:r>
          </a:p>
          <a:p>
            <a:pPr algn="ctr"/>
            <a:r>
              <a:rPr lang="ru-RU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Inter" panose="02000503000000020004" pitchFamily="2" charset="0"/>
              </a:rPr>
              <a:t>100 %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366899" y="5791155"/>
            <a:ext cx="56167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Inter" panose="02000503000000020004" pitchFamily="2" charset="0"/>
              </a:rPr>
              <a:t>Текущее значение </a:t>
            </a:r>
          </a:p>
          <a:p>
            <a:pPr algn="ctr"/>
            <a:r>
              <a:rPr lang="ru-RU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Inter" panose="02000503000000020004" pitchFamily="2" charset="0"/>
              </a:rPr>
              <a:t>88,</a:t>
            </a:r>
            <a:r>
              <a:rPr lang="ru-RU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Inter" panose="02000503000000020004" pitchFamily="2" charset="0"/>
              </a:rPr>
              <a:t>5</a:t>
            </a:r>
            <a:r>
              <a:rPr lang="ru-RU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Inter" panose="02000503000000020004" pitchFamily="2" charset="0"/>
              </a:rPr>
              <a:t> %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0"/>
          </p:nvPr>
        </p:nvSpPr>
        <p:spPr>
          <a:xfrm>
            <a:off x="9448800" y="7771308"/>
            <a:ext cx="2743200" cy="365125"/>
          </a:xfrm>
        </p:spPr>
        <p:txBody>
          <a:bodyPr/>
          <a:lstStyle/>
          <a:p>
            <a:fld id="{35ACA335-37F7-42C7-872A-92C3D7072F89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15" name="Заголовок 5">
            <a:extLst>
              <a:ext uri="{FF2B5EF4-FFF2-40B4-BE49-F238E27FC236}">
                <a16:creationId xmlns:a16="http://schemas.microsoft.com/office/drawing/2014/main" id="{453327E7-11E0-6323-C98A-1E6D06758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Inter" panose="02000503000000020004" pitchFamily="2" charset="0"/>
                <a:ea typeface="Inter" panose="02000503000000020004" pitchFamily="2" charset="0"/>
              </a:rPr>
              <a:t>Раздел 1. Анализ </a:t>
            </a:r>
            <a:r>
              <a:rPr lang="ru-RU" dirty="0" smtClean="0">
                <a:latin typeface="Inter" panose="02000503000000020004" pitchFamily="2" charset="0"/>
                <a:ea typeface="Inter" panose="02000503000000020004" pitchFamily="2" charset="0"/>
              </a:rPr>
              <a:t>территории</a:t>
            </a:r>
            <a:endParaRPr lang="ru-RU" dirty="0"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91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/>
          <p:nvPr/>
        </p:nvPicPr>
        <p:blipFill rotWithShape="1">
          <a:blip r:embed="rId2"/>
          <a:srcRect l="4427" t="21779" r="63143" b="38140"/>
          <a:stretch/>
        </p:blipFill>
        <p:spPr bwMode="auto">
          <a:xfrm>
            <a:off x="6059577" y="2441778"/>
            <a:ext cx="2761132" cy="33318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39787" y="104775"/>
            <a:ext cx="11285537" cy="838199"/>
          </a:xfrm>
        </p:spPr>
        <p:txBody>
          <a:bodyPr>
            <a:noAutofit/>
          </a:bodyPr>
          <a:lstStyle/>
          <a:p>
            <a:r>
              <a:rPr lang="ru-RU" sz="1600" dirty="0">
                <a:latin typeface="Inter" panose="02000503000000020004" pitchFamily="2" charset="0"/>
                <a:ea typeface="Inter" panose="02000503000000020004" pitchFamily="2" charset="0"/>
              </a:rPr>
              <a:t>Доля населенных пунктов субъекта Российской Федерации, сведения о границах которых внесены в Единый государственный реестр недвижимости, в общем количестве населенных пунктов субъекта Российской Федерации (за периоды)</a:t>
            </a:r>
            <a:br>
              <a:rPr lang="ru-RU" sz="1600" dirty="0">
                <a:latin typeface="Inter" panose="02000503000000020004" pitchFamily="2" charset="0"/>
                <a:ea typeface="Inter" panose="02000503000000020004" pitchFamily="2" charset="0"/>
              </a:rPr>
            </a:br>
            <a:endParaRPr lang="ru-RU" sz="1600" dirty="0"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57315" y="799984"/>
            <a:ext cx="914400" cy="914400"/>
          </a:xfrm>
          <a:prstGeom prst="rect">
            <a:avLst/>
          </a:prstGeom>
          <a:noFill/>
          <a:ln cap="rnd">
            <a:noFill/>
            <a:prstDash val="solid"/>
          </a:ln>
        </p:spPr>
        <p:txBody>
          <a:bodyPr vert="horz" wrap="none" lIns="0" tIns="0" rIns="0" bIns="0" rtlCol="0" anchor="ctr" anchorCtr="0">
            <a:noAutofit/>
          </a:bodyPr>
          <a:lstStyle/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Границы НП на 01.01.2022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04847" y="825655"/>
            <a:ext cx="914400" cy="914400"/>
          </a:xfrm>
          <a:prstGeom prst="rect">
            <a:avLst/>
          </a:prstGeom>
          <a:noFill/>
          <a:ln cap="rnd">
            <a:noFill/>
            <a:prstDash val="solid"/>
          </a:ln>
        </p:spPr>
        <p:txBody>
          <a:bodyPr vert="horz" wrap="none" lIns="0" tIns="0" rIns="0" bIns="0" rtlCol="0" anchor="ctr" anchorCtr="0">
            <a:noAutofit/>
          </a:bodyPr>
          <a:lstStyle/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Границы НП на 01.04.2022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80326" y="825655"/>
            <a:ext cx="914400" cy="914400"/>
          </a:xfrm>
          <a:prstGeom prst="rect">
            <a:avLst/>
          </a:prstGeom>
          <a:noFill/>
          <a:ln cap="rnd">
            <a:noFill/>
            <a:prstDash val="solid"/>
          </a:ln>
        </p:spPr>
        <p:txBody>
          <a:bodyPr vert="horz" wrap="none" lIns="0" tIns="0" rIns="0" bIns="0" rtlCol="0" anchor="ctr" anchorCtr="0">
            <a:noAutofit/>
          </a:bodyPr>
          <a:lstStyle/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Границы НП на 06.07.2022</a:t>
            </a:r>
          </a:p>
        </p:txBody>
      </p:sp>
      <p:pic>
        <p:nvPicPr>
          <p:cNvPr id="10" name="Graphic 283">
            <a:extLst>
              <a:ext uri="{FF2B5EF4-FFF2-40B4-BE49-F238E27FC236}">
                <a16:creationId xmlns:a16="http://schemas.microsoft.com/office/drawing/2014/main" id="{922B9FD8-C858-4C6A-9527-417AFDF4B4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945356" y="1584211"/>
            <a:ext cx="952436" cy="571979"/>
          </a:xfrm>
          <a:prstGeom prst="rect">
            <a:avLst/>
          </a:prstGeom>
        </p:spPr>
      </p:pic>
      <p:pic>
        <p:nvPicPr>
          <p:cNvPr id="11" name="Graphic 283">
            <a:extLst>
              <a:ext uri="{FF2B5EF4-FFF2-40B4-BE49-F238E27FC236}">
                <a16:creationId xmlns:a16="http://schemas.microsoft.com/office/drawing/2014/main" id="{922B9FD8-C858-4C6A-9527-417AFDF4B4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4085851" y="1593618"/>
            <a:ext cx="952436" cy="571979"/>
          </a:xfrm>
          <a:prstGeom prst="rect">
            <a:avLst/>
          </a:prstGeom>
        </p:spPr>
      </p:pic>
      <p:pic>
        <p:nvPicPr>
          <p:cNvPr id="12" name="Graphic 283">
            <a:extLst>
              <a:ext uri="{FF2B5EF4-FFF2-40B4-BE49-F238E27FC236}">
                <a16:creationId xmlns:a16="http://schemas.microsoft.com/office/drawing/2014/main" id="{922B9FD8-C858-4C6A-9527-417AFDF4B4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6943331" y="1584211"/>
            <a:ext cx="952436" cy="571979"/>
          </a:xfrm>
          <a:prstGeom prst="rect">
            <a:avLst/>
          </a:prstGeom>
        </p:spPr>
      </p:pic>
      <p:cxnSp>
        <p:nvCxnSpPr>
          <p:cNvPr id="17" name="Прямая соединительная линия 16"/>
          <p:cNvCxnSpPr/>
          <p:nvPr/>
        </p:nvCxnSpPr>
        <p:spPr>
          <a:xfrm>
            <a:off x="2897235" y="1153561"/>
            <a:ext cx="19050" cy="5057775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5907430" y="1153561"/>
            <a:ext cx="19050" cy="5057775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2"/>
          <a:srcRect l="32431" t="39899" r="32713" b="20294"/>
          <a:stretch/>
        </p:blipFill>
        <p:spPr>
          <a:xfrm>
            <a:off x="124941" y="2473114"/>
            <a:ext cx="2654107" cy="324963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23"/>
          <a:srcRect l="30692" t="39256" r="29743" b="16299"/>
          <a:stretch/>
        </p:blipFill>
        <p:spPr>
          <a:xfrm>
            <a:off x="3085014" y="2473114"/>
            <a:ext cx="2677952" cy="324963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31" name="Номер слайда 30"/>
          <p:cNvSpPr>
            <a:spLocks noGrp="1"/>
          </p:cNvSpPr>
          <p:nvPr>
            <p:ph type="sldNum" sz="quarter" idx="10"/>
          </p:nvPr>
        </p:nvSpPr>
        <p:spPr>
          <a:xfrm>
            <a:off x="9336613" y="6421933"/>
            <a:ext cx="2743200" cy="365125"/>
          </a:xfrm>
        </p:spPr>
        <p:txBody>
          <a:bodyPr/>
          <a:lstStyle/>
          <a:p>
            <a:fld id="{35ACA335-37F7-42C7-872A-92C3D7072F89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6059576" y="2457203"/>
            <a:ext cx="2729471" cy="326554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8938896" y="1153562"/>
            <a:ext cx="19050" cy="5057775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0155805" y="825655"/>
            <a:ext cx="914400" cy="914400"/>
          </a:xfrm>
          <a:prstGeom prst="rect">
            <a:avLst/>
          </a:prstGeom>
          <a:noFill/>
          <a:ln cap="rnd">
            <a:noFill/>
            <a:prstDash val="solid"/>
          </a:ln>
        </p:spPr>
        <p:txBody>
          <a:bodyPr vert="horz" wrap="none" lIns="0" tIns="0" rIns="0" bIns="0" rtlCol="0" anchor="ctr" anchorCtr="0">
            <a:noAutofit/>
          </a:bodyPr>
          <a:lstStyle/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Границы НП на 07.11.2022</a:t>
            </a:r>
          </a:p>
        </p:txBody>
      </p:sp>
      <p:pic>
        <p:nvPicPr>
          <p:cNvPr id="24" name="Graphic 283">
            <a:extLst>
              <a:ext uri="{FF2B5EF4-FFF2-40B4-BE49-F238E27FC236}">
                <a16:creationId xmlns:a16="http://schemas.microsoft.com/office/drawing/2014/main" id="{922B9FD8-C858-4C6A-9527-417AFDF4B4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0010168" y="1615857"/>
            <a:ext cx="952436" cy="571979"/>
          </a:xfrm>
          <a:prstGeom prst="rect">
            <a:avLst/>
          </a:prstGeom>
        </p:spPr>
      </p:pic>
      <p:pic>
        <p:nvPicPr>
          <p:cNvPr id="28" name="Рисунок 27"/>
          <p:cNvPicPr/>
          <p:nvPr/>
        </p:nvPicPr>
        <p:blipFill rotWithShape="1">
          <a:blip r:embed="rId24"/>
          <a:srcRect l="4324" t="21779" r="67776" b="40154"/>
          <a:stretch/>
        </p:blipFill>
        <p:spPr bwMode="auto">
          <a:xfrm>
            <a:off x="9076133" y="2412938"/>
            <a:ext cx="2992655" cy="333185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2080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5032270"/>
              </p:ext>
            </p:extLst>
          </p:nvPr>
        </p:nvGraphicFramePr>
        <p:xfrm>
          <a:off x="-2" y="694262"/>
          <a:ext cx="12191999" cy="6163738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4993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71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928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42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64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789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4506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7893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10913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185334">
                  <a:extLst>
                    <a:ext uri="{9D8B030D-6E8A-4147-A177-3AD203B41FA5}">
                      <a16:colId xmlns:a16="http://schemas.microsoft.com/office/drawing/2014/main" val="840555695"/>
                    </a:ext>
                  </a:extLst>
                </a:gridCol>
                <a:gridCol w="1193800">
                  <a:extLst>
                    <a:ext uri="{9D8B030D-6E8A-4147-A177-3AD203B41FA5}">
                      <a16:colId xmlns:a16="http://schemas.microsoft.com/office/drawing/2014/main" val="4105450256"/>
                    </a:ext>
                  </a:extLst>
                </a:gridCol>
                <a:gridCol w="1210731">
                  <a:extLst>
                    <a:ext uri="{9D8B030D-6E8A-4147-A177-3AD203B41FA5}">
                      <a16:colId xmlns:a16="http://schemas.microsoft.com/office/drawing/2014/main" val="3095388603"/>
                    </a:ext>
                  </a:extLst>
                </a:gridCol>
              </a:tblGrid>
              <a:tr h="575983">
                <a:tc rowSpan="3" gridSpan="2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Фактор (этап) </a:t>
                      </a: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реализации</a:t>
                      </a:r>
                      <a:endParaRPr kumimoji="0" lang="ru-RU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  <a:p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anchor="ctr"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Показатели, характеризующие степень достижения результата</a:t>
                      </a:r>
                    </a:p>
                  </a:txBody>
                  <a:tcPr anchor="ctr"/>
                </a:tc>
                <a:tc gridSpan="9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Целевое значение показателей</a:t>
                      </a:r>
                      <a:endParaRPr kumimoji="0" lang="ru-RU" sz="2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37373A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37373A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1656"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1 января </a:t>
                      </a:r>
                    </a:p>
                    <a:p>
                      <a:pPr marL="0" marR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2023 г.</a:t>
                      </a:r>
                      <a:endParaRPr lang="ru-RU" sz="1200" dirty="0" smtClean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1 января 2024 г.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1 января 2025 г.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куратор</a:t>
                      </a:r>
                      <a:endParaRPr lang="ru-RU" sz="1100" dirty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результат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на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01.01.2022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результат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на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01.04.2022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результат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на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01.07.2022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результат</a:t>
                      </a:r>
                    </a:p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на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01.1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0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.2022</a:t>
                      </a:r>
                      <a:endParaRPr lang="ru-RU" sz="1200" b="0" dirty="0" smtClean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3747"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ДК</a:t>
                      </a:r>
                      <a:endParaRPr lang="ru-RU" sz="1200" dirty="0">
                        <a:solidFill>
                          <a:schemeClr val="tx2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ФЦМ</a:t>
                      </a:r>
                      <a:endParaRPr lang="ru-RU" sz="1200" dirty="0">
                        <a:solidFill>
                          <a:schemeClr val="tx2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555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1.4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Внесение в Единый государственный реестр недвижимости сведений о местоположении границ зон затопления и </a:t>
                      </a: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подтопления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1.4.1. (ФЦМ)</a:t>
                      </a:r>
                      <a:r>
                        <a:rPr lang="ru-RU" sz="1050" b="1" baseline="0" dirty="0" smtClean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 </a:t>
                      </a:r>
                      <a:r>
                        <a:rPr lang="ru-RU" sz="1050" b="1" dirty="0" smtClean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4.1.1. (ДК)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доля зон затопления и подтопления, сведения о которых внесены в Единый государственный реестр недвижимости, в общем количестве зон затопления и подтопления на территории субъекта Российской Федерации, процентов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accent3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100</a:t>
                      </a:r>
                      <a:endParaRPr lang="ru-RU" sz="1800" b="0" dirty="0">
                        <a:solidFill>
                          <a:schemeClr val="accent3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75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87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100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КПР</a:t>
                      </a:r>
                      <a:endParaRPr lang="ru-RU" sz="1800" dirty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95,9 %</a:t>
                      </a:r>
                    </a:p>
                    <a:p>
                      <a:pPr marL="0" marR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algn="l"/>
                      <a:r>
                        <a:rPr lang="ru-RU" sz="1100" dirty="0" smtClean="0">
                          <a:solidFill>
                            <a:schemeClr val="accent2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Выполнено</a:t>
                      </a:r>
                    </a:p>
                    <a:p>
                      <a:pPr algn="l"/>
                      <a:endParaRPr lang="ru-RU" sz="1100" dirty="0" smtClean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algn="l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(внесено </a:t>
                      </a:r>
                    </a:p>
                    <a:p>
                      <a:pPr algn="l"/>
                      <a:r>
                        <a:rPr lang="ru-RU" sz="1100" b="0" strike="noStrike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211 зон из</a:t>
                      </a:r>
                      <a:r>
                        <a:rPr lang="ru-RU" sz="1100" b="0" strike="noStrike" baseline="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 220 зон</a:t>
                      </a:r>
                      <a:r>
                        <a:rPr lang="ru-RU" sz="1100" b="0" baseline="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77,5 %</a:t>
                      </a: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Выполнено</a:t>
                      </a: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*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Данные РР</a:t>
                      </a: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 от 01.06.2022</a:t>
                      </a:r>
                    </a:p>
                    <a:p>
                      <a:pPr marL="0" marR="0" lvl="0" indent="0" algn="l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77,5 %</a:t>
                      </a: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A73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Выполнено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  <a:cs typeface="+mn-cs"/>
                      </a:endParaRP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*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Данные РР</a:t>
                      </a: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 от 15.09.2022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77,5 %</a:t>
                      </a: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A73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Выполнено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  <a:cs typeface="+mn-cs"/>
                      </a:endParaRP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*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Данные РР</a:t>
                      </a: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 от 18.11.2022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367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1.5.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Внесение в Единый государственный реестр недвижимости сведений об округах санитарной (горно-санитарной) охраны лечебно-оздоровительных местностей, курортов и природных лечебных ресурсов регионального значения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1.5.1</a:t>
                      </a:r>
                      <a:r>
                        <a:rPr lang="ru-RU" sz="1050" b="1" dirty="0" smtClean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. (ФЦМ)</a:t>
                      </a:r>
                      <a:r>
                        <a:rPr lang="ru-RU" sz="1050" b="1" baseline="0" dirty="0" smtClean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 </a:t>
                      </a:r>
                      <a:r>
                        <a:rPr lang="ru-RU" sz="1050" b="1" dirty="0" smtClean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5.1.1 (ДК)</a:t>
                      </a:r>
                      <a:endParaRPr lang="ru-RU" sz="1050" b="1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доля округов санитарной (горно-санитарной) охраны лечебно-оздоровительных местностей, курортов и природных лечебных ресурсов, сведения о которых внесены в Единый государственный реестр недвижимости, в общем количестве округов санитарной (горно-санитарной) охраны лечебно-оздоровительных местностей, курортов и природных лечебных ресурсов регионального значения на территории субъекта Российской Федерации, процентов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100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60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80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100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err="1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КЗдр</a:t>
                      </a:r>
                      <a:endParaRPr lang="ru-RU" sz="1800" dirty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accent2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Выполнено</a:t>
                      </a:r>
                      <a:endParaRPr lang="ru-RU" sz="1100" dirty="0">
                        <a:solidFill>
                          <a:schemeClr val="accent2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accent2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Выполнено</a:t>
                      </a:r>
                    </a:p>
                    <a:p>
                      <a:pPr marL="0" marR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 smtClean="0">
                        <a:solidFill>
                          <a:schemeClr val="accent2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marL="0" marR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(письмо Комитета от 15.04.2022 №16-1443/2022)</a:t>
                      </a:r>
                      <a:endParaRPr lang="ru-RU" sz="1100" dirty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accent2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Выполнено</a:t>
                      </a: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(письмо Комитета от 27.06.2022 №16-2758/2022)</a:t>
                      </a: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 smtClean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solidFill>
                          <a:schemeClr val="accent2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accent2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Выполнено</a:t>
                      </a: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solidFill>
                          <a:schemeClr val="accent2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(письмо Комитета от 12.10.2022 №16-4342/2022)</a:t>
                      </a: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 smtClean="0">
                        <a:solidFill>
                          <a:schemeClr val="accent2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3065820" y="2611506"/>
            <a:ext cx="561674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Inter" panose="02000503000000020004" pitchFamily="2" charset="0"/>
              </a:rPr>
              <a:t>Текущее значение </a:t>
            </a:r>
          </a:p>
          <a:p>
            <a:pPr algn="ctr"/>
            <a:r>
              <a:rPr lang="ru-RU" sz="26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Inter" panose="02000503000000020004" pitchFamily="2" charset="0"/>
              </a:rPr>
              <a:t>77,5</a:t>
            </a:r>
            <a:r>
              <a:rPr lang="en-US" sz="26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Inter" panose="02000503000000020004" pitchFamily="2" charset="0"/>
              </a:rPr>
              <a:t> %</a:t>
            </a:r>
            <a:endParaRPr lang="ru-RU" sz="2600" b="1" dirty="0" smtClean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Inter" panose="02000503000000020004" pitchFamily="2" charset="0"/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0"/>
          </p:nvPr>
        </p:nvSpPr>
        <p:spPr>
          <a:xfrm>
            <a:off x="9448799" y="6538752"/>
            <a:ext cx="2743200" cy="365125"/>
          </a:xfrm>
        </p:spPr>
        <p:txBody>
          <a:bodyPr/>
          <a:lstStyle/>
          <a:p>
            <a:fld id="{35ACA335-37F7-42C7-872A-92C3D7072F89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13" name="Заголовок 5">
            <a:extLst>
              <a:ext uri="{FF2B5EF4-FFF2-40B4-BE49-F238E27FC236}">
                <a16:creationId xmlns:a16="http://schemas.microsoft.com/office/drawing/2014/main" id="{453327E7-11E0-6323-C98A-1E6D06758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Inter" panose="02000503000000020004" pitchFamily="2" charset="0"/>
                <a:ea typeface="Inter" panose="02000503000000020004" pitchFamily="2" charset="0"/>
              </a:rPr>
              <a:t>Раздел 1. Анализ </a:t>
            </a:r>
            <a:r>
              <a:rPr lang="ru-RU" dirty="0" smtClean="0">
                <a:latin typeface="Inter" panose="02000503000000020004" pitchFamily="2" charset="0"/>
                <a:ea typeface="Inter" panose="02000503000000020004" pitchFamily="2" charset="0"/>
              </a:rPr>
              <a:t>территории</a:t>
            </a:r>
            <a:endParaRPr lang="ru-RU" dirty="0"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60492" y="4430979"/>
            <a:ext cx="5871013" cy="169277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1407810" rtl="0" eaLnBrk="1" latinLnBrk="0" hangingPunct="1">
              <a:defRPr sz="27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03905" algn="l" defTabSz="1407810" rtl="0" eaLnBrk="1" latinLnBrk="0" hangingPunct="1">
              <a:defRPr sz="27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07810" algn="l" defTabSz="1407810" rtl="0" eaLnBrk="1" latinLnBrk="0" hangingPunct="1">
              <a:defRPr sz="27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11715" algn="l" defTabSz="1407810" rtl="0" eaLnBrk="1" latinLnBrk="0" hangingPunct="1">
              <a:defRPr sz="27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15620" algn="l" defTabSz="1407810" rtl="0" eaLnBrk="1" latinLnBrk="0" hangingPunct="1">
              <a:defRPr sz="27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19526" algn="l" defTabSz="1407810" rtl="0" eaLnBrk="1" latinLnBrk="0" hangingPunct="1">
              <a:defRPr sz="27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3431" algn="l" defTabSz="1407810" rtl="0" eaLnBrk="1" latinLnBrk="0" hangingPunct="1">
              <a:defRPr sz="27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927336" algn="l" defTabSz="1407810" rtl="0" eaLnBrk="1" latinLnBrk="0" hangingPunct="1">
              <a:defRPr sz="27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631241" algn="l" defTabSz="1407810" rtl="0" eaLnBrk="1" latinLnBrk="0" hangingPunct="1">
              <a:defRPr sz="27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Inter" panose="02000503000000020004" pitchFamily="2" charset="0"/>
              </a:rPr>
              <a:t>Текущее значение </a:t>
            </a:r>
          </a:p>
          <a:p>
            <a:pPr algn="ctr"/>
            <a:r>
              <a:rPr lang="ru-RU" sz="2600" b="1" dirty="0" smtClean="0">
                <a:solidFill>
                  <a:srgbClr val="339A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egoe UI Black" panose="020B0A02040204020203" pitchFamily="34" charset="0"/>
              </a:rPr>
              <a:t>На тер. ЛО нет округов </a:t>
            </a:r>
          </a:p>
          <a:p>
            <a:pPr algn="ctr"/>
            <a:r>
              <a:rPr lang="ru-RU" sz="2600" b="1" dirty="0" smtClean="0">
                <a:solidFill>
                  <a:srgbClr val="339A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egoe UI Black" panose="020B0A02040204020203" pitchFamily="34" charset="0"/>
              </a:rPr>
              <a:t>регионального </a:t>
            </a:r>
          </a:p>
          <a:p>
            <a:pPr algn="ctr"/>
            <a:r>
              <a:rPr lang="ru-RU" sz="2600" b="1" dirty="0" smtClean="0">
                <a:solidFill>
                  <a:srgbClr val="339A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egoe UI Black" panose="020B0A02040204020203" pitchFamily="34" charset="0"/>
              </a:rPr>
              <a:t>значения</a:t>
            </a:r>
            <a:endParaRPr lang="ru-RU" sz="2600" b="1" dirty="0">
              <a:solidFill>
                <a:srgbClr val="339A8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885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9824371"/>
              </p:ext>
            </p:extLst>
          </p:nvPr>
        </p:nvGraphicFramePr>
        <p:xfrm>
          <a:off x="0" y="838200"/>
          <a:ext cx="12192000" cy="6019801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4306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01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42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96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6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3085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6248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15993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228928">
                  <a:extLst>
                    <a:ext uri="{9D8B030D-6E8A-4147-A177-3AD203B41FA5}">
                      <a16:colId xmlns:a16="http://schemas.microsoft.com/office/drawing/2014/main" val="3487502705"/>
                    </a:ext>
                  </a:extLst>
                </a:gridCol>
                <a:gridCol w="1239736">
                  <a:extLst>
                    <a:ext uri="{9D8B030D-6E8A-4147-A177-3AD203B41FA5}">
                      <a16:colId xmlns:a16="http://schemas.microsoft.com/office/drawing/2014/main" val="1882393054"/>
                    </a:ext>
                  </a:extLst>
                </a:gridCol>
                <a:gridCol w="1239736">
                  <a:extLst>
                    <a:ext uri="{9D8B030D-6E8A-4147-A177-3AD203B41FA5}">
                      <a16:colId xmlns:a16="http://schemas.microsoft.com/office/drawing/2014/main" val="1237758444"/>
                    </a:ext>
                  </a:extLst>
                </a:gridCol>
              </a:tblGrid>
              <a:tr h="683201">
                <a:tc rowSpan="3" gridSpan="2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Фактор (этап) </a:t>
                      </a: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реализации</a:t>
                      </a:r>
                      <a:endParaRPr kumimoji="0" lang="ru-RU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  <a:p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anchor="ctr"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Показатели, характеризующие степень достижения результата</a:t>
                      </a:r>
                    </a:p>
                  </a:txBody>
                  <a:tcPr anchor="ctr"/>
                </a:tc>
                <a:tc gridSpan="9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Целевое значение показателей</a:t>
                      </a:r>
                      <a:endParaRPr kumimoji="0" lang="ru-RU" sz="2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37373A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37373A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9080"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1 января </a:t>
                      </a:r>
                    </a:p>
                    <a:p>
                      <a:pPr marL="0" marR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2023 г.</a:t>
                      </a:r>
                      <a:endParaRPr lang="ru-RU" sz="1400" dirty="0" smtClean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1 января 2024 г.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1 января 2025 г.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куратор</a:t>
                      </a:r>
                      <a:endParaRPr lang="ru-RU" sz="1100" dirty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результат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на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01.01.2022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результат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на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01.04.2022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результат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на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01.07.2022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algn="ctr"/>
                      <a:endParaRPr lang="ru-RU" sz="1200" dirty="0" smtClean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результат</a:t>
                      </a:r>
                    </a:p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на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01.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10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.2022</a:t>
                      </a:r>
                      <a:endParaRPr lang="ru-RU" sz="1200" b="0" dirty="0" smtClean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8365"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ДК</a:t>
                      </a:r>
                      <a:endParaRPr lang="ru-RU" sz="1400" dirty="0">
                        <a:solidFill>
                          <a:schemeClr val="tx2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ФЦМ</a:t>
                      </a:r>
                      <a:endParaRPr lang="ru-RU" sz="1400" dirty="0">
                        <a:solidFill>
                          <a:schemeClr val="tx2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62263"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1.6.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Срок утверждения схемы расположения земельного участка на кадастровом плане территории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1.6.1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. (ФЦМ)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6.1.1. (ДК)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предельный срок утверждения схемы расположения земельного участка на кадастровом плане территории, рабочих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дней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10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10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10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9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КУГИ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10 р. </a:t>
                      </a:r>
                      <a:r>
                        <a:rPr lang="ru-RU" sz="1800" dirty="0" err="1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дн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. </a:t>
                      </a: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accent2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Выполнено</a:t>
                      </a: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 </a:t>
                      </a:r>
                    </a:p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10 р. </a:t>
                      </a:r>
                      <a:r>
                        <a:rPr kumimoji="0" lang="ru-RU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дн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. </a:t>
                      </a: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Выполнено</a:t>
                      </a:r>
                    </a:p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10 р. </a:t>
                      </a:r>
                      <a:r>
                        <a:rPr kumimoji="0" lang="ru-RU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дн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. </a:t>
                      </a: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  <a:cs typeface="+mn-cs"/>
                      </a:endParaRP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A73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Выполнено</a:t>
                      </a:r>
                    </a:p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10 р. </a:t>
                      </a:r>
                      <a:r>
                        <a:rPr kumimoji="0" lang="ru-RU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дн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. </a:t>
                      </a: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  <a:cs typeface="+mn-cs"/>
                      </a:endParaRP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A73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Выполнено</a:t>
                      </a:r>
                    </a:p>
                    <a:p>
                      <a:pPr algn="ctr"/>
                      <a:endParaRPr lang="ru-RU" sz="1600" b="0" dirty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968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1.6.2 (ФЦМ)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6.1.2 (ДК)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доля принятых решений об отказе в утверждении схемы расположения земельного участка на кадастровом плане территории в общем количестве таких заявлений,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процентов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4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4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3,5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3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Inter" panose="02000503000000020004" pitchFamily="2" charset="0"/>
                        <a:ea typeface="Inter" panose="02000503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КУГИ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5 %</a:t>
                      </a: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accent2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Выполнено</a:t>
                      </a: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4 %</a:t>
                      </a:r>
                    </a:p>
                    <a:p>
                      <a:pPr algn="ctr"/>
                      <a:endParaRPr lang="ru-RU" sz="1800" dirty="0" smtClean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Выполнено</a:t>
                      </a: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algn="l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(Всего подано схем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1 402 из них отказано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 в 544)</a:t>
                      </a:r>
                      <a:endParaRPr lang="ru-RU" sz="1100" dirty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4 %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  <a:cs typeface="+mn-cs"/>
                      </a:endParaRP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A73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Выполнено</a:t>
                      </a:r>
                    </a:p>
                    <a:p>
                      <a:pPr algn="l"/>
                      <a:endParaRPr lang="ru-RU" sz="1100" dirty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2,3 %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  <a:cs typeface="+mn-cs"/>
                      </a:endParaRPr>
                    </a:p>
                    <a:p>
                      <a:pPr marL="0" marR="0" lvl="0" indent="0" algn="ctr" defTabSz="13956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A730"/>
                          </a:solidFill>
                          <a:effectLst/>
                          <a:uLnTx/>
                          <a:uFillTx/>
                          <a:latin typeface="Inter" panose="02000503000000020004" pitchFamily="2" charset="0"/>
                          <a:ea typeface="Inter" panose="02000503000000020004" pitchFamily="2" charset="0"/>
                          <a:cs typeface="+mn-cs"/>
                        </a:rPr>
                        <a:t>Выполнено</a:t>
                      </a:r>
                    </a:p>
                    <a:p>
                      <a:pPr algn="l"/>
                      <a:endParaRPr lang="en-US" sz="1100" dirty="0" smtClean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(Всего подано схем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 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2 427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из них отказано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 в 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57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)</a:t>
                      </a:r>
                      <a:endParaRPr lang="ru-RU" sz="1100" dirty="0" smtClean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  <a:p>
                      <a:pPr algn="l"/>
                      <a:endParaRPr lang="ru-RU" sz="1100" dirty="0">
                        <a:solidFill>
                          <a:schemeClr val="tx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457254" y="2999808"/>
            <a:ext cx="722082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egoe UI Black" panose="020B0A02040204020203" pitchFamily="34" charset="0"/>
              </a:rPr>
              <a:t>Текущее значение</a:t>
            </a:r>
          </a:p>
          <a:p>
            <a:pPr algn="ctr"/>
            <a:r>
              <a:rPr lang="ru-RU" sz="2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egoe UI Black" panose="020B0A02040204020203" pitchFamily="34" charset="0"/>
              </a:rPr>
              <a:t>10 р. </a:t>
            </a:r>
            <a:r>
              <a:rPr lang="ru-RU" sz="26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egoe UI Black" panose="020B0A02040204020203" pitchFamily="34" charset="0"/>
              </a:rPr>
              <a:t>дн</a:t>
            </a:r>
            <a:r>
              <a:rPr lang="ru-RU" sz="2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egoe UI Black" panose="020B0A02040204020203" pitchFamily="34" charset="0"/>
              </a:rPr>
              <a:t>. </a:t>
            </a:r>
            <a:endParaRPr lang="ru-RU" sz="4000" b="1" dirty="0">
              <a:solidFill>
                <a:srgbClr val="34A29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88731" y="4928904"/>
            <a:ext cx="722082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egoe UI Black" panose="020B0A02040204020203" pitchFamily="34" charset="0"/>
              </a:rPr>
              <a:t>Текущее значение</a:t>
            </a:r>
          </a:p>
          <a:p>
            <a:pPr algn="ctr"/>
            <a:r>
              <a:rPr lang="ru-RU" sz="2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egoe UI Black" panose="020B0A02040204020203" pitchFamily="34" charset="0"/>
              </a:rPr>
              <a:t>2,3 % </a:t>
            </a: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0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35ACA335-37F7-42C7-872A-92C3D7072F89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13" name="Заголовок 5">
            <a:extLst>
              <a:ext uri="{FF2B5EF4-FFF2-40B4-BE49-F238E27FC236}">
                <a16:creationId xmlns:a16="http://schemas.microsoft.com/office/drawing/2014/main" id="{453327E7-11E0-6323-C98A-1E6D06758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Inter" panose="02000503000000020004" pitchFamily="2" charset="0"/>
                <a:ea typeface="Inter" panose="02000503000000020004" pitchFamily="2" charset="0"/>
              </a:rPr>
              <a:t>Раздел 1. Анализ </a:t>
            </a:r>
            <a:r>
              <a:rPr lang="ru-RU" dirty="0" smtClean="0">
                <a:latin typeface="Inter" panose="02000503000000020004" pitchFamily="2" charset="0"/>
                <a:ea typeface="Inter" panose="02000503000000020004" pitchFamily="2" charset="0"/>
              </a:rPr>
              <a:t>территории</a:t>
            </a:r>
            <a:endParaRPr lang="ru-RU" dirty="0"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24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008CFF"/>
      </a:dk2>
      <a:lt2>
        <a:srgbClr val="ECF3FA"/>
      </a:lt2>
      <a:accent1>
        <a:srgbClr val="008CFF"/>
      </a:accent1>
      <a:accent2>
        <a:srgbClr val="4FA730"/>
      </a:accent2>
      <a:accent3>
        <a:srgbClr val="E17900"/>
      </a:accent3>
      <a:accent4>
        <a:srgbClr val="85C0FB"/>
      </a:accent4>
      <a:accent5>
        <a:srgbClr val="92D050"/>
      </a:accent5>
      <a:accent6>
        <a:srgbClr val="FFC000"/>
      </a:accent6>
      <a:hlink>
        <a:srgbClr val="E17900"/>
      </a:hlink>
      <a:folHlink>
        <a:srgbClr val="4472C4"/>
      </a:folHlink>
    </a:clrScheme>
    <a:fontScheme name="rosreestr_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7055</TotalTime>
  <Words>4173</Words>
  <Application>Microsoft Office PowerPoint</Application>
  <PresentationFormat>Широкоэкранный</PresentationFormat>
  <Paragraphs>1294</Paragraphs>
  <Slides>20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31" baseType="lpstr">
      <vt:lpstr>Arial</vt:lpstr>
      <vt:lpstr>Arial Black</vt:lpstr>
      <vt:lpstr>Calibri</vt:lpstr>
      <vt:lpstr>Dotum</vt:lpstr>
      <vt:lpstr>Inter</vt:lpstr>
      <vt:lpstr>Segoe UI Black</vt:lpstr>
      <vt:lpstr>Segoe UI Symbol</vt:lpstr>
      <vt:lpstr>Times New Roman</vt:lpstr>
      <vt:lpstr>Trebuchet MS</vt:lpstr>
      <vt:lpstr>Wingdings</vt:lpstr>
      <vt:lpstr>Office Theme</vt:lpstr>
      <vt:lpstr>Подведение итогов  целевых значений показателей ЕЦМ  за 9 месяцев 2022 года</vt:lpstr>
      <vt:lpstr>Раздел 1. Анализ территории</vt:lpstr>
      <vt:lpstr>Доля территориальных зон, сведения о границах которых внесены в Единый государственный реестр недвижимости, в общем количестве территориальных зон, установленных правилами землепользования и застройки, на территории субъекта Российской Федерации, процентов (за периоды) </vt:lpstr>
      <vt:lpstr>Раздел 1. Анализ территории</vt:lpstr>
      <vt:lpstr>Раздел 1. Анализ территории</vt:lpstr>
      <vt:lpstr>Раздел 1. Анализ территории</vt:lpstr>
      <vt:lpstr>Доля населенных пунктов субъекта Российской Федерации, сведения о границах которых внесены в Единый государственный реестр недвижимости, в общем количестве населенных пунктов субъекта Российской Федерации (за периоды) </vt:lpstr>
      <vt:lpstr>Раздел 1. Анализ территории</vt:lpstr>
      <vt:lpstr>Раздел 1. Анализ территории</vt:lpstr>
      <vt:lpstr>Раздел 1. Анализ территории</vt:lpstr>
      <vt:lpstr>Раздел 1. Анализ территории</vt:lpstr>
      <vt:lpstr>Раздел 2.  Подготовка и подача документов на осуществление КУ и (или) РП</vt:lpstr>
      <vt:lpstr>Раздел 2.  Подготовка и подача документов на осуществление КУ и (или) РП</vt:lpstr>
      <vt:lpstr>Раздел 2.  Подготовка и подача документов на осуществление КУ и (или) РП</vt:lpstr>
      <vt:lpstr>Раздел 2.  Подготовка и подача документов на осуществление КУ и (или) РП</vt:lpstr>
      <vt:lpstr>Раздел 2.  Подготовка и подача документов на осуществление КУ и (или) РП</vt:lpstr>
      <vt:lpstr>Раздел 3.  Осуществление КУ и (или) РП</vt:lpstr>
      <vt:lpstr>Раздел 3.  Осуществление КУ и (или) РП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Супрун Дарья Сергеевна</dc:creator>
  <cp:lastModifiedBy>Юлия Леонидовна Деминенко</cp:lastModifiedBy>
  <cp:revision>233</cp:revision>
  <cp:lastPrinted>2022-11-23T16:15:58Z</cp:lastPrinted>
  <dcterms:created xsi:type="dcterms:W3CDTF">2022-02-04T13:37:44Z</dcterms:created>
  <dcterms:modified xsi:type="dcterms:W3CDTF">2022-11-24T06:20:18Z</dcterms:modified>
</cp:coreProperties>
</file>